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302" r:id="rId3"/>
    <p:sldId id="259" r:id="rId4"/>
    <p:sldId id="337" r:id="rId5"/>
    <p:sldId id="324" r:id="rId6"/>
    <p:sldId id="260" r:id="rId7"/>
    <p:sldId id="261" r:id="rId8"/>
    <p:sldId id="292" r:id="rId9"/>
    <p:sldId id="304" r:id="rId10"/>
    <p:sldId id="296" r:id="rId11"/>
    <p:sldId id="293" r:id="rId12"/>
    <p:sldId id="297" r:id="rId13"/>
    <p:sldId id="298" r:id="rId14"/>
    <p:sldId id="299" r:id="rId15"/>
    <p:sldId id="300" r:id="rId16"/>
    <p:sldId id="303" r:id="rId17"/>
    <p:sldId id="305" r:id="rId18"/>
    <p:sldId id="264" r:id="rId19"/>
    <p:sldId id="265" r:id="rId20"/>
    <p:sldId id="328" r:id="rId21"/>
    <p:sldId id="266" r:id="rId22"/>
    <p:sldId id="267" r:id="rId23"/>
    <p:sldId id="306" r:id="rId24"/>
    <p:sldId id="307" r:id="rId25"/>
    <p:sldId id="308" r:id="rId26"/>
    <p:sldId id="273" r:id="rId27"/>
    <p:sldId id="309" r:id="rId28"/>
    <p:sldId id="315" r:id="rId29"/>
    <p:sldId id="320" r:id="rId30"/>
    <p:sldId id="321" r:id="rId31"/>
    <p:sldId id="335" r:id="rId32"/>
    <p:sldId id="326" r:id="rId33"/>
    <p:sldId id="310" r:id="rId34"/>
    <p:sldId id="327" r:id="rId35"/>
    <p:sldId id="334" r:id="rId36"/>
    <p:sldId id="344" r:id="rId37"/>
    <p:sldId id="329" r:id="rId38"/>
    <p:sldId id="314" r:id="rId39"/>
    <p:sldId id="318" r:id="rId40"/>
    <p:sldId id="330" r:id="rId41"/>
    <p:sldId id="312" r:id="rId42"/>
    <p:sldId id="339" r:id="rId43"/>
    <p:sldId id="317" r:id="rId44"/>
    <p:sldId id="331" r:id="rId45"/>
    <p:sldId id="313" r:id="rId46"/>
    <p:sldId id="319" r:id="rId47"/>
    <p:sldId id="322" r:id="rId48"/>
    <p:sldId id="332" r:id="rId49"/>
    <p:sldId id="338" r:id="rId50"/>
    <p:sldId id="285" r:id="rId51"/>
    <p:sldId id="323" r:id="rId52"/>
    <p:sldId id="336" r:id="rId53"/>
    <p:sldId id="258" r:id="rId54"/>
    <p:sldId id="342" r:id="rId55"/>
    <p:sldId id="340" r:id="rId56"/>
    <p:sldId id="316" r:id="rId57"/>
    <p:sldId id="369" r:id="rId58"/>
    <p:sldId id="357" r:id="rId59"/>
    <p:sldId id="358" r:id="rId60"/>
    <p:sldId id="359" r:id="rId61"/>
    <p:sldId id="360" r:id="rId62"/>
    <p:sldId id="361" r:id="rId63"/>
    <p:sldId id="362" r:id="rId64"/>
    <p:sldId id="363" r:id="rId65"/>
    <p:sldId id="364" r:id="rId66"/>
    <p:sldId id="365" r:id="rId67"/>
    <p:sldId id="366" r:id="rId68"/>
    <p:sldId id="367" r:id="rId69"/>
    <p:sldId id="368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3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6" autoAdjust="0"/>
    <p:restoredTop sz="95641" autoAdjust="0"/>
  </p:normalViewPr>
  <p:slideViewPr>
    <p:cSldViewPr>
      <p:cViewPr varScale="1">
        <p:scale>
          <a:sx n="145" d="100"/>
          <a:sy n="145" d="100"/>
        </p:scale>
        <p:origin x="-11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8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3E78A-EAC3-4121-8AA7-C1BB39E4CD2B}" type="datetimeFigureOut">
              <a:rPr lang="en-US" smtClean="0"/>
              <a:pPr/>
              <a:t>10/12/12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AF37B-686F-4F58-A997-1D16D85F2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41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32A1A-DCF4-4255-A88C-D24A76B1A9C8}" type="datetimeFigureOut">
              <a:rPr lang="en-US" smtClean="0"/>
              <a:pPr/>
              <a:t>10/12/12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2A61A-4BE3-4F48-8486-E53339B02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0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://m-cause.com/past-performance-is-not-an-indicator-of-future-success/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http://m-cause.com/past-performance-is-not-an-indicator-of-future-success/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2A61A-4BE3-4F48-8486-E53339B0273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virtual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2A61A-4BE3-4F48-8486-E53339B02734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virtual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2A61A-4BE3-4F48-8486-E53339B02734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virtual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2A61A-4BE3-4F48-8486-E53339B02734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virtual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2A61A-4BE3-4F48-8486-E53339B02734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virtual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2A61A-4BE3-4F48-8486-E53339B02734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virtual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2A61A-4BE3-4F48-8486-E53339B02734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virtual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2A61A-4BE3-4F48-8486-E53339B02734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virtual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2A61A-4BE3-4F48-8486-E53339B02734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virtual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2A61A-4BE3-4F48-8486-E53339B02734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virtual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2A61A-4BE3-4F48-8486-E53339B02734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hlinkClick r:id="rId3"/>
              </a:rPr>
              <a:t>Past performance</a:t>
            </a:r>
            <a:r>
              <a:rPr lang="en-US" b="1" dirty="0" smtClean="0">
                <a:hlinkClick r:id="rId3"/>
              </a:rPr>
              <a:t> is not an </a:t>
            </a:r>
            <a:r>
              <a:rPr lang="en-US" b="1" i="1" dirty="0" smtClean="0">
                <a:hlinkClick r:id="rId3"/>
              </a:rPr>
              <a:t>indicator of future</a:t>
            </a:r>
            <a:r>
              <a:rPr lang="en-US" b="1" dirty="0" smtClean="0">
                <a:hlinkClick r:id="rId3"/>
              </a:rPr>
              <a:t> success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2A61A-4BE3-4F48-8486-E53339B0273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hlinkClick r:id="rId3"/>
              </a:rPr>
              <a:t>Past performance</a:t>
            </a:r>
            <a:r>
              <a:rPr lang="en-US" b="1" dirty="0" smtClean="0">
                <a:hlinkClick r:id="rId3"/>
              </a:rPr>
              <a:t> is not an </a:t>
            </a:r>
            <a:r>
              <a:rPr lang="en-US" b="1" i="1" dirty="0" smtClean="0">
                <a:hlinkClick r:id="rId3"/>
              </a:rPr>
              <a:t>indicator of future</a:t>
            </a:r>
            <a:r>
              <a:rPr lang="en-US" b="1" dirty="0" smtClean="0">
                <a:hlinkClick r:id="rId3"/>
              </a:rPr>
              <a:t> success</a:t>
            </a: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2A61A-4BE3-4F48-8486-E53339B0273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2A61A-4BE3-4F48-8486-E53339B0273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do you mean by "criteria"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2A61A-4BE3-4F48-8486-E53339B0273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virtual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2A61A-4BE3-4F48-8486-E53339B0273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virtual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2A61A-4BE3-4F48-8486-E53339B0273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virtual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2A61A-4BE3-4F48-8486-E53339B02734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virtual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2A61A-4BE3-4F48-8486-E53339B02734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D814-5652-43DB-BFC3-000C27AFB422}" type="datetimeFigureOut">
              <a:rPr lang="en-US" smtClean="0"/>
              <a:pPr/>
              <a:t>10/12/12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5930-4D5E-4BB9-AA68-D6268FE12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D814-5652-43DB-BFC3-000C27AFB422}" type="datetimeFigureOut">
              <a:rPr lang="en-US" smtClean="0"/>
              <a:pPr/>
              <a:t>10/12/12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5930-4D5E-4BB9-AA68-D6268FE12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D814-5652-43DB-BFC3-000C27AFB422}" type="datetimeFigureOut">
              <a:rPr lang="en-US" smtClean="0"/>
              <a:pPr/>
              <a:t>10/12/12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5930-4D5E-4BB9-AA68-D6268FE12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D814-5652-43DB-BFC3-000C27AFB422}" type="datetimeFigureOut">
              <a:rPr lang="en-US" smtClean="0"/>
              <a:pPr/>
              <a:t>10/12/12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5930-4D5E-4BB9-AA68-D6268FE12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D814-5652-43DB-BFC3-000C27AFB422}" type="datetimeFigureOut">
              <a:rPr lang="en-US" smtClean="0"/>
              <a:pPr/>
              <a:t>10/12/12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5930-4D5E-4BB9-AA68-D6268FE12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D814-5652-43DB-BFC3-000C27AFB422}" type="datetimeFigureOut">
              <a:rPr lang="en-US" smtClean="0"/>
              <a:pPr/>
              <a:t>10/12/12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5930-4D5E-4BB9-AA68-D6268FE12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D814-5652-43DB-BFC3-000C27AFB422}" type="datetimeFigureOut">
              <a:rPr lang="en-US" smtClean="0"/>
              <a:pPr/>
              <a:t>10/12/12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5930-4D5E-4BB9-AA68-D6268FE12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D814-5652-43DB-BFC3-000C27AFB422}" type="datetimeFigureOut">
              <a:rPr lang="en-US" smtClean="0"/>
              <a:pPr/>
              <a:t>10/12/12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5930-4D5E-4BB9-AA68-D6268FE12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D814-5652-43DB-BFC3-000C27AFB422}" type="datetimeFigureOut">
              <a:rPr lang="en-US" smtClean="0"/>
              <a:pPr/>
              <a:t>10/12/12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5930-4D5E-4BB9-AA68-D6268FE12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D814-5652-43DB-BFC3-000C27AFB422}" type="datetimeFigureOut">
              <a:rPr lang="en-US" smtClean="0"/>
              <a:pPr/>
              <a:t>10/12/12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5930-4D5E-4BB9-AA68-D6268FE12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AD814-5652-43DB-BFC3-000C27AFB422}" type="datetimeFigureOut">
              <a:rPr lang="en-US" smtClean="0"/>
              <a:pPr/>
              <a:t>10/12/12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95930-4D5E-4BB9-AA68-D6268FE12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AD814-5652-43DB-BFC3-000C27AFB422}" type="datetimeFigureOut">
              <a:rPr lang="en-US" smtClean="0"/>
              <a:pPr/>
              <a:t>10/12/12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95930-4D5E-4BB9-AA68-D6268FE12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gif"/><Relationship Id="rId5" Type="http://schemas.openxmlformats.org/officeDocument/2006/relationships/image" Target="../media/image12.gif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gif"/><Relationship Id="rId10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534400" cy="147002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Surveying how Parallel Programming Models Address Computation Distribution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86000"/>
            <a:ext cx="784860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Insights on what makes parallel programming difficult and how to compare and judge programming models that aim to alleviate these difficulties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6692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Presentation by: Andy Stone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44196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April  27, 2010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5105400"/>
            <a:ext cx="1588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 Exam</a:t>
            </a:r>
            <a:endParaRPr lang="en-US" dirty="0"/>
          </a:p>
        </p:txBody>
      </p:sp>
      <p:pic>
        <p:nvPicPr>
          <p:cNvPr id="1027" name="Picture 3" descr="C:\Users\stonea\Pictures\hp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562600"/>
            <a:ext cx="1371600" cy="763620"/>
          </a:xfrm>
          <a:prstGeom prst="rect">
            <a:avLst/>
          </a:prstGeom>
          <a:noFill/>
        </p:spPr>
      </p:pic>
      <p:pic>
        <p:nvPicPr>
          <p:cNvPr id="1029" name="Picture 5" descr="C:\Users\stonea\Pictures\glde_fr_me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5562600"/>
            <a:ext cx="1638300" cy="752475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5" name="Rectangle 4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1</a:t>
              </a:fld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What is software going to look like?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9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11" name="Rectangle 10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10</a:t>
              </a:fld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00379" y="2743200"/>
            <a:ext cx="8638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Parallel software faces challenges unseen in serial software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19400" y="4191000"/>
            <a:ext cx="3626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are these challenges?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914400" y="4953000"/>
            <a:ext cx="73914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Think about how a parallel system differs from a serial system,</a:t>
            </a:r>
          </a:p>
          <a:p>
            <a:r>
              <a:rPr lang="en-US" sz="2000" dirty="0" smtClean="0"/>
              <a:t>and think of what changes are required to port software from a serial</a:t>
            </a:r>
          </a:p>
          <a:p>
            <a:pPr algn="ctr"/>
            <a:r>
              <a:rPr lang="en-US" sz="2000" dirty="0" smtClean="0"/>
              <a:t>system to a parallel system</a:t>
            </a:r>
            <a:endParaRPr lang="en-US" sz="2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Serial Architecture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10" name="Rectangle 9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11</a:t>
              </a:fld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295400" y="2438400"/>
            <a:ext cx="14478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Processing Element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3200400"/>
            <a:ext cx="128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868954" y="2057400"/>
            <a:ext cx="10983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0110101011</a:t>
            </a:r>
          </a:p>
          <a:p>
            <a:r>
              <a:rPr lang="en-US" sz="1400" dirty="0" smtClean="0"/>
              <a:t>0110101001</a:t>
            </a:r>
          </a:p>
          <a:p>
            <a:r>
              <a:rPr lang="en-US" sz="1400" dirty="0" smtClean="0"/>
              <a:t>1010101110</a:t>
            </a:r>
          </a:p>
          <a:p>
            <a:r>
              <a:rPr lang="en-US" sz="1400" dirty="0" smtClean="0"/>
              <a:t>0110101110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162800" y="1676400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572000" y="2438400"/>
            <a:ext cx="14478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Memory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743200" y="2743200"/>
            <a:ext cx="18288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743200" y="3124200"/>
            <a:ext cx="18288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6819900" y="3238500"/>
            <a:ext cx="3276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124200" y="4038600"/>
            <a:ext cx="1763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 counter</a:t>
            </a:r>
            <a:endParaRPr lang="en-US" dirty="0"/>
          </a:p>
        </p:txBody>
      </p:sp>
      <p:sp>
        <p:nvSpPr>
          <p:cNvPr id="107" name="Left Brace 106"/>
          <p:cNvSpPr/>
          <p:nvPr/>
        </p:nvSpPr>
        <p:spPr>
          <a:xfrm>
            <a:off x="6553200" y="3657600"/>
            <a:ext cx="304800" cy="19050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Left Brace 107"/>
          <p:cNvSpPr/>
          <p:nvPr/>
        </p:nvSpPr>
        <p:spPr>
          <a:xfrm rot="10800000">
            <a:off x="8001000" y="3657600"/>
            <a:ext cx="304800" cy="190500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hape 109"/>
          <p:cNvCxnSpPr>
            <a:stCxn id="14" idx="2"/>
          </p:cNvCxnSpPr>
          <p:nvPr/>
        </p:nvCxnSpPr>
        <p:spPr>
          <a:xfrm rot="16200000" flipH="1">
            <a:off x="4057650" y="1466850"/>
            <a:ext cx="838200" cy="4914900"/>
          </a:xfrm>
          <a:prstGeom prst="bentConnector2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/>
          <p:cNvGrpSpPr/>
          <p:nvPr/>
        </p:nvGrpSpPr>
        <p:grpSpPr>
          <a:xfrm>
            <a:off x="6934200" y="3733800"/>
            <a:ext cx="990600" cy="1752600"/>
            <a:chOff x="457200" y="4419600"/>
            <a:chExt cx="990600" cy="1752600"/>
          </a:xfrm>
        </p:grpSpPr>
        <p:cxnSp>
          <p:nvCxnSpPr>
            <p:cNvPr id="161" name="Straight Connector 160"/>
            <p:cNvCxnSpPr/>
            <p:nvPr/>
          </p:nvCxnSpPr>
          <p:spPr>
            <a:xfrm>
              <a:off x="457200" y="4419600"/>
              <a:ext cx="990600" cy="0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457200" y="4495800"/>
              <a:ext cx="990600" cy="0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457200" y="4572000"/>
              <a:ext cx="990600" cy="0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457200" y="4724400"/>
              <a:ext cx="990600" cy="0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457200" y="4648200"/>
              <a:ext cx="990600" cy="0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457200" y="4800600"/>
              <a:ext cx="990600" cy="0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457200" y="4876800"/>
              <a:ext cx="990600" cy="0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457200" y="4953000"/>
              <a:ext cx="990600" cy="0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457200" y="5029200"/>
              <a:ext cx="990600" cy="0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457200" y="5105400"/>
              <a:ext cx="990600" cy="0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457200" y="5181600"/>
              <a:ext cx="990600" cy="0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457200" y="5257800"/>
              <a:ext cx="990600" cy="0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457200" y="5334000"/>
              <a:ext cx="990600" cy="0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457200" y="5410200"/>
              <a:ext cx="990600" cy="0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457200" y="5486400"/>
              <a:ext cx="990600" cy="0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457200" y="5638800"/>
              <a:ext cx="990600" cy="0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457200" y="5562600"/>
              <a:ext cx="990600" cy="0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457200" y="5715000"/>
              <a:ext cx="990600" cy="0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457200" y="5791200"/>
              <a:ext cx="990600" cy="0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457200" y="5867400"/>
              <a:ext cx="990600" cy="0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457200" y="5943600"/>
              <a:ext cx="990600" cy="0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457200" y="6019800"/>
              <a:ext cx="990600" cy="0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457200" y="6096000"/>
              <a:ext cx="990600" cy="0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457200" y="6172200"/>
              <a:ext cx="990600" cy="0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6" name="Straight Connector 185"/>
          <p:cNvCxnSpPr/>
          <p:nvPr/>
        </p:nvCxnSpPr>
        <p:spPr>
          <a:xfrm rot="16200000" flipH="1">
            <a:off x="4838700" y="4152900"/>
            <a:ext cx="304800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rot="5400000" flipH="1" flipV="1">
            <a:off x="5600700" y="1485900"/>
            <a:ext cx="1828800" cy="990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rot="5400000">
            <a:off x="5981700" y="3543300"/>
            <a:ext cx="4953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>
            <a:off x="6705600" y="6019800"/>
            <a:ext cx="175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7010400" y="1066800"/>
            <a:ext cx="1447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Shared Memory, Parallel Architecture</a:t>
            </a:r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10" name="Rectangle 9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12</a:t>
              </a:fld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295400" y="2590800"/>
            <a:ext cx="1447800" cy="10668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Processing Element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2000" y="1371600"/>
            <a:ext cx="1447800" cy="457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Memory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743200" y="2895600"/>
            <a:ext cx="1828800" cy="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743200" y="3276600"/>
            <a:ext cx="1828800" cy="0"/>
          </a:xfrm>
          <a:prstGeom prst="line">
            <a:avLst/>
          </a:prstGeom>
          <a:ln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570761" y="3593068"/>
            <a:ext cx="1848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 counters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295400" y="1371600"/>
            <a:ext cx="1447800" cy="1066800"/>
          </a:xfrm>
          <a:prstGeom prst="rect">
            <a:avLst/>
          </a:prstGeom>
          <a:ln>
            <a:solidFill>
              <a:srgbClr val="E335E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Processing Element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95400" y="4953000"/>
            <a:ext cx="1447800" cy="10668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Processing Element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2743200" y="1752600"/>
            <a:ext cx="1828800" cy="0"/>
          </a:xfrm>
          <a:prstGeom prst="line">
            <a:avLst/>
          </a:prstGeom>
          <a:ln>
            <a:solidFill>
              <a:srgbClr val="E335E3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743200" y="2133600"/>
            <a:ext cx="1828800" cy="0"/>
          </a:xfrm>
          <a:prstGeom prst="line">
            <a:avLst/>
          </a:prstGeom>
          <a:ln>
            <a:solidFill>
              <a:srgbClr val="E335E3"/>
            </a:solidFill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743200" y="5334000"/>
            <a:ext cx="1828800" cy="0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743200" y="5715000"/>
            <a:ext cx="1828800" cy="0"/>
          </a:xfrm>
          <a:prstGeom prst="line">
            <a:avLst/>
          </a:prstGeom>
          <a:ln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781800" y="2743200"/>
            <a:ext cx="128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6868954" y="1752600"/>
            <a:ext cx="10983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0110101011</a:t>
            </a:r>
          </a:p>
          <a:p>
            <a:r>
              <a:rPr lang="en-US" sz="1400" dirty="0" smtClean="0"/>
              <a:t>0110101001</a:t>
            </a:r>
          </a:p>
          <a:p>
            <a:r>
              <a:rPr lang="en-US" sz="1400" dirty="0" smtClean="0"/>
              <a:t>1010101110</a:t>
            </a:r>
          </a:p>
          <a:p>
            <a:r>
              <a:rPr lang="en-US" sz="1400" dirty="0" smtClean="0"/>
              <a:t>0110101110</a:t>
            </a:r>
            <a:endParaRPr lang="en-US" sz="1400" dirty="0"/>
          </a:p>
        </p:txBody>
      </p:sp>
      <p:sp>
        <p:nvSpPr>
          <p:cNvPr id="91" name="TextBox 90"/>
          <p:cNvSpPr txBox="1"/>
          <p:nvPr/>
        </p:nvSpPr>
        <p:spPr>
          <a:xfrm>
            <a:off x="7162800" y="1371600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cxnSp>
        <p:nvCxnSpPr>
          <p:cNvPr id="92" name="Straight Connector 91"/>
          <p:cNvCxnSpPr/>
          <p:nvPr/>
        </p:nvCxnSpPr>
        <p:spPr>
          <a:xfrm rot="16200000" flipH="1">
            <a:off x="4838700" y="4305300"/>
            <a:ext cx="304800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 flipH="1" flipV="1">
            <a:off x="5600700" y="1638300"/>
            <a:ext cx="1828800" cy="990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5981700" y="3695700"/>
            <a:ext cx="4953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705600" y="6172200"/>
            <a:ext cx="175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6934200" y="3352800"/>
            <a:ext cx="9906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934200" y="3429000"/>
            <a:ext cx="9906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934200" y="3505200"/>
            <a:ext cx="9906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934200" y="3657600"/>
            <a:ext cx="9906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6934200" y="3581400"/>
            <a:ext cx="9906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6934200" y="3733800"/>
            <a:ext cx="9906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934200" y="3810000"/>
            <a:ext cx="9906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6934200" y="3886200"/>
            <a:ext cx="9906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6934200" y="3962400"/>
            <a:ext cx="9906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6934200" y="4038600"/>
            <a:ext cx="9906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6934200" y="4114800"/>
            <a:ext cx="9906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6934200" y="4191000"/>
            <a:ext cx="9906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7010400" y="1219200"/>
            <a:ext cx="1447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Left Brace 110"/>
          <p:cNvSpPr/>
          <p:nvPr/>
        </p:nvSpPr>
        <p:spPr>
          <a:xfrm>
            <a:off x="6477000" y="3276600"/>
            <a:ext cx="304800" cy="914400"/>
          </a:xfrm>
          <a:prstGeom prst="leftBrace">
            <a:avLst/>
          </a:prstGeom>
          <a:ln w="38100">
            <a:solidFill>
              <a:srgbClr val="E335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35E3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905000" y="3733800"/>
            <a:ext cx="381000" cy="1066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 rot="5400000">
            <a:off x="1754684" y="3655516"/>
            <a:ext cx="1196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.</a:t>
            </a:r>
            <a:r>
              <a:rPr lang="en-US" sz="5400" dirty="0" smtClean="0"/>
              <a:t> </a:t>
            </a:r>
            <a:r>
              <a:rPr lang="en-US" sz="7200" dirty="0" smtClean="0"/>
              <a:t>.</a:t>
            </a:r>
            <a:r>
              <a:rPr lang="en-US" sz="4800" dirty="0" smtClean="0"/>
              <a:t> </a:t>
            </a:r>
            <a:r>
              <a:rPr lang="en-US" sz="7200" dirty="0" smtClean="0"/>
              <a:t>.</a:t>
            </a:r>
            <a:endParaRPr lang="en-US" sz="7200" dirty="0"/>
          </a:p>
        </p:txBody>
      </p:sp>
      <p:cxnSp>
        <p:nvCxnSpPr>
          <p:cNvPr id="120" name="Straight Connector 119"/>
          <p:cNvCxnSpPr/>
          <p:nvPr/>
        </p:nvCxnSpPr>
        <p:spPr>
          <a:xfrm>
            <a:off x="6934200" y="4267200"/>
            <a:ext cx="9906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6934200" y="4343400"/>
            <a:ext cx="9906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6934200" y="4419600"/>
            <a:ext cx="9906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934200" y="4572000"/>
            <a:ext cx="9906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934200" y="4495800"/>
            <a:ext cx="9906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934200" y="4648200"/>
            <a:ext cx="9906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934200" y="4724400"/>
            <a:ext cx="9906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6934200" y="4800600"/>
            <a:ext cx="9906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6934200" y="4876800"/>
            <a:ext cx="9906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6934200" y="4953000"/>
            <a:ext cx="9906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6934200" y="5029200"/>
            <a:ext cx="9906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6934200" y="5105400"/>
            <a:ext cx="9906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Left Brace 140"/>
          <p:cNvSpPr/>
          <p:nvPr/>
        </p:nvSpPr>
        <p:spPr>
          <a:xfrm>
            <a:off x="6553200" y="3657600"/>
            <a:ext cx="304800" cy="685800"/>
          </a:xfrm>
          <a:prstGeom prst="leftBrace">
            <a:avLst>
              <a:gd name="adj1" fmla="val 5256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Left Brace 141"/>
          <p:cNvSpPr/>
          <p:nvPr/>
        </p:nvSpPr>
        <p:spPr>
          <a:xfrm rot="10800000">
            <a:off x="8001000" y="3657600"/>
            <a:ext cx="304800" cy="685800"/>
          </a:xfrm>
          <a:prstGeom prst="leftBrace">
            <a:avLst>
              <a:gd name="adj1" fmla="val 5256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Left Brace 142"/>
          <p:cNvSpPr/>
          <p:nvPr/>
        </p:nvSpPr>
        <p:spPr>
          <a:xfrm>
            <a:off x="6629400" y="4343400"/>
            <a:ext cx="304800" cy="838200"/>
          </a:xfrm>
          <a:prstGeom prst="leftBrace">
            <a:avLst>
              <a:gd name="adj1" fmla="val 5256"/>
              <a:gd name="adj2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Left Brace 143"/>
          <p:cNvSpPr/>
          <p:nvPr/>
        </p:nvSpPr>
        <p:spPr>
          <a:xfrm rot="10800000">
            <a:off x="8077200" y="4343400"/>
            <a:ext cx="304800" cy="838200"/>
          </a:xfrm>
          <a:prstGeom prst="leftBrace">
            <a:avLst>
              <a:gd name="adj1" fmla="val 5256"/>
              <a:gd name="adj2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Left Brace 144"/>
          <p:cNvSpPr/>
          <p:nvPr/>
        </p:nvSpPr>
        <p:spPr>
          <a:xfrm rot="10800000">
            <a:off x="8077200" y="3276600"/>
            <a:ext cx="304800" cy="914400"/>
          </a:xfrm>
          <a:prstGeom prst="leftBrace">
            <a:avLst/>
          </a:prstGeom>
          <a:ln w="38100">
            <a:solidFill>
              <a:srgbClr val="E335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35E3"/>
              </a:solidFill>
            </a:endParaRPr>
          </a:p>
        </p:txBody>
      </p:sp>
      <p:cxnSp>
        <p:nvCxnSpPr>
          <p:cNvPr id="44" name="Elbow Connector 43"/>
          <p:cNvCxnSpPr>
            <a:stCxn id="36" idx="1"/>
          </p:cNvCxnSpPr>
          <p:nvPr/>
        </p:nvCxnSpPr>
        <p:spPr>
          <a:xfrm rot="10800000" flipH="1" flipV="1">
            <a:off x="1295400" y="1905000"/>
            <a:ext cx="5562600" cy="2057400"/>
          </a:xfrm>
          <a:prstGeom prst="bentConnector3">
            <a:avLst>
              <a:gd name="adj1" fmla="val -8807"/>
            </a:avLst>
          </a:prstGeom>
          <a:ln w="28575">
            <a:solidFill>
              <a:srgbClr val="E335E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>
            <a:off x="1371600" y="3047999"/>
            <a:ext cx="5562600" cy="1066801"/>
          </a:xfrm>
          <a:prstGeom prst="bentConnector3">
            <a:avLst>
              <a:gd name="adj1" fmla="val -4179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 flipV="1">
            <a:off x="1295400" y="4876800"/>
            <a:ext cx="5562600" cy="457200"/>
          </a:xfrm>
          <a:prstGeom prst="bentConnector3">
            <a:avLst>
              <a:gd name="adj1" fmla="val -4179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Distributed Memory, Parallel Architecture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10" name="Rectangle 9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13</a:t>
              </a:fld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4572000" y="1371600"/>
            <a:ext cx="1447800" cy="1066800"/>
          </a:xfrm>
          <a:prstGeom prst="rect">
            <a:avLst/>
          </a:prstGeom>
          <a:ln>
            <a:solidFill>
              <a:srgbClr val="E335E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Memory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743200" y="2895600"/>
            <a:ext cx="1828800" cy="0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743200" y="3276600"/>
            <a:ext cx="1828800" cy="0"/>
          </a:xfrm>
          <a:prstGeom prst="line">
            <a:avLst/>
          </a:prstGeom>
          <a:ln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295400" y="1371600"/>
            <a:ext cx="1447800" cy="1066800"/>
          </a:xfrm>
          <a:prstGeom prst="rect">
            <a:avLst/>
          </a:prstGeom>
          <a:ln>
            <a:solidFill>
              <a:srgbClr val="E335E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Processing Element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95400" y="4953000"/>
            <a:ext cx="1447800" cy="10668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Processing Element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2743200" y="1752600"/>
            <a:ext cx="1828800" cy="0"/>
          </a:xfrm>
          <a:prstGeom prst="line">
            <a:avLst/>
          </a:prstGeom>
          <a:ln>
            <a:solidFill>
              <a:srgbClr val="E335E3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743200" y="2133600"/>
            <a:ext cx="1828800" cy="0"/>
          </a:xfrm>
          <a:prstGeom prst="line">
            <a:avLst/>
          </a:prstGeom>
          <a:ln>
            <a:solidFill>
              <a:srgbClr val="E335E3"/>
            </a:solidFill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743200" y="5334000"/>
            <a:ext cx="1828800" cy="0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743200" y="5715000"/>
            <a:ext cx="1828800" cy="0"/>
          </a:xfrm>
          <a:prstGeom prst="line">
            <a:avLst/>
          </a:prstGeom>
          <a:ln>
            <a:solidFill>
              <a:srgbClr val="00B0F0"/>
            </a:solidFill>
            <a:headEnd type="arrow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781800" y="1611868"/>
            <a:ext cx="128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6868954" y="1219200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E335E3"/>
                </a:solidFill>
              </a:rPr>
              <a:t>0110101011</a:t>
            </a:r>
          </a:p>
          <a:p>
            <a:r>
              <a:rPr lang="en-US" sz="1400" dirty="0" smtClean="0">
                <a:solidFill>
                  <a:srgbClr val="E335E3"/>
                </a:solidFill>
              </a:rPr>
              <a:t>011010</a:t>
            </a:r>
            <a:endParaRPr lang="en-US" sz="1400" dirty="0">
              <a:solidFill>
                <a:srgbClr val="E335E3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162800" y="926068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cxnSp>
        <p:nvCxnSpPr>
          <p:cNvPr id="97" name="Straight Connector 96"/>
          <p:cNvCxnSpPr/>
          <p:nvPr/>
        </p:nvCxnSpPr>
        <p:spPr>
          <a:xfrm>
            <a:off x="6934200" y="1981200"/>
            <a:ext cx="990600" cy="0"/>
          </a:xfrm>
          <a:prstGeom prst="line">
            <a:avLst/>
          </a:prstGeom>
          <a:ln w="12700">
            <a:solidFill>
              <a:srgbClr val="E335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934200" y="2057400"/>
            <a:ext cx="990600" cy="0"/>
          </a:xfrm>
          <a:prstGeom prst="line">
            <a:avLst/>
          </a:prstGeom>
          <a:ln w="12700">
            <a:solidFill>
              <a:srgbClr val="E335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934200" y="2133600"/>
            <a:ext cx="990600" cy="0"/>
          </a:xfrm>
          <a:prstGeom prst="line">
            <a:avLst/>
          </a:prstGeom>
          <a:ln w="12700">
            <a:solidFill>
              <a:srgbClr val="E335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934200" y="2286000"/>
            <a:ext cx="990600" cy="0"/>
          </a:xfrm>
          <a:prstGeom prst="line">
            <a:avLst/>
          </a:prstGeom>
          <a:ln w="12700">
            <a:solidFill>
              <a:srgbClr val="E335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6934200" y="2209800"/>
            <a:ext cx="990600" cy="0"/>
          </a:xfrm>
          <a:prstGeom prst="line">
            <a:avLst/>
          </a:prstGeom>
          <a:ln w="12700">
            <a:solidFill>
              <a:srgbClr val="E335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6934200" y="2362200"/>
            <a:ext cx="990600" cy="0"/>
          </a:xfrm>
          <a:prstGeom prst="line">
            <a:avLst/>
          </a:prstGeom>
          <a:ln w="12700">
            <a:solidFill>
              <a:srgbClr val="E335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934200" y="2438400"/>
            <a:ext cx="990600" cy="0"/>
          </a:xfrm>
          <a:prstGeom prst="line">
            <a:avLst/>
          </a:prstGeom>
          <a:ln w="12700">
            <a:solidFill>
              <a:srgbClr val="E335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6934200" y="2438400"/>
            <a:ext cx="990600" cy="0"/>
          </a:xfrm>
          <a:prstGeom prst="line">
            <a:avLst/>
          </a:prstGeom>
          <a:ln w="12700">
            <a:solidFill>
              <a:srgbClr val="E335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6934200" y="2590800"/>
            <a:ext cx="9906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6019800" y="914400"/>
            <a:ext cx="2438400" cy="1676400"/>
            <a:chOff x="6019800" y="1219200"/>
            <a:chExt cx="2438400" cy="4953000"/>
          </a:xfrm>
        </p:grpSpPr>
        <p:cxnSp>
          <p:nvCxnSpPr>
            <p:cNvPr id="92" name="Straight Connector 91"/>
            <p:cNvCxnSpPr/>
            <p:nvPr/>
          </p:nvCxnSpPr>
          <p:spPr>
            <a:xfrm rot="16200000" flipH="1">
              <a:off x="4838700" y="4305300"/>
              <a:ext cx="3048000" cy="685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 flipH="1" flipV="1">
              <a:off x="5600700" y="1638300"/>
              <a:ext cx="1828800" cy="990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>
              <a:off x="5981700" y="3695700"/>
              <a:ext cx="4953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705600" y="6172200"/>
              <a:ext cx="1752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7010400" y="1219200"/>
              <a:ext cx="1447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ctangle 118"/>
          <p:cNvSpPr/>
          <p:nvPr/>
        </p:nvSpPr>
        <p:spPr>
          <a:xfrm>
            <a:off x="1905000" y="3733800"/>
            <a:ext cx="381000" cy="1066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 rot="5400000">
            <a:off x="1754684" y="3655516"/>
            <a:ext cx="1196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.</a:t>
            </a:r>
            <a:r>
              <a:rPr lang="en-US" sz="5400" dirty="0" smtClean="0"/>
              <a:t> </a:t>
            </a:r>
            <a:r>
              <a:rPr lang="en-US" sz="7200" dirty="0" smtClean="0"/>
              <a:t>.</a:t>
            </a:r>
            <a:r>
              <a:rPr lang="en-US" sz="4800" dirty="0" smtClean="0"/>
              <a:t> </a:t>
            </a:r>
            <a:r>
              <a:rPr lang="en-US" sz="7200" dirty="0" smtClean="0"/>
              <a:t>.</a:t>
            </a:r>
            <a:endParaRPr lang="en-US" sz="7200" dirty="0"/>
          </a:p>
        </p:txBody>
      </p:sp>
      <p:cxnSp>
        <p:nvCxnSpPr>
          <p:cNvPr id="44" name="Elbow Connector 43"/>
          <p:cNvCxnSpPr>
            <a:stCxn id="14" idx="0"/>
          </p:cNvCxnSpPr>
          <p:nvPr/>
        </p:nvCxnSpPr>
        <p:spPr>
          <a:xfrm rot="16200000" flipH="1">
            <a:off x="3829050" y="781050"/>
            <a:ext cx="1219200" cy="4838700"/>
          </a:xfrm>
          <a:prstGeom prst="bentConnector4">
            <a:avLst>
              <a:gd name="adj1" fmla="val -4975"/>
              <a:gd name="adj2" fmla="val 91419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36" idx="0"/>
          </p:cNvCxnSpPr>
          <p:nvPr/>
        </p:nvCxnSpPr>
        <p:spPr>
          <a:xfrm rot="16200000" flipH="1">
            <a:off x="4133850" y="-742950"/>
            <a:ext cx="609600" cy="4838700"/>
          </a:xfrm>
          <a:prstGeom prst="bentConnector4">
            <a:avLst>
              <a:gd name="adj1" fmla="val -16072"/>
              <a:gd name="adj2" fmla="val 91804"/>
            </a:avLst>
          </a:prstGeom>
          <a:ln w="28575">
            <a:solidFill>
              <a:srgbClr val="E335E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37" idx="0"/>
          </p:cNvCxnSpPr>
          <p:nvPr/>
        </p:nvCxnSpPr>
        <p:spPr>
          <a:xfrm rot="16200000" flipH="1">
            <a:off x="3943350" y="3028950"/>
            <a:ext cx="990600" cy="4838700"/>
          </a:xfrm>
          <a:prstGeom prst="bentConnector4">
            <a:avLst>
              <a:gd name="adj1" fmla="val -10832"/>
              <a:gd name="adj2" fmla="val 93926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572000" y="2590800"/>
            <a:ext cx="1447800" cy="10668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Memory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572000" y="4953000"/>
            <a:ext cx="1447800" cy="10668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Memory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 rot="5400000">
            <a:off x="5031284" y="3655516"/>
            <a:ext cx="1196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.</a:t>
            </a:r>
            <a:r>
              <a:rPr lang="en-US" sz="5400" dirty="0" smtClean="0"/>
              <a:t> </a:t>
            </a:r>
            <a:r>
              <a:rPr lang="en-US" sz="7200" dirty="0" smtClean="0"/>
              <a:t>.</a:t>
            </a:r>
            <a:r>
              <a:rPr lang="en-US" sz="4800" dirty="0" smtClean="0"/>
              <a:t> </a:t>
            </a:r>
            <a:r>
              <a:rPr lang="en-US" sz="7200" dirty="0" smtClean="0"/>
              <a:t>.</a:t>
            </a:r>
            <a:endParaRPr lang="en-US" sz="7200" dirty="0"/>
          </a:p>
        </p:txBody>
      </p:sp>
      <p:sp>
        <p:nvSpPr>
          <p:cNvPr id="68" name="TextBox 67"/>
          <p:cNvSpPr txBox="1"/>
          <p:nvPr/>
        </p:nvSpPr>
        <p:spPr>
          <a:xfrm>
            <a:off x="6781800" y="3440668"/>
            <a:ext cx="128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6868954" y="3048000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01101001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1010100101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162800" y="2754868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cxnSp>
        <p:nvCxnSpPr>
          <p:cNvPr id="71" name="Straight Connector 70"/>
          <p:cNvCxnSpPr/>
          <p:nvPr/>
        </p:nvCxnSpPr>
        <p:spPr>
          <a:xfrm>
            <a:off x="6934200" y="3810000"/>
            <a:ext cx="9906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934200" y="3886200"/>
            <a:ext cx="9906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934200" y="3962400"/>
            <a:ext cx="9906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934200" y="4114800"/>
            <a:ext cx="9906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934200" y="4038600"/>
            <a:ext cx="9906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934200" y="4191000"/>
            <a:ext cx="9906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934200" y="4267200"/>
            <a:ext cx="9906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934200" y="4267200"/>
            <a:ext cx="9906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6858000" y="4419600"/>
            <a:ext cx="9906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3" idx="3"/>
          </p:cNvCxnSpPr>
          <p:nvPr/>
        </p:nvCxnSpPr>
        <p:spPr>
          <a:xfrm>
            <a:off x="6019800" y="3124200"/>
            <a:ext cx="685801" cy="1295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63" idx="3"/>
          </p:cNvCxnSpPr>
          <p:nvPr/>
        </p:nvCxnSpPr>
        <p:spPr>
          <a:xfrm flipV="1">
            <a:off x="6019800" y="2743200"/>
            <a:ext cx="990600" cy="381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7620000" y="3581400"/>
            <a:ext cx="1676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705600" y="4419600"/>
            <a:ext cx="175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010400" y="2743200"/>
            <a:ext cx="1447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781800" y="5421868"/>
            <a:ext cx="128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6868954" y="5029200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B0F0"/>
                </a:solidFill>
              </a:rPr>
              <a:t>11001010</a:t>
            </a:r>
          </a:p>
          <a:p>
            <a:r>
              <a:rPr lang="en-US" sz="1400" dirty="0" smtClean="0">
                <a:solidFill>
                  <a:srgbClr val="00B0F0"/>
                </a:solidFill>
              </a:rPr>
              <a:t>0110101110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162800" y="4736068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cxnSp>
        <p:nvCxnSpPr>
          <p:cNvPr id="96" name="Straight Connector 95"/>
          <p:cNvCxnSpPr/>
          <p:nvPr/>
        </p:nvCxnSpPr>
        <p:spPr>
          <a:xfrm>
            <a:off x="6934200" y="5791200"/>
            <a:ext cx="9906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934200" y="5867400"/>
            <a:ext cx="9906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934200" y="5943600"/>
            <a:ext cx="9906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6934200" y="6096000"/>
            <a:ext cx="9906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6934200" y="6019800"/>
            <a:ext cx="9906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6934200" y="6172200"/>
            <a:ext cx="9906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6934200" y="6248400"/>
            <a:ext cx="9906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934200" y="6248400"/>
            <a:ext cx="9906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6934200" y="6400800"/>
            <a:ext cx="9906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16200000" flipH="1">
            <a:off x="5753102" y="5448301"/>
            <a:ext cx="1219198" cy="6857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V="1">
            <a:off x="6019800" y="4724400"/>
            <a:ext cx="990600" cy="457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7620000" y="5562600"/>
            <a:ext cx="1676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6705600" y="6400800"/>
            <a:ext cx="175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7010400" y="4724400"/>
            <a:ext cx="1447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Cloud 164"/>
          <p:cNvSpPr/>
          <p:nvPr/>
        </p:nvSpPr>
        <p:spPr>
          <a:xfrm>
            <a:off x="-304800" y="3352800"/>
            <a:ext cx="2133600" cy="182880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Interconnect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8" name="Straight Connector 167"/>
          <p:cNvCxnSpPr/>
          <p:nvPr/>
        </p:nvCxnSpPr>
        <p:spPr>
          <a:xfrm rot="5400000" flipH="1" flipV="1">
            <a:off x="-152400" y="2057400"/>
            <a:ext cx="1828800" cy="1066800"/>
          </a:xfrm>
          <a:prstGeom prst="line">
            <a:avLst/>
          </a:prstGeom>
          <a:ln>
            <a:solidFill>
              <a:srgbClr val="E335E3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rot="5400000" flipH="1" flipV="1">
            <a:off x="876300" y="2933700"/>
            <a:ext cx="457200" cy="381000"/>
          </a:xfrm>
          <a:prstGeom prst="line">
            <a:avLst/>
          </a:prstGeom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37" idx="1"/>
          </p:cNvCxnSpPr>
          <p:nvPr/>
        </p:nvCxnSpPr>
        <p:spPr>
          <a:xfrm rot="10800000">
            <a:off x="685800" y="5181600"/>
            <a:ext cx="609600" cy="304800"/>
          </a:xfrm>
          <a:prstGeom prst="line">
            <a:avLst/>
          </a:prstGeom>
          <a:ln>
            <a:solidFill>
              <a:srgbClr val="00B0F0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295400" y="2590800"/>
            <a:ext cx="1447800" cy="106680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Processing Element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Three Factors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10" name="Rectangle 9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14</a:t>
              </a:fld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28600" y="1828800"/>
            <a:ext cx="8001000" cy="838200"/>
            <a:chOff x="228600" y="1828800"/>
            <a:chExt cx="8001000" cy="838200"/>
          </a:xfrm>
        </p:grpSpPr>
        <p:sp>
          <p:nvSpPr>
            <p:cNvPr id="9" name="TextBox 8"/>
            <p:cNvSpPr txBox="1"/>
            <p:nvPr/>
          </p:nvSpPr>
          <p:spPr>
            <a:xfrm>
              <a:off x="1371600" y="1828800"/>
              <a:ext cx="6858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Distribution of Computation</a:t>
              </a:r>
              <a:endParaRPr lang="en-US" sz="4400" dirty="0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28600" y="1828800"/>
              <a:ext cx="990600" cy="0"/>
            </a:xfrm>
            <a:prstGeom prst="line">
              <a:avLst/>
            </a:prstGeom>
            <a:ln w="12700">
              <a:solidFill>
                <a:srgbClr val="E33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28600" y="1905000"/>
              <a:ext cx="990600" cy="0"/>
            </a:xfrm>
            <a:prstGeom prst="line">
              <a:avLst/>
            </a:prstGeom>
            <a:ln w="12700">
              <a:solidFill>
                <a:srgbClr val="E33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28600" y="1981200"/>
              <a:ext cx="990600" cy="0"/>
            </a:xfrm>
            <a:prstGeom prst="line">
              <a:avLst/>
            </a:prstGeom>
            <a:ln w="12700">
              <a:solidFill>
                <a:srgbClr val="E33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28600" y="2057400"/>
              <a:ext cx="990600" cy="0"/>
            </a:xfrm>
            <a:prstGeom prst="line">
              <a:avLst/>
            </a:prstGeom>
            <a:ln w="12700">
              <a:solidFill>
                <a:srgbClr val="E33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28600" y="2133600"/>
              <a:ext cx="99060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28600" y="2209800"/>
              <a:ext cx="99060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28600" y="2286000"/>
              <a:ext cx="99060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228600" y="2362200"/>
              <a:ext cx="99060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28600" y="2514600"/>
              <a:ext cx="99060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28600" y="2438400"/>
              <a:ext cx="99060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28600" y="2590800"/>
              <a:ext cx="99060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28600" y="2667000"/>
              <a:ext cx="99060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152400" y="2895600"/>
            <a:ext cx="7696200" cy="954107"/>
            <a:chOff x="152400" y="2895600"/>
            <a:chExt cx="7696200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1371600" y="2971800"/>
              <a:ext cx="6477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Distribution of Data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52400" y="2895600"/>
              <a:ext cx="109837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E335E3"/>
                  </a:solidFill>
                </a:rPr>
                <a:t>0110101011</a:t>
              </a:r>
            </a:p>
            <a:p>
              <a:r>
                <a:rPr lang="en-US" sz="1400" dirty="0" smtClean="0">
                  <a:solidFill>
                    <a:srgbClr val="E335E3"/>
                  </a:solidFill>
                </a:rPr>
                <a:t>011</a:t>
              </a:r>
              <a:r>
                <a:rPr lang="en-US" sz="1400" dirty="0" smtClean="0">
                  <a:solidFill>
                    <a:srgbClr val="C00000"/>
                  </a:solidFill>
                </a:rPr>
                <a:t>0101001</a:t>
              </a:r>
            </a:p>
            <a:p>
              <a:r>
                <a:rPr lang="en-US" sz="1400" dirty="0" smtClean="0">
                  <a:solidFill>
                    <a:srgbClr val="C00000"/>
                  </a:solidFill>
                </a:rPr>
                <a:t>101010</a:t>
              </a:r>
              <a:r>
                <a:rPr lang="en-US" sz="1400" dirty="0" smtClean="0">
                  <a:solidFill>
                    <a:srgbClr val="00B0F0"/>
                  </a:solidFill>
                </a:rPr>
                <a:t>1110</a:t>
              </a:r>
            </a:p>
            <a:p>
              <a:r>
                <a:rPr lang="en-US" sz="1400" dirty="0" smtClean="0">
                  <a:solidFill>
                    <a:srgbClr val="00B0F0"/>
                  </a:solidFill>
                </a:rPr>
                <a:t>0110101110</a:t>
              </a:r>
              <a:endParaRPr lang="en-US" sz="14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28600" y="4107359"/>
            <a:ext cx="6934200" cy="845641"/>
            <a:chOff x="228600" y="4107359"/>
            <a:chExt cx="6934200" cy="845641"/>
          </a:xfrm>
        </p:grpSpPr>
        <p:sp>
          <p:nvSpPr>
            <p:cNvPr id="14" name="TextBox 13"/>
            <p:cNvSpPr txBox="1"/>
            <p:nvPr/>
          </p:nvSpPr>
          <p:spPr>
            <a:xfrm>
              <a:off x="1371600" y="4107359"/>
              <a:ext cx="5791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/>
                <a:t>Communication</a:t>
              </a:r>
            </a:p>
          </p:txBody>
        </p:sp>
        <p:sp>
          <p:nvSpPr>
            <p:cNvPr id="64" name="Cloud 63"/>
            <p:cNvSpPr/>
            <p:nvPr/>
          </p:nvSpPr>
          <p:spPr>
            <a:xfrm>
              <a:off x="228600" y="4114800"/>
              <a:ext cx="1066800" cy="83820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533400" y="4267200"/>
              <a:ext cx="533400" cy="228600"/>
            </a:xfrm>
            <a:prstGeom prst="straightConnector1">
              <a:avLst/>
            </a:prstGeom>
            <a:ln>
              <a:solidFill>
                <a:srgbClr val="E335E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10800000" flipV="1">
              <a:off x="533400" y="4343400"/>
              <a:ext cx="457200" cy="762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457200" y="4648200"/>
              <a:ext cx="609600" cy="1588"/>
            </a:xfrm>
            <a:prstGeom prst="straightConnector1">
              <a:avLst/>
            </a:prstGeom>
            <a:ln>
              <a:solidFill>
                <a:srgbClr val="E335E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rot="10800000">
              <a:off x="533400" y="4572000"/>
              <a:ext cx="457200" cy="1588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How to address these factors?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10" name="Rectangle 9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15</a:t>
              </a:fld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52400" y="1524000"/>
            <a:ext cx="8686800" cy="4876801"/>
            <a:chOff x="152400" y="1524000"/>
            <a:chExt cx="8686800" cy="4876801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533400" y="1524000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Programming models of course!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81200" y="3962400"/>
              <a:ext cx="180530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CHAPEL</a:t>
              </a:r>
              <a:endParaRPr lang="en-US" sz="4000" dirty="0"/>
            </a:p>
          </p:txBody>
        </p:sp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9800" y="2743200"/>
              <a:ext cx="2638425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2514600" y="5257800"/>
              <a:ext cx="25633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Map-Reduce</a:t>
              </a:r>
              <a:endParaRPr lang="en-US" sz="2800" dirty="0"/>
            </a:p>
          </p:txBody>
        </p:sp>
        <p:pic>
          <p:nvPicPr>
            <p:cNvPr id="11269" name="Picture 5" descr="http://upc.lbl.gov/images/upc-logo-tiny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48600" y="3200400"/>
              <a:ext cx="990600" cy="16510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5334000" y="3276600"/>
              <a:ext cx="92525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/>
                <a:t>Cilk</a:t>
              </a:r>
              <a:endParaRPr lang="en-US" sz="3200" dirty="0"/>
            </a:p>
          </p:txBody>
        </p:sp>
        <p:pic>
          <p:nvPicPr>
            <p:cNvPr id="11271" name="Picture 7" descr="http://www.mcs.anl.gov/mpi/images/mpilogogreen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3581400"/>
              <a:ext cx="1209675" cy="476250"/>
            </a:xfrm>
            <a:prstGeom prst="rect">
              <a:avLst/>
            </a:prstGeom>
            <a:noFill/>
          </p:spPr>
        </p:pic>
        <p:pic>
          <p:nvPicPr>
            <p:cNvPr id="11273" name="Picture 9" descr="openmp.or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05400" y="5257800"/>
              <a:ext cx="3200400" cy="1143001"/>
            </a:xfrm>
            <a:prstGeom prst="rect">
              <a:avLst/>
            </a:prstGeom>
            <a:noFill/>
          </p:spPr>
        </p:pic>
        <p:pic>
          <p:nvPicPr>
            <p:cNvPr id="11274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1000" y="4038600"/>
              <a:ext cx="1828799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5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2400" y="4572000"/>
              <a:ext cx="2372163" cy="938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6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638800" y="2514600"/>
              <a:ext cx="1657350" cy="60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 descr="Titanium-metal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8600" y="2667000"/>
              <a:ext cx="1779563" cy="422031"/>
            </a:xfrm>
            <a:prstGeom prst="rect">
              <a:avLst/>
            </a:prstGeom>
          </p:spPr>
        </p:pic>
        <p:pic>
          <p:nvPicPr>
            <p:cNvPr id="24" name="Picture 23" descr="streamit-logo.gif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7200" y="5867400"/>
              <a:ext cx="2813538" cy="40796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248400" y="4343400"/>
              <a:ext cx="14042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STAPL</a:t>
              </a:r>
              <a:endParaRPr lang="en-US" sz="2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629400" y="3657600"/>
              <a:ext cx="63030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Ct</a:t>
              </a:r>
              <a:endParaRPr lang="en-US" sz="4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10000" y="5867400"/>
              <a:ext cx="10306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CUDA</a:t>
              </a:r>
              <a:endParaRPr lang="en-US" sz="2800" dirty="0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534400" cy="147002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90000"/>
                  </a:schemeClr>
                </a:solidFill>
              </a:rPr>
              <a:t>Surveying how Parallel Programming Models Address Computation Distribution</a:t>
            </a:r>
            <a:endParaRPr lang="en-US" sz="3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86000"/>
            <a:ext cx="784860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Insights on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what makes parallel programming difficult </a:t>
            </a:r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chemeClr val="tx1"/>
                </a:solidFill>
              </a:rPr>
              <a:t>how to compare and judge programming models</a:t>
            </a:r>
            <a:r>
              <a:rPr lang="en-US" sz="2400" dirty="0" smtClean="0"/>
              <a:t> that aim to alleviate these difficulties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6692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Presentation by: Andy Stone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44196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April  27, 2010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5105400"/>
            <a:ext cx="1588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Research Exam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7" name="Picture 3" descr="C:\Users\stonea\Pictures\hp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562600"/>
            <a:ext cx="1371600" cy="763620"/>
          </a:xfrm>
          <a:prstGeom prst="rect">
            <a:avLst/>
          </a:prstGeom>
          <a:noFill/>
        </p:spPr>
      </p:pic>
      <p:pic>
        <p:nvPicPr>
          <p:cNvPr id="1029" name="Picture 5" descr="C:\Users\stonea\Pictures\glde_fr_m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562600"/>
            <a:ext cx="1638300" cy="752475"/>
          </a:xfrm>
          <a:prstGeom prst="rect">
            <a:avLst/>
          </a:prstGeom>
          <a:noFill/>
        </p:spPr>
      </p:pic>
      <p:grpSp>
        <p:nvGrpSpPr>
          <p:cNvPr id="9" name="Group 1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5" name="Rectangle 4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16</a:t>
              </a:fld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5334000"/>
            <a:ext cx="2057400" cy="9906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6600" y="5410200"/>
            <a:ext cx="2057400" cy="9906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534400" cy="147002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90000"/>
                  </a:schemeClr>
                </a:solidFill>
              </a:rPr>
              <a:t>Surveying how Parallel Programming Models Address Computation Distribution</a:t>
            </a:r>
            <a:endParaRPr lang="en-US" sz="3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86000"/>
            <a:ext cx="784860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Insights on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what makes parallel programming difficult </a:t>
            </a:r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chemeClr val="tx1"/>
                </a:solidFill>
              </a:rPr>
              <a:t>how to compare and judge the programming models</a:t>
            </a:r>
            <a:r>
              <a:rPr lang="en-US" sz="2400" dirty="0" smtClean="0"/>
              <a:t> that aim to alleviate these difficulties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657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Presentation by: Andy Stone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44196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April  27, 2010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5105400"/>
            <a:ext cx="1588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Research Exam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7" name="Picture 3" descr="C:\Users\stonea\Pictures\hp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562600"/>
            <a:ext cx="1371600" cy="763620"/>
          </a:xfrm>
          <a:prstGeom prst="rect">
            <a:avLst/>
          </a:prstGeom>
          <a:noFill/>
        </p:spPr>
      </p:pic>
      <p:pic>
        <p:nvPicPr>
          <p:cNvPr id="1029" name="Picture 5" descr="C:\Users\stonea\Pictures\glde_fr_m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562600"/>
            <a:ext cx="1638300" cy="752475"/>
          </a:xfrm>
          <a:prstGeom prst="rect">
            <a:avLst/>
          </a:prstGeom>
          <a:noFill/>
        </p:spPr>
      </p:pic>
      <p:grpSp>
        <p:nvGrpSpPr>
          <p:cNvPr id="9" name="Group 1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5" name="Rectangle 4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17</a:t>
              </a:fld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5334000"/>
            <a:ext cx="2057400" cy="9906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6600" y="5410200"/>
            <a:ext cx="2057400" cy="9906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1000" y="3810000"/>
            <a:ext cx="8382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676400" y="411480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Distribution of Computation</a:t>
            </a:r>
            <a:endParaRPr lang="en-US" sz="4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33400" y="4114800"/>
            <a:ext cx="990600" cy="0"/>
          </a:xfrm>
          <a:prstGeom prst="line">
            <a:avLst/>
          </a:prstGeom>
          <a:ln w="12700">
            <a:solidFill>
              <a:srgbClr val="E335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400" y="4191000"/>
            <a:ext cx="990600" cy="0"/>
          </a:xfrm>
          <a:prstGeom prst="line">
            <a:avLst/>
          </a:prstGeom>
          <a:ln w="12700">
            <a:solidFill>
              <a:srgbClr val="E335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3400" y="4267200"/>
            <a:ext cx="990600" cy="0"/>
          </a:xfrm>
          <a:prstGeom prst="line">
            <a:avLst/>
          </a:prstGeom>
          <a:ln w="12700">
            <a:solidFill>
              <a:srgbClr val="E335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3400" y="4343400"/>
            <a:ext cx="990600" cy="0"/>
          </a:xfrm>
          <a:prstGeom prst="line">
            <a:avLst/>
          </a:prstGeom>
          <a:ln w="12700">
            <a:solidFill>
              <a:srgbClr val="E335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3400" y="4419600"/>
            <a:ext cx="9906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" y="4495800"/>
            <a:ext cx="9906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3400" y="4572000"/>
            <a:ext cx="9906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3400" y="4648200"/>
            <a:ext cx="9906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33400" y="4800600"/>
            <a:ext cx="9906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33400" y="4724400"/>
            <a:ext cx="9906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33400" y="4876800"/>
            <a:ext cx="9906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33400" y="4953000"/>
            <a:ext cx="9906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Two types of criteria: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24200" y="2133600"/>
            <a:ext cx="28920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Interpretive</a:t>
            </a:r>
            <a:endParaRPr lang="en-US" sz="4400" dirty="0"/>
          </a:p>
        </p:txBody>
      </p:sp>
      <p:sp>
        <p:nvSpPr>
          <p:cNvPr id="17" name="TextBox 16"/>
          <p:cNvSpPr txBox="1"/>
          <p:nvPr/>
        </p:nvSpPr>
        <p:spPr>
          <a:xfrm>
            <a:off x="3200400" y="3810000"/>
            <a:ext cx="25056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Evaluative</a:t>
            </a:r>
            <a:endParaRPr lang="en-US" sz="4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23" name="Rectangle 22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18</a:t>
              </a:fld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15" name="Cloud 14"/>
          <p:cNvSpPr/>
          <p:nvPr/>
        </p:nvSpPr>
        <p:spPr>
          <a:xfrm>
            <a:off x="2133600" y="2209800"/>
            <a:ext cx="914400" cy="6858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?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6248400"/>
            <a:ext cx="26548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Image from: http://www.tulanelink.com/legal/balance2.gif</a:t>
            </a:r>
            <a:endParaRPr lang="en-US" sz="8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657600"/>
            <a:ext cx="1450229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Four Interpretive Criteria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11" name="Rectangle 10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19</a:t>
              </a:fld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1295400" y="1447800"/>
            <a:ext cx="8610600" cy="1144171"/>
            <a:chOff x="381000" y="1143000"/>
            <a:chExt cx="8610600" cy="1144171"/>
          </a:xfrm>
        </p:grpSpPr>
        <p:sp>
          <p:nvSpPr>
            <p:cNvPr id="9" name="TextBox 8"/>
            <p:cNvSpPr txBox="1"/>
            <p:nvPr/>
          </p:nvSpPr>
          <p:spPr>
            <a:xfrm>
              <a:off x="1905000" y="1143000"/>
              <a:ext cx="7086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The specification of how computation is distributed across processing elements</a:t>
              </a:r>
              <a:endParaRPr lang="en-US" sz="2800" dirty="0"/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381000" y="1219200"/>
              <a:ext cx="1447800" cy="1067971"/>
              <a:chOff x="381000" y="1219200"/>
              <a:chExt cx="1447800" cy="1067971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81000" y="1273126"/>
                <a:ext cx="990600" cy="0"/>
              </a:xfrm>
              <a:prstGeom prst="line">
                <a:avLst/>
              </a:prstGeom>
              <a:ln w="12700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81000" y="1349326"/>
                <a:ext cx="990600" cy="0"/>
              </a:xfrm>
              <a:prstGeom prst="line">
                <a:avLst/>
              </a:prstGeom>
              <a:ln w="12700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81000" y="1425526"/>
                <a:ext cx="990600" cy="0"/>
              </a:xfrm>
              <a:prstGeom prst="line">
                <a:avLst/>
              </a:prstGeom>
              <a:ln w="12700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81000" y="1501726"/>
                <a:ext cx="990600" cy="0"/>
              </a:xfrm>
              <a:prstGeom prst="line">
                <a:avLst/>
              </a:prstGeom>
              <a:ln w="12700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81000" y="1654126"/>
                <a:ext cx="990600" cy="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81000" y="1730326"/>
                <a:ext cx="990600" cy="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81000" y="1806526"/>
                <a:ext cx="990600" cy="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381000" y="1882726"/>
                <a:ext cx="990600" cy="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81000" y="2111326"/>
                <a:ext cx="990600" cy="0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81000" y="2035126"/>
                <a:ext cx="990600" cy="0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81000" y="2187526"/>
                <a:ext cx="990600" cy="0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81000" y="2263726"/>
                <a:ext cx="990600" cy="0"/>
              </a:xfrm>
              <a:prstGeom prst="line">
                <a:avLst/>
              </a:pr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/>
              <p:cNvSpPr/>
              <p:nvPr/>
            </p:nvSpPr>
            <p:spPr>
              <a:xfrm>
                <a:off x="1543929" y="1261403"/>
                <a:ext cx="284871" cy="29893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541586" y="1610751"/>
                <a:ext cx="284871" cy="29893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542758" y="1988234"/>
                <a:ext cx="284871" cy="29893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ight Brace 36"/>
              <p:cNvSpPr/>
              <p:nvPr/>
            </p:nvSpPr>
            <p:spPr>
              <a:xfrm>
                <a:off x="1371600" y="1219200"/>
                <a:ext cx="152400" cy="320040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Brace 37"/>
              <p:cNvSpPr/>
              <p:nvPr/>
            </p:nvSpPr>
            <p:spPr>
              <a:xfrm>
                <a:off x="1371600" y="1577926"/>
                <a:ext cx="152400" cy="320040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ight Brace 38"/>
              <p:cNvSpPr/>
              <p:nvPr/>
            </p:nvSpPr>
            <p:spPr>
              <a:xfrm>
                <a:off x="1371600" y="1958926"/>
                <a:ext cx="152400" cy="320040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3" name="Group 222"/>
          <p:cNvGrpSpPr/>
          <p:nvPr/>
        </p:nvGrpSpPr>
        <p:grpSpPr>
          <a:xfrm>
            <a:off x="381000" y="2819400"/>
            <a:ext cx="7162800" cy="1055132"/>
            <a:chOff x="609600" y="2590800"/>
            <a:chExt cx="7162800" cy="1055132"/>
          </a:xfrm>
        </p:grpSpPr>
        <p:sp>
          <p:nvSpPr>
            <p:cNvPr id="13" name="TextBox 12"/>
            <p:cNvSpPr txBox="1"/>
            <p:nvPr/>
          </p:nvSpPr>
          <p:spPr>
            <a:xfrm>
              <a:off x="1828800" y="2590800"/>
              <a:ext cx="59436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The specification of how computation is distributed across time</a:t>
              </a:r>
              <a:endParaRPr lang="en-US" sz="2800" dirty="0"/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609600" y="2667000"/>
              <a:ext cx="1135626" cy="978932"/>
              <a:chOff x="609600" y="2743200"/>
              <a:chExt cx="1135626" cy="978932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914400" y="2819400"/>
                <a:ext cx="83082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914400" y="2895600"/>
                <a:ext cx="83082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914400" y="2971800"/>
                <a:ext cx="83082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914400" y="3048000"/>
                <a:ext cx="83082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914400" y="3124200"/>
                <a:ext cx="83082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914400" y="3200400"/>
                <a:ext cx="83082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914400" y="3276600"/>
                <a:ext cx="83082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914400" y="3352800"/>
                <a:ext cx="83082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914400" y="3505200"/>
                <a:ext cx="83082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914400" y="3429000"/>
                <a:ext cx="83082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914400" y="3581400"/>
                <a:ext cx="83082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914400" y="3657600"/>
                <a:ext cx="83082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609600" y="2743200"/>
                <a:ext cx="253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12714" y="3048000"/>
                <a:ext cx="253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12714" y="3352800"/>
                <a:ext cx="2530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</a:t>
                </a:r>
                <a:endParaRPr lang="en-US" dirty="0"/>
              </a:p>
            </p:txBody>
          </p:sp>
        </p:grpSp>
      </p:grpSp>
      <p:grpSp>
        <p:nvGrpSpPr>
          <p:cNvPr id="224" name="Group 223"/>
          <p:cNvGrpSpPr/>
          <p:nvPr/>
        </p:nvGrpSpPr>
        <p:grpSpPr>
          <a:xfrm>
            <a:off x="2819400" y="4038600"/>
            <a:ext cx="5562600" cy="990600"/>
            <a:chOff x="3048000" y="3810000"/>
            <a:chExt cx="5562600" cy="990600"/>
          </a:xfrm>
        </p:grpSpPr>
        <p:sp>
          <p:nvSpPr>
            <p:cNvPr id="16" name="TextBox 15"/>
            <p:cNvSpPr txBox="1"/>
            <p:nvPr/>
          </p:nvSpPr>
          <p:spPr>
            <a:xfrm>
              <a:off x="4141300" y="3820180"/>
              <a:ext cx="44693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The structure of computation</a:t>
              </a:r>
              <a:endParaRPr lang="en-US" sz="2800" dirty="0"/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3048000" y="3810000"/>
              <a:ext cx="990600" cy="990600"/>
              <a:chOff x="914400" y="3810000"/>
              <a:chExt cx="762000" cy="838200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1219200" y="3810000"/>
                <a:ext cx="152400" cy="152400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990600" y="4038600"/>
                <a:ext cx="152400" cy="152400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447800" y="4038600"/>
                <a:ext cx="152400" cy="152400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219200" y="4267200"/>
                <a:ext cx="152400" cy="152400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914400" y="4495800"/>
                <a:ext cx="152400" cy="152400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219200" y="4495800"/>
                <a:ext cx="152400" cy="152400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524000" y="4495800"/>
                <a:ext cx="152400" cy="152400"/>
              </a:xfrm>
              <a:prstGeom prst="ellipse">
                <a:avLst/>
              </a:prstGeom>
              <a:ln w="952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/>
              <p:cNvCxnSpPr>
                <a:endCxn id="64" idx="1"/>
              </p:cNvCxnSpPr>
              <p:nvPr/>
            </p:nvCxnSpPr>
            <p:spPr>
              <a:xfrm>
                <a:off x="1351671" y="3947160"/>
                <a:ext cx="118447" cy="113758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>
                <a:endCxn id="63" idx="7"/>
              </p:cNvCxnSpPr>
              <p:nvPr/>
            </p:nvCxnSpPr>
            <p:spPr>
              <a:xfrm rot="10800000" flipV="1">
                <a:off x="1120682" y="3942470"/>
                <a:ext cx="123136" cy="11844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rot="10800000" flipV="1">
                <a:off x="1344640" y="4172243"/>
                <a:ext cx="126607" cy="119574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>
                <a:off x="1131277" y="4169898"/>
                <a:ext cx="114886" cy="11019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stCxn id="65" idx="5"/>
                <a:endCxn id="68" idx="1"/>
              </p:cNvCxnSpPr>
              <p:nvPr/>
            </p:nvCxnSpPr>
            <p:spPr>
              <a:xfrm rot="16200000" flipH="1">
                <a:off x="1387382" y="4359182"/>
                <a:ext cx="120836" cy="197036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>
                <a:stCxn id="65" idx="4"/>
                <a:endCxn id="67" idx="0"/>
              </p:cNvCxnSpPr>
              <p:nvPr/>
            </p:nvCxnSpPr>
            <p:spPr>
              <a:xfrm rot="5400000">
                <a:off x="1257300" y="4457700"/>
                <a:ext cx="76200" cy="1588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>
                <a:stCxn id="65" idx="3"/>
                <a:endCxn id="66" idx="7"/>
              </p:cNvCxnSpPr>
              <p:nvPr/>
            </p:nvCxnSpPr>
            <p:spPr>
              <a:xfrm rot="5400000">
                <a:off x="1082582" y="4359182"/>
                <a:ext cx="120836" cy="197036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6" name="Group 225"/>
          <p:cNvGrpSpPr/>
          <p:nvPr/>
        </p:nvGrpSpPr>
        <p:grpSpPr>
          <a:xfrm>
            <a:off x="533400" y="4953000"/>
            <a:ext cx="7628672" cy="1447800"/>
            <a:chOff x="838200" y="4648200"/>
            <a:chExt cx="7628672" cy="1447800"/>
          </a:xfrm>
        </p:grpSpPr>
        <p:sp>
          <p:nvSpPr>
            <p:cNvPr id="17" name="TextBox 16"/>
            <p:cNvSpPr txBox="1"/>
            <p:nvPr/>
          </p:nvSpPr>
          <p:spPr>
            <a:xfrm>
              <a:off x="2133600" y="5029200"/>
              <a:ext cx="63332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The realization of distributed computation</a:t>
              </a:r>
              <a:endParaRPr lang="en-US" sz="2800" dirty="0"/>
            </a:p>
          </p:txBody>
        </p:sp>
        <p:grpSp>
          <p:nvGrpSpPr>
            <p:cNvPr id="225" name="Group 224"/>
            <p:cNvGrpSpPr/>
            <p:nvPr/>
          </p:nvGrpSpPr>
          <p:grpSpPr>
            <a:xfrm>
              <a:off x="838200" y="4648200"/>
              <a:ext cx="1295400" cy="1447800"/>
              <a:chOff x="685800" y="4953000"/>
              <a:chExt cx="1295400" cy="1447800"/>
            </a:xfrm>
          </p:grpSpPr>
          <p:sp>
            <p:nvSpPr>
              <p:cNvPr id="164" name="Explosion 1 163"/>
              <p:cNvSpPr/>
              <p:nvPr/>
            </p:nvSpPr>
            <p:spPr>
              <a:xfrm>
                <a:off x="685800" y="4953000"/>
                <a:ext cx="1295400" cy="1447800"/>
              </a:xfrm>
              <a:prstGeom prst="irregularSeal1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8" name="Group 217"/>
              <p:cNvGrpSpPr/>
              <p:nvPr/>
            </p:nvGrpSpPr>
            <p:grpSpPr>
              <a:xfrm>
                <a:off x="990600" y="5410200"/>
                <a:ext cx="224456" cy="290231"/>
                <a:chOff x="376352" y="5181600"/>
                <a:chExt cx="224456" cy="290231"/>
              </a:xfrm>
            </p:grpSpPr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433564" y="5233391"/>
                  <a:ext cx="167244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433564" y="5251185"/>
                  <a:ext cx="167244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>
                  <a:off x="433564" y="5268980"/>
                  <a:ext cx="167244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>
                  <a:off x="433564" y="5286774"/>
                  <a:ext cx="167244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433564" y="5304568"/>
                  <a:ext cx="167244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>
                  <a:off x="433564" y="5322362"/>
                  <a:ext cx="167244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433564" y="5340156"/>
                  <a:ext cx="167244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433564" y="5357951"/>
                  <a:ext cx="167244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433564" y="5393539"/>
                  <a:ext cx="167244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433564" y="5375745"/>
                  <a:ext cx="167244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433564" y="5411333"/>
                  <a:ext cx="167244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433564" y="5429128"/>
                  <a:ext cx="167244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0" name="TextBox 199"/>
                <p:cNvSpPr txBox="1"/>
                <p:nvPr/>
              </p:nvSpPr>
              <p:spPr>
                <a:xfrm>
                  <a:off x="381000" y="5181600"/>
                  <a:ext cx="50934" cy="138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" dirty="0" smtClean="0"/>
                    <a:t>1</a:t>
                  </a:r>
                  <a:endParaRPr lang="en-US" sz="300" dirty="0"/>
                </a:p>
              </p:txBody>
            </p:sp>
            <p:sp>
              <p:nvSpPr>
                <p:cNvPr id="201" name="TextBox 200"/>
                <p:cNvSpPr txBox="1"/>
                <p:nvPr/>
              </p:nvSpPr>
              <p:spPr>
                <a:xfrm>
                  <a:off x="383386" y="5272706"/>
                  <a:ext cx="50934" cy="138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" dirty="0" smtClean="0"/>
                    <a:t>2</a:t>
                  </a:r>
                  <a:endParaRPr lang="en-US" sz="300" dirty="0"/>
                </a:p>
              </p:txBody>
            </p:sp>
            <p:sp>
              <p:nvSpPr>
                <p:cNvPr id="202" name="TextBox 201"/>
                <p:cNvSpPr txBox="1"/>
                <p:nvPr/>
              </p:nvSpPr>
              <p:spPr>
                <a:xfrm>
                  <a:off x="376352" y="5333332"/>
                  <a:ext cx="50934" cy="138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" dirty="0" smtClean="0"/>
                    <a:t>3</a:t>
                  </a:r>
                  <a:endParaRPr lang="en-US" dirty="0"/>
                </a:p>
              </p:txBody>
            </p:sp>
          </p:grpSp>
          <p:grpSp>
            <p:nvGrpSpPr>
              <p:cNvPr id="220" name="Group 219"/>
              <p:cNvGrpSpPr/>
              <p:nvPr/>
            </p:nvGrpSpPr>
            <p:grpSpPr>
              <a:xfrm>
                <a:off x="1358704" y="5382065"/>
                <a:ext cx="228600" cy="228600"/>
                <a:chOff x="838200" y="5334000"/>
                <a:chExt cx="228600" cy="228600"/>
              </a:xfrm>
            </p:grpSpPr>
            <p:cxnSp>
              <p:nvCxnSpPr>
                <p:cNvPr id="169" name="Straight Connector 168"/>
                <p:cNvCxnSpPr/>
                <p:nvPr/>
              </p:nvCxnSpPr>
              <p:spPr>
                <a:xfrm>
                  <a:off x="838200" y="5345543"/>
                  <a:ext cx="156411" cy="0"/>
                </a:xfrm>
                <a:prstGeom prst="line">
                  <a:avLst/>
                </a:prstGeom>
                <a:ln w="3175">
                  <a:solidFill>
                    <a:srgbClr val="E335E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838200" y="5361854"/>
                  <a:ext cx="156411" cy="0"/>
                </a:xfrm>
                <a:prstGeom prst="line">
                  <a:avLst/>
                </a:prstGeom>
                <a:ln w="3175">
                  <a:solidFill>
                    <a:srgbClr val="E335E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838200" y="5378164"/>
                  <a:ext cx="156411" cy="0"/>
                </a:xfrm>
                <a:prstGeom prst="line">
                  <a:avLst/>
                </a:prstGeom>
                <a:ln w="3175">
                  <a:solidFill>
                    <a:srgbClr val="E335E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838200" y="5394475"/>
                  <a:ext cx="156411" cy="0"/>
                </a:xfrm>
                <a:prstGeom prst="line">
                  <a:avLst/>
                </a:prstGeom>
                <a:ln w="3175">
                  <a:solidFill>
                    <a:srgbClr val="E335E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838200" y="5427096"/>
                  <a:ext cx="156411" cy="0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838200" y="5443407"/>
                  <a:ext cx="156411" cy="0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>
                  <a:off x="838200" y="5459718"/>
                  <a:ext cx="156411" cy="0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838200" y="5476028"/>
                  <a:ext cx="156411" cy="0"/>
                </a:xfrm>
                <a:prstGeom prst="line">
                  <a:avLst/>
                </a:prstGeom>
                <a:ln w="31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838200" y="5524960"/>
                  <a:ext cx="156411" cy="0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>
                  <a:off x="838200" y="5508650"/>
                  <a:ext cx="156411" cy="0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838200" y="5541271"/>
                  <a:ext cx="156411" cy="0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838200" y="5557582"/>
                  <a:ext cx="156411" cy="0"/>
                </a:xfrm>
                <a:prstGeom prst="line">
                  <a:avLst/>
                </a:prstGeom>
                <a:ln w="3175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1" name="Rectangle 180"/>
                <p:cNvSpPr/>
                <p:nvPr/>
              </p:nvSpPr>
              <p:spPr>
                <a:xfrm>
                  <a:off x="1021820" y="5343034"/>
                  <a:ext cx="44980" cy="63988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sp>
              <p:nvSpPr>
                <p:cNvPr id="182" name="Rectangle 181"/>
                <p:cNvSpPr/>
                <p:nvPr/>
              </p:nvSpPr>
              <p:spPr>
                <a:xfrm>
                  <a:off x="1021450" y="5417812"/>
                  <a:ext cx="44980" cy="63988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sp>
              <p:nvSpPr>
                <p:cNvPr id="183" name="Rectangle 182"/>
                <p:cNvSpPr/>
                <p:nvPr/>
              </p:nvSpPr>
              <p:spPr>
                <a:xfrm>
                  <a:off x="1021635" y="5498612"/>
                  <a:ext cx="44980" cy="63988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sp>
              <p:nvSpPr>
                <p:cNvPr id="184" name="Right Brace 183"/>
                <p:cNvSpPr/>
                <p:nvPr/>
              </p:nvSpPr>
              <p:spPr>
                <a:xfrm>
                  <a:off x="994611" y="5334000"/>
                  <a:ext cx="24063" cy="68505"/>
                </a:xfrm>
                <a:prstGeom prst="rightBrace">
                  <a:avLst>
                    <a:gd name="adj1" fmla="val 54486"/>
                    <a:gd name="adj2" fmla="val 50000"/>
                  </a:avLst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sp>
              <p:nvSpPr>
                <p:cNvPr id="185" name="Right Brace 184"/>
                <p:cNvSpPr/>
                <p:nvPr/>
              </p:nvSpPr>
              <p:spPr>
                <a:xfrm>
                  <a:off x="994611" y="5410786"/>
                  <a:ext cx="24063" cy="68505"/>
                </a:xfrm>
                <a:prstGeom prst="rightBrace">
                  <a:avLst>
                    <a:gd name="adj1" fmla="val 54486"/>
                    <a:gd name="adj2" fmla="val 50000"/>
                  </a:avLst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sp>
              <p:nvSpPr>
                <p:cNvPr id="186" name="Right Brace 185"/>
                <p:cNvSpPr/>
                <p:nvPr/>
              </p:nvSpPr>
              <p:spPr>
                <a:xfrm>
                  <a:off x="994611" y="5492339"/>
                  <a:ext cx="24063" cy="68505"/>
                </a:xfrm>
                <a:prstGeom prst="rightBrace">
                  <a:avLst>
                    <a:gd name="adj1" fmla="val 54486"/>
                    <a:gd name="adj2" fmla="val 50000"/>
                  </a:avLst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</p:grpSp>
          <p:grpSp>
            <p:nvGrpSpPr>
              <p:cNvPr id="221" name="Group 220"/>
              <p:cNvGrpSpPr/>
              <p:nvPr/>
            </p:nvGrpSpPr>
            <p:grpSpPr>
              <a:xfrm>
                <a:off x="1151206" y="5678658"/>
                <a:ext cx="304800" cy="304800"/>
                <a:chOff x="381000" y="5410200"/>
                <a:chExt cx="457200" cy="457200"/>
              </a:xfrm>
            </p:grpSpPr>
            <p:sp>
              <p:nvSpPr>
                <p:cNvPr id="204" name="Oval 203"/>
                <p:cNvSpPr/>
                <p:nvPr/>
              </p:nvSpPr>
              <p:spPr>
                <a:xfrm>
                  <a:off x="563880" y="5410200"/>
                  <a:ext cx="91440" cy="83127"/>
                </a:xfrm>
                <a:prstGeom prst="ellipse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sp>
              <p:nvSpPr>
                <p:cNvPr id="205" name="Oval 204"/>
                <p:cNvSpPr/>
                <p:nvPr/>
              </p:nvSpPr>
              <p:spPr>
                <a:xfrm>
                  <a:off x="426720" y="5534891"/>
                  <a:ext cx="91440" cy="83127"/>
                </a:xfrm>
                <a:prstGeom prst="ellipse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sp>
              <p:nvSpPr>
                <p:cNvPr id="206" name="Oval 205"/>
                <p:cNvSpPr/>
                <p:nvPr/>
              </p:nvSpPr>
              <p:spPr>
                <a:xfrm>
                  <a:off x="701040" y="5534891"/>
                  <a:ext cx="91440" cy="83127"/>
                </a:xfrm>
                <a:prstGeom prst="ellipse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sp>
              <p:nvSpPr>
                <p:cNvPr id="207" name="Oval 206"/>
                <p:cNvSpPr/>
                <p:nvPr/>
              </p:nvSpPr>
              <p:spPr>
                <a:xfrm>
                  <a:off x="563880" y="5659582"/>
                  <a:ext cx="91440" cy="83127"/>
                </a:xfrm>
                <a:prstGeom prst="ellipse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>
                  <a:off x="381000" y="5784273"/>
                  <a:ext cx="91440" cy="83127"/>
                </a:xfrm>
                <a:prstGeom prst="ellipse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>
                  <a:off x="563880" y="5784273"/>
                  <a:ext cx="91440" cy="83127"/>
                </a:xfrm>
                <a:prstGeom prst="ellipse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sp>
              <p:nvSpPr>
                <p:cNvPr id="210" name="Oval 209"/>
                <p:cNvSpPr/>
                <p:nvPr/>
              </p:nvSpPr>
              <p:spPr>
                <a:xfrm>
                  <a:off x="746760" y="5784273"/>
                  <a:ext cx="91440" cy="83127"/>
                </a:xfrm>
                <a:prstGeom prst="ellipse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cxnSp>
              <p:nvCxnSpPr>
                <p:cNvPr id="211" name="Straight Arrow Connector 210"/>
                <p:cNvCxnSpPr>
                  <a:endCxn id="206" idx="1"/>
                </p:cNvCxnSpPr>
                <p:nvPr/>
              </p:nvCxnSpPr>
              <p:spPr>
                <a:xfrm>
                  <a:off x="643363" y="5485015"/>
                  <a:ext cx="71068" cy="62050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Arrow Connector 211"/>
                <p:cNvCxnSpPr>
                  <a:endCxn id="205" idx="7"/>
                </p:cNvCxnSpPr>
                <p:nvPr/>
              </p:nvCxnSpPr>
              <p:spPr>
                <a:xfrm rot="10800000" flipV="1">
                  <a:off x="504769" y="5482456"/>
                  <a:ext cx="73882" cy="64607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Arrow Connector 212"/>
                <p:cNvCxnSpPr/>
                <p:nvPr/>
              </p:nvCxnSpPr>
              <p:spPr>
                <a:xfrm rot="10800000" flipV="1">
                  <a:off x="639144" y="5607787"/>
                  <a:ext cx="75964" cy="65222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Arrow Connector 213"/>
                <p:cNvCxnSpPr/>
                <p:nvPr/>
              </p:nvCxnSpPr>
              <p:spPr>
                <a:xfrm>
                  <a:off x="511126" y="5606508"/>
                  <a:ext cx="68932" cy="60107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Arrow Connector 214"/>
                <p:cNvCxnSpPr>
                  <a:stCxn id="207" idx="5"/>
                  <a:endCxn id="210" idx="1"/>
                </p:cNvCxnSpPr>
                <p:nvPr/>
              </p:nvCxnSpPr>
              <p:spPr>
                <a:xfrm rot="16200000" flipH="1">
                  <a:off x="668085" y="5704380"/>
                  <a:ext cx="65911" cy="118222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Arrow Connector 215"/>
                <p:cNvCxnSpPr>
                  <a:stCxn id="207" idx="4"/>
                  <a:endCxn id="209" idx="0"/>
                </p:cNvCxnSpPr>
                <p:nvPr/>
              </p:nvCxnSpPr>
              <p:spPr>
                <a:xfrm rot="5400000">
                  <a:off x="588818" y="5763448"/>
                  <a:ext cx="41564" cy="953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Arrow Connector 216"/>
                <p:cNvCxnSpPr>
                  <a:stCxn id="207" idx="3"/>
                  <a:endCxn id="208" idx="7"/>
                </p:cNvCxnSpPr>
                <p:nvPr/>
              </p:nvCxnSpPr>
              <p:spPr>
                <a:xfrm rot="5400000">
                  <a:off x="485205" y="5704380"/>
                  <a:ext cx="65911" cy="118222"/>
                </a:xfrm>
                <a:prstGeom prst="straightConnector1">
                  <a:avLst/>
                </a:prstGeom>
                <a:ln w="31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534400" cy="147002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90000"/>
                  </a:schemeClr>
                </a:solidFill>
              </a:rPr>
              <a:t>Surveying how Parallel Programming Models Address Computation Distribution</a:t>
            </a:r>
            <a:endParaRPr lang="en-US" sz="3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86000"/>
            <a:ext cx="784860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Insights on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makes </a:t>
            </a:r>
            <a:r>
              <a:rPr lang="en-US" sz="2400" b="1" dirty="0" smtClean="0">
                <a:solidFill>
                  <a:schemeClr val="tx1"/>
                </a:solidFill>
              </a:rPr>
              <a:t>parallel programming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difficult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/>
              <a:t>and how to compare and judge programming models that aim to alleviate these difficulties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6692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Presentation by: Andy Stone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44196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April  27, 2010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5105400"/>
            <a:ext cx="1588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Research Exam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7" name="Picture 3" descr="C:\Users\stonea\Pictures\hp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562600"/>
            <a:ext cx="1371600" cy="763620"/>
          </a:xfrm>
          <a:prstGeom prst="rect">
            <a:avLst/>
          </a:prstGeom>
          <a:noFill/>
        </p:spPr>
      </p:pic>
      <p:pic>
        <p:nvPicPr>
          <p:cNvPr id="1029" name="Picture 5" descr="C:\Users\stonea\Pictures\glde_fr_m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562600"/>
            <a:ext cx="1638300" cy="752475"/>
          </a:xfrm>
          <a:prstGeom prst="rect">
            <a:avLst/>
          </a:prstGeom>
          <a:noFill/>
        </p:spPr>
      </p:pic>
      <p:grpSp>
        <p:nvGrpSpPr>
          <p:cNvPr id="9" name="Group 1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5" name="Rectangle 4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2</a:t>
              </a:fld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5334000"/>
            <a:ext cx="2057400" cy="9906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6600" y="5410200"/>
            <a:ext cx="2057400" cy="9906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Evaluating programming models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20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8600" y="2234625"/>
            <a:ext cx="4094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aseline="-25000" dirty="0" smtClean="0">
                <a:solidFill>
                  <a:schemeClr val="accent3">
                    <a:lumMod val="75000"/>
                  </a:schemeClr>
                </a:solidFill>
              </a:rPr>
              <a:t>How well can they run?</a:t>
            </a:r>
            <a:endParaRPr lang="en-US" sz="4800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3124200"/>
            <a:ext cx="3680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Where can they run?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1371600"/>
            <a:ext cx="8359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Given the set of computation a model represents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3810000"/>
            <a:ext cx="3467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aseline="-25000" dirty="0" smtClean="0">
                <a:solidFill>
                  <a:schemeClr val="accent3">
                    <a:lumMod val="75000"/>
                  </a:schemeClr>
                </a:solidFill>
              </a:rPr>
              <a:t>What can they run?</a:t>
            </a:r>
            <a:endParaRPr lang="en-US" sz="4800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5435025"/>
            <a:ext cx="7395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aseline="-25000" dirty="0" smtClean="0">
                <a:solidFill>
                  <a:schemeClr val="accent3">
                    <a:lumMod val="75000"/>
                  </a:schemeClr>
                </a:solidFill>
              </a:rPr>
              <a:t>What do they demand of the programmer?</a:t>
            </a:r>
            <a:endParaRPr lang="en-US" sz="4800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4596825"/>
            <a:ext cx="4187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aseline="-25000" dirty="0" smtClean="0">
                <a:solidFill>
                  <a:schemeClr val="accent3">
                    <a:lumMod val="75000"/>
                  </a:schemeClr>
                </a:solidFill>
              </a:rPr>
              <a:t>Who can they run with?</a:t>
            </a:r>
            <a:endParaRPr lang="en-US" sz="4800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Lots of Evaluative Criteria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21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8600" y="1396425"/>
            <a:ext cx="4204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aseline="-25000" dirty="0" smtClean="0">
                <a:solidFill>
                  <a:schemeClr val="accent3">
                    <a:lumMod val="75000"/>
                  </a:schemeClr>
                </a:solidFill>
              </a:rPr>
              <a:t>How well can they run?</a:t>
            </a:r>
            <a:endParaRPr lang="en-US" sz="4800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295400" y="1905000"/>
            <a:ext cx="3966214" cy="2507397"/>
            <a:chOff x="1295400" y="1905000"/>
            <a:chExt cx="3966214" cy="2507397"/>
          </a:xfrm>
        </p:grpSpPr>
        <p:sp>
          <p:nvSpPr>
            <p:cNvPr id="15" name="TextBox 14"/>
            <p:cNvSpPr txBox="1"/>
            <p:nvPr/>
          </p:nvSpPr>
          <p:spPr>
            <a:xfrm>
              <a:off x="1295400" y="1905000"/>
              <a:ext cx="34022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/>
                <a:t>Performance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95400" y="3581400"/>
              <a:ext cx="26963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/>
                <a:t>Testability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95400" y="2667000"/>
              <a:ext cx="396621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/>
                <a:t>Fault-tolerance</a:t>
              </a:r>
              <a:endParaRPr lang="en-US" sz="4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28600" y="4901625"/>
            <a:ext cx="3899909" cy="1270575"/>
            <a:chOff x="228600" y="4901625"/>
            <a:chExt cx="3899909" cy="1270575"/>
          </a:xfrm>
        </p:grpSpPr>
        <p:sp>
          <p:nvSpPr>
            <p:cNvPr id="13" name="TextBox 12"/>
            <p:cNvSpPr txBox="1"/>
            <p:nvPr/>
          </p:nvSpPr>
          <p:spPr>
            <a:xfrm>
              <a:off x="1371600" y="5341203"/>
              <a:ext cx="27569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/>
                <a:t>Portability</a:t>
              </a:r>
              <a:endParaRPr lang="en-US" sz="4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8600" y="4901625"/>
              <a:ext cx="368062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</a:rPr>
                <a:t>Where can they run?</a:t>
              </a:r>
              <a:endParaRPr lang="en-US" sz="32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Lots and lots of Evaluative Criteria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22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9600" y="4876800"/>
            <a:ext cx="4054700" cy="1676400"/>
            <a:chOff x="609600" y="4876800"/>
            <a:chExt cx="4054700" cy="1676400"/>
          </a:xfrm>
        </p:grpSpPr>
        <p:sp>
          <p:nvSpPr>
            <p:cNvPr id="12" name="TextBox 11"/>
            <p:cNvSpPr txBox="1"/>
            <p:nvPr/>
          </p:nvSpPr>
          <p:spPr>
            <a:xfrm>
              <a:off x="609600" y="5722203"/>
              <a:ext cx="374814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err="1" smtClean="0"/>
                <a:t>Composability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9600" y="4876800"/>
              <a:ext cx="405470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/>
                <a:t>Interoperability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14400" y="1676400"/>
            <a:ext cx="3597331" cy="2514600"/>
            <a:chOff x="914400" y="1905000"/>
            <a:chExt cx="3597331" cy="2514600"/>
          </a:xfrm>
        </p:grpSpPr>
        <p:sp>
          <p:nvSpPr>
            <p:cNvPr id="14" name="TextBox 13"/>
            <p:cNvSpPr txBox="1"/>
            <p:nvPr/>
          </p:nvSpPr>
          <p:spPr>
            <a:xfrm>
              <a:off x="990600" y="3588603"/>
              <a:ext cx="320735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/>
                <a:t>Adaptability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14400" y="1905000"/>
              <a:ext cx="359733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err="1" smtClean="0"/>
                <a:t>Expressability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14400" y="2750403"/>
              <a:ext cx="33798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/>
                <a:t>User-Control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6200" y="1066800"/>
            <a:ext cx="3467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aseline="-25000" dirty="0" smtClean="0">
                <a:solidFill>
                  <a:schemeClr val="accent3">
                    <a:lumMod val="75000"/>
                  </a:schemeClr>
                </a:solidFill>
              </a:rPr>
              <a:t>What can they run?</a:t>
            </a:r>
            <a:endParaRPr lang="en-US" sz="4800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5651" y="4343400"/>
            <a:ext cx="4187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aseline="-25000" dirty="0" smtClean="0">
                <a:solidFill>
                  <a:schemeClr val="accent3">
                    <a:lumMod val="75000"/>
                  </a:schemeClr>
                </a:solidFill>
              </a:rPr>
              <a:t>Who can they run with?</a:t>
            </a:r>
            <a:endParaRPr lang="en-US" sz="4800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Lots^3 of Evaluative Criteria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23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78264" y="2064603"/>
            <a:ext cx="5141536" cy="1745397"/>
            <a:chOff x="878264" y="2064603"/>
            <a:chExt cx="5141536" cy="1745397"/>
          </a:xfrm>
        </p:grpSpPr>
        <p:sp>
          <p:nvSpPr>
            <p:cNvPr id="11" name="TextBox 10"/>
            <p:cNvSpPr txBox="1"/>
            <p:nvPr/>
          </p:nvSpPr>
          <p:spPr>
            <a:xfrm>
              <a:off x="914400" y="2979003"/>
              <a:ext cx="179087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/>
                <a:t>Clarity</a:t>
              </a:r>
              <a:endParaRPr lang="en-US" sz="4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78264" y="2064603"/>
              <a:ext cx="514153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/>
                <a:t>User-Responsibility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8600" y="1327428"/>
            <a:ext cx="7395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aseline="-25000" dirty="0" smtClean="0">
                <a:solidFill>
                  <a:schemeClr val="accent3">
                    <a:lumMod val="75000"/>
                  </a:schemeClr>
                </a:solidFill>
              </a:rPr>
              <a:t>What do they demand of the programmer?</a:t>
            </a:r>
            <a:endParaRPr lang="en-US" sz="4800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534400" cy="14700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Surveying</a:t>
            </a:r>
            <a:r>
              <a:rPr lang="en-US" sz="3600" dirty="0" smtClean="0">
                <a:solidFill>
                  <a:schemeClr val="bg2">
                    <a:lumMod val="90000"/>
                  </a:schemeClr>
                </a:solidFill>
              </a:rPr>
              <a:t> how Parallel Programming Models Address Computation Distribution</a:t>
            </a:r>
            <a:endParaRPr lang="en-US" sz="3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86000"/>
            <a:ext cx="784860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Insights on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makes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parallel programming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difficult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/>
              <a:t>and how to compare and judge programming models that aim to alleviate these difficulties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6692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Presentation by: Andy Stone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44196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April  27, 2010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5105400"/>
            <a:ext cx="1588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Research Exam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7" name="Picture 3" descr="C:\Users\stonea\Pictures\hp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562600"/>
            <a:ext cx="1371600" cy="763620"/>
          </a:xfrm>
          <a:prstGeom prst="rect">
            <a:avLst/>
          </a:prstGeom>
          <a:noFill/>
        </p:spPr>
      </p:pic>
      <p:pic>
        <p:nvPicPr>
          <p:cNvPr id="1029" name="Picture 5" descr="C:\Users\stonea\Pictures\glde_fr_m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562600"/>
            <a:ext cx="1638300" cy="752475"/>
          </a:xfrm>
          <a:prstGeom prst="rect">
            <a:avLst/>
          </a:prstGeom>
          <a:noFill/>
        </p:spPr>
      </p:pic>
      <p:grpSp>
        <p:nvGrpSpPr>
          <p:cNvPr id="9" name="Group 1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5" name="Rectangle 4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24</a:t>
              </a:fld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5334000"/>
            <a:ext cx="2057400" cy="9906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6600" y="5410200"/>
            <a:ext cx="2057400" cy="9906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25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676400" y="1066800"/>
          <a:ext cx="6096000" cy="4668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Model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Model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Model 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Impact on</a:t>
                      </a:r>
                    </a:p>
                    <a:p>
                      <a:pPr algn="ctr"/>
                      <a:r>
                        <a:rPr lang="en-US" dirty="0" smtClean="0"/>
                        <a:t>portability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Structure of the Survey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5867400"/>
            <a:ext cx="2553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See: Appendix A</a:t>
            </a:r>
            <a:endParaRPr lang="en-US" sz="2800" dirty="0"/>
          </a:p>
        </p:txBody>
      </p:sp>
      <p:grpSp>
        <p:nvGrpSpPr>
          <p:cNvPr id="21" name="Group 164"/>
          <p:cNvGrpSpPr/>
          <p:nvPr/>
        </p:nvGrpSpPr>
        <p:grpSpPr>
          <a:xfrm>
            <a:off x="1828800" y="1524000"/>
            <a:ext cx="914400" cy="685800"/>
            <a:chOff x="381000" y="1219200"/>
            <a:chExt cx="1447800" cy="1067971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81000" y="1273126"/>
              <a:ext cx="990600" cy="0"/>
            </a:xfrm>
            <a:prstGeom prst="line">
              <a:avLst/>
            </a:prstGeom>
            <a:ln w="12700">
              <a:solidFill>
                <a:srgbClr val="E33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81000" y="1349326"/>
              <a:ext cx="990600" cy="0"/>
            </a:xfrm>
            <a:prstGeom prst="line">
              <a:avLst/>
            </a:prstGeom>
            <a:ln w="12700">
              <a:solidFill>
                <a:srgbClr val="E33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81000" y="1425526"/>
              <a:ext cx="990600" cy="0"/>
            </a:xfrm>
            <a:prstGeom prst="line">
              <a:avLst/>
            </a:prstGeom>
            <a:ln w="12700">
              <a:solidFill>
                <a:srgbClr val="E33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81000" y="1501726"/>
              <a:ext cx="990600" cy="0"/>
            </a:xfrm>
            <a:prstGeom prst="line">
              <a:avLst/>
            </a:prstGeom>
            <a:ln w="12700">
              <a:solidFill>
                <a:srgbClr val="E33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81000" y="1654126"/>
              <a:ext cx="99060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81000" y="1730326"/>
              <a:ext cx="99060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81000" y="1806526"/>
              <a:ext cx="99060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81000" y="1882726"/>
              <a:ext cx="99060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81000" y="2111326"/>
              <a:ext cx="99060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81000" y="2035126"/>
              <a:ext cx="99060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81000" y="2187526"/>
              <a:ext cx="99060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81000" y="2263726"/>
              <a:ext cx="99060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1543929" y="1261403"/>
              <a:ext cx="284871" cy="2989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41586" y="1610751"/>
              <a:ext cx="284871" cy="2989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42758" y="1988234"/>
              <a:ext cx="284871" cy="2989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Brace 36"/>
            <p:cNvSpPr/>
            <p:nvPr/>
          </p:nvSpPr>
          <p:spPr>
            <a:xfrm>
              <a:off x="1371600" y="1219200"/>
              <a:ext cx="152400" cy="320040"/>
            </a:xfrm>
            <a:prstGeom prst="rightBrace">
              <a:avLst>
                <a:gd name="adj1" fmla="val 5448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Brace 37"/>
            <p:cNvSpPr/>
            <p:nvPr/>
          </p:nvSpPr>
          <p:spPr>
            <a:xfrm>
              <a:off x="1371600" y="1577926"/>
              <a:ext cx="152400" cy="320040"/>
            </a:xfrm>
            <a:prstGeom prst="rightBrace">
              <a:avLst>
                <a:gd name="adj1" fmla="val 5448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Brace 38"/>
            <p:cNvSpPr/>
            <p:nvPr/>
          </p:nvSpPr>
          <p:spPr>
            <a:xfrm>
              <a:off x="1371600" y="1958926"/>
              <a:ext cx="152400" cy="320040"/>
            </a:xfrm>
            <a:prstGeom prst="rightBrace">
              <a:avLst>
                <a:gd name="adj1" fmla="val 5448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165"/>
          <p:cNvGrpSpPr/>
          <p:nvPr/>
        </p:nvGrpSpPr>
        <p:grpSpPr>
          <a:xfrm>
            <a:off x="1752600" y="2362200"/>
            <a:ext cx="1066800" cy="914400"/>
            <a:chOff x="609600" y="2743200"/>
            <a:chExt cx="1135626" cy="978932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914400" y="28194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14400" y="28956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914400" y="29718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914400" y="30480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914400" y="31242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914400" y="32004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914400" y="32766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914400" y="33528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914400" y="35052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914400" y="34290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914400" y="35814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914400" y="36576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609600" y="2743200"/>
              <a:ext cx="253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12714" y="3048000"/>
              <a:ext cx="253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12714" y="3352800"/>
              <a:ext cx="253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grpSp>
        <p:nvGrpSpPr>
          <p:cNvPr id="60" name="Group 166"/>
          <p:cNvGrpSpPr/>
          <p:nvPr/>
        </p:nvGrpSpPr>
        <p:grpSpPr>
          <a:xfrm>
            <a:off x="1828800" y="3276601"/>
            <a:ext cx="990600" cy="838200"/>
            <a:chOff x="914400" y="3810000"/>
            <a:chExt cx="762000" cy="838200"/>
          </a:xfrm>
        </p:grpSpPr>
        <p:sp>
          <p:nvSpPr>
            <p:cNvPr id="61" name="Oval 60"/>
            <p:cNvSpPr/>
            <p:nvPr/>
          </p:nvSpPr>
          <p:spPr>
            <a:xfrm>
              <a:off x="1219200" y="38100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990600" y="40386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447800" y="40386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219200" y="42672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914400" y="44958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219200" y="44958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524000" y="44958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Arrow Connector 67"/>
            <p:cNvCxnSpPr>
              <a:endCxn id="63" idx="1"/>
            </p:cNvCxnSpPr>
            <p:nvPr/>
          </p:nvCxnSpPr>
          <p:spPr>
            <a:xfrm>
              <a:off x="1351671" y="3947160"/>
              <a:ext cx="118447" cy="11375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endCxn id="62" idx="7"/>
            </p:cNvCxnSpPr>
            <p:nvPr/>
          </p:nvCxnSpPr>
          <p:spPr>
            <a:xfrm rot="10800000" flipV="1">
              <a:off x="1120682" y="3942470"/>
              <a:ext cx="123136" cy="11844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0800000" flipV="1">
              <a:off x="1344640" y="4172243"/>
              <a:ext cx="126607" cy="11957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1131277" y="4169898"/>
              <a:ext cx="114886" cy="11019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64" idx="5"/>
              <a:endCxn id="67" idx="1"/>
            </p:cNvCxnSpPr>
            <p:nvPr/>
          </p:nvCxnSpPr>
          <p:spPr>
            <a:xfrm rot="16200000" flipH="1">
              <a:off x="1387382" y="4359182"/>
              <a:ext cx="120836" cy="19703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4" idx="4"/>
              <a:endCxn id="66" idx="0"/>
            </p:cNvCxnSpPr>
            <p:nvPr/>
          </p:nvCxnSpPr>
          <p:spPr>
            <a:xfrm rot="5400000">
              <a:off x="1257300" y="4457700"/>
              <a:ext cx="76200" cy="158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4" idx="3"/>
              <a:endCxn id="65" idx="7"/>
            </p:cNvCxnSpPr>
            <p:nvPr/>
          </p:nvCxnSpPr>
          <p:spPr>
            <a:xfrm rot="5400000">
              <a:off x="1082582" y="4359182"/>
              <a:ext cx="120836" cy="19703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224"/>
          <p:cNvGrpSpPr/>
          <p:nvPr/>
        </p:nvGrpSpPr>
        <p:grpSpPr>
          <a:xfrm>
            <a:off x="1828800" y="4191000"/>
            <a:ext cx="990600" cy="914400"/>
            <a:chOff x="685800" y="4953000"/>
            <a:chExt cx="1295400" cy="1447800"/>
          </a:xfrm>
        </p:grpSpPr>
        <p:sp>
          <p:nvSpPr>
            <p:cNvPr id="78" name="Explosion 1 77"/>
            <p:cNvSpPr/>
            <p:nvPr/>
          </p:nvSpPr>
          <p:spPr>
            <a:xfrm>
              <a:off x="685800" y="4953000"/>
              <a:ext cx="1295400" cy="1447800"/>
            </a:xfrm>
            <a:prstGeom prst="irregularSeal1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217"/>
            <p:cNvGrpSpPr/>
            <p:nvPr/>
          </p:nvGrpSpPr>
          <p:grpSpPr>
            <a:xfrm>
              <a:off x="990600" y="5410200"/>
              <a:ext cx="224456" cy="290231"/>
              <a:chOff x="376352" y="5181600"/>
              <a:chExt cx="224456" cy="290231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>
                <a:off x="433564" y="523339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433564" y="525118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433564" y="5268980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433564" y="5286774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433564" y="530456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433564" y="5322362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433564" y="5340156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433564" y="535795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433564" y="5393539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433564" y="537574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433564" y="5411333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433564" y="542912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xtBox 125"/>
              <p:cNvSpPr txBox="1"/>
              <p:nvPr/>
            </p:nvSpPr>
            <p:spPr>
              <a:xfrm>
                <a:off x="381000" y="5181600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1</a:t>
                </a:r>
                <a:endParaRPr lang="en-US" sz="300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383386" y="5272706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2</a:t>
                </a:r>
                <a:endParaRPr lang="en-US" sz="300" dirty="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376352" y="5333332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3</a:t>
                </a:r>
                <a:endParaRPr lang="en-US" dirty="0"/>
              </a:p>
            </p:txBody>
          </p:sp>
        </p:grpSp>
        <p:grpSp>
          <p:nvGrpSpPr>
            <p:cNvPr id="80" name="Group 219"/>
            <p:cNvGrpSpPr/>
            <p:nvPr/>
          </p:nvGrpSpPr>
          <p:grpSpPr>
            <a:xfrm>
              <a:off x="1358704" y="5382065"/>
              <a:ext cx="228600" cy="228600"/>
              <a:chOff x="838200" y="5334000"/>
              <a:chExt cx="228600" cy="2286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838200" y="5345543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838200" y="536185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838200" y="537816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838200" y="5394475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838200" y="5427096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838200" y="5443407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838200" y="545971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838200" y="547602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838200" y="552496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838200" y="550865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838200" y="5541271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838200" y="5557582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/>
              <p:cNvSpPr/>
              <p:nvPr/>
            </p:nvSpPr>
            <p:spPr>
              <a:xfrm>
                <a:off x="1021820" y="5343034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021450" y="54178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021635" y="54986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ight Brace 110"/>
              <p:cNvSpPr/>
              <p:nvPr/>
            </p:nvSpPr>
            <p:spPr>
              <a:xfrm>
                <a:off x="994611" y="5334000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ight Brace 111"/>
              <p:cNvSpPr/>
              <p:nvPr/>
            </p:nvSpPr>
            <p:spPr>
              <a:xfrm>
                <a:off x="994611" y="5410786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ight Brace 112"/>
              <p:cNvSpPr/>
              <p:nvPr/>
            </p:nvSpPr>
            <p:spPr>
              <a:xfrm>
                <a:off x="994611" y="5492339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220"/>
            <p:cNvGrpSpPr/>
            <p:nvPr/>
          </p:nvGrpSpPr>
          <p:grpSpPr>
            <a:xfrm>
              <a:off x="1151206" y="5678646"/>
              <a:ext cx="304800" cy="304799"/>
              <a:chOff x="381000" y="5410200"/>
              <a:chExt cx="457200" cy="457200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63880" y="5410200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2672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70104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63880" y="5659582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8100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6388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74676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" name="Straight Arrow Connector 88"/>
              <p:cNvCxnSpPr>
                <a:endCxn id="84" idx="1"/>
              </p:cNvCxnSpPr>
              <p:nvPr/>
            </p:nvCxnSpPr>
            <p:spPr>
              <a:xfrm>
                <a:off x="643363" y="5485015"/>
                <a:ext cx="71068" cy="6205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>
                <a:endCxn id="83" idx="7"/>
              </p:cNvCxnSpPr>
              <p:nvPr/>
            </p:nvCxnSpPr>
            <p:spPr>
              <a:xfrm rot="10800000" flipV="1">
                <a:off x="504769" y="5482456"/>
                <a:ext cx="73882" cy="646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 rot="10800000" flipV="1">
                <a:off x="639144" y="5607787"/>
                <a:ext cx="75964" cy="65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>
                <a:off x="511126" y="5606508"/>
                <a:ext cx="68932" cy="601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>
                <a:stCxn id="85" idx="5"/>
                <a:endCxn id="88" idx="1"/>
              </p:cNvCxnSpPr>
              <p:nvPr/>
            </p:nvCxnSpPr>
            <p:spPr>
              <a:xfrm rot="16200000" flipH="1">
                <a:off x="66808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stCxn id="85" idx="4"/>
                <a:endCxn id="87" idx="0"/>
              </p:cNvCxnSpPr>
              <p:nvPr/>
            </p:nvCxnSpPr>
            <p:spPr>
              <a:xfrm rot="5400000">
                <a:off x="588818" y="5763448"/>
                <a:ext cx="41564" cy="95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>
                <a:stCxn id="85" idx="3"/>
                <a:endCxn id="86" idx="7"/>
              </p:cNvCxnSpPr>
              <p:nvPr/>
            </p:nvCxnSpPr>
            <p:spPr>
              <a:xfrm rot="5400000">
                <a:off x="48520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9" name="Left Brace 128"/>
          <p:cNvSpPr/>
          <p:nvPr/>
        </p:nvSpPr>
        <p:spPr>
          <a:xfrm>
            <a:off x="1143000" y="1524000"/>
            <a:ext cx="457200" cy="3505200"/>
          </a:xfrm>
          <a:prstGeom prst="lef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Cloud 129"/>
          <p:cNvSpPr/>
          <p:nvPr/>
        </p:nvSpPr>
        <p:spPr>
          <a:xfrm>
            <a:off x="152400" y="2971800"/>
            <a:ext cx="914400" cy="685800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?</a:t>
            </a:r>
            <a:endParaRPr lang="en-US" b="1" dirty="0"/>
          </a:p>
        </p:txBody>
      </p:sp>
      <p:sp>
        <p:nvSpPr>
          <p:cNvPr id="131" name="Left Brace 130"/>
          <p:cNvSpPr/>
          <p:nvPr/>
        </p:nvSpPr>
        <p:spPr>
          <a:xfrm>
            <a:off x="1143000" y="5105400"/>
            <a:ext cx="457200" cy="1066800"/>
          </a:xfrm>
          <a:prstGeom prst="lef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092908"/>
            <a:ext cx="838200" cy="62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" name="Rectangle 132"/>
          <p:cNvSpPr/>
          <p:nvPr/>
        </p:nvSpPr>
        <p:spPr>
          <a:xfrm>
            <a:off x="2895600" y="1066800"/>
            <a:ext cx="4876800" cy="381000"/>
          </a:xfrm>
          <a:prstGeom prst="rect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2895600" y="1447800"/>
            <a:ext cx="1219200" cy="838200"/>
          </a:xfrm>
          <a:prstGeom prst="rect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4114800" y="2362200"/>
            <a:ext cx="1219200" cy="914400"/>
          </a:xfrm>
          <a:prstGeom prst="rect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5334000" y="3276600"/>
            <a:ext cx="1219200" cy="838200"/>
          </a:xfrm>
          <a:prstGeom prst="rect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6553200" y="4191000"/>
            <a:ext cx="1219200" cy="914400"/>
          </a:xfrm>
          <a:prstGeom prst="rect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 rot="5400000">
            <a:off x="2092587" y="5689993"/>
            <a:ext cx="473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...</a:t>
            </a:r>
            <a:endParaRPr lang="en-US" sz="2800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 programming models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26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" y="1143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Iterators</a:t>
            </a:r>
            <a:r>
              <a:rPr lang="en-US" sz="2800" dirty="0" smtClean="0"/>
              <a:t> In Chapel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6865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Sequoia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2961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Granules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" y="28295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Id-Nouveau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3362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Tang and </a:t>
            </a:r>
            <a:r>
              <a:rPr lang="en-US" sz="2800" dirty="0" err="1" smtClean="0"/>
              <a:t>Xue's</a:t>
            </a:r>
            <a:r>
              <a:rPr lang="en-US" sz="2800" dirty="0" smtClean="0"/>
              <a:t> Model for Tiled Code Generation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 programming models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27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" y="1143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Iterators</a:t>
            </a:r>
            <a:r>
              <a:rPr lang="en-US" sz="2800" b="1" dirty="0" smtClean="0"/>
              <a:t> In Chapel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16865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Sequoia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2961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Granules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28295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Id-Nouveau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362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Tang and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Xue's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Model for Tiled Code Generation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4419600"/>
            <a:ext cx="86868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Separating iteration logic from loop-body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54102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Joyner, B. L. Chamberlain, and S. J. </a:t>
            </a:r>
            <a:r>
              <a:rPr lang="en-US" dirty="0" err="1" smtClean="0"/>
              <a:t>Deitz</a:t>
            </a:r>
            <a:r>
              <a:rPr lang="en-US" dirty="0" smtClean="0"/>
              <a:t>. </a:t>
            </a:r>
            <a:r>
              <a:rPr lang="en-US" dirty="0" err="1" smtClean="0"/>
              <a:t>Iterators</a:t>
            </a:r>
            <a:r>
              <a:rPr lang="en-US" dirty="0" smtClean="0"/>
              <a:t> in chapel. In 11th International Workshop on High-Level Parallel Programming Models and Supportive Environments (HIPS), April 2006.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Chapel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</a:rPr>
              <a:t>iterators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Specification of comp. dist across time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28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grpSp>
        <p:nvGrpSpPr>
          <p:cNvPr id="32" name="Group 165"/>
          <p:cNvGrpSpPr/>
          <p:nvPr/>
        </p:nvGrpSpPr>
        <p:grpSpPr>
          <a:xfrm>
            <a:off x="304800" y="609600"/>
            <a:ext cx="1066800" cy="914400"/>
            <a:chOff x="609600" y="2743200"/>
            <a:chExt cx="1135626" cy="978932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914400" y="28194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914400" y="28956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14400" y="29718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914400" y="30480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914400" y="31242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14400" y="32004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914400" y="32766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14400" y="33528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14400" y="35052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14400" y="34290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14400" y="35814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14400" y="36576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09600" y="2743200"/>
              <a:ext cx="253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12714" y="3048000"/>
              <a:ext cx="253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12714" y="3352800"/>
              <a:ext cx="253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6591300" y="3140075"/>
            <a:ext cx="57150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7"/>
          <p:cNvSpPr>
            <a:spLocks noChangeArrowheads="1"/>
          </p:cNvSpPr>
          <p:nvPr/>
        </p:nvSpPr>
        <p:spPr bwMode="auto">
          <a:xfrm>
            <a:off x="6981825" y="3140075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8"/>
          <p:cNvSpPr>
            <a:spLocks noChangeArrowheads="1"/>
          </p:cNvSpPr>
          <p:nvPr/>
        </p:nvSpPr>
        <p:spPr bwMode="auto">
          <a:xfrm>
            <a:off x="7370762" y="3140075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9"/>
          <p:cNvSpPr>
            <a:spLocks noChangeArrowheads="1"/>
          </p:cNvSpPr>
          <p:nvPr/>
        </p:nvSpPr>
        <p:spPr bwMode="auto">
          <a:xfrm>
            <a:off x="7761287" y="3140075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10"/>
          <p:cNvSpPr>
            <a:spLocks noChangeArrowheads="1"/>
          </p:cNvSpPr>
          <p:nvPr/>
        </p:nvSpPr>
        <p:spPr bwMode="auto">
          <a:xfrm>
            <a:off x="8150225" y="3140075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8540750" y="3140075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12"/>
          <p:cNvSpPr>
            <a:spLocks noChangeArrowheads="1"/>
          </p:cNvSpPr>
          <p:nvPr/>
        </p:nvSpPr>
        <p:spPr bwMode="auto">
          <a:xfrm>
            <a:off x="6591300" y="3473450"/>
            <a:ext cx="57150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13"/>
          <p:cNvSpPr>
            <a:spLocks noChangeArrowheads="1"/>
          </p:cNvSpPr>
          <p:nvPr/>
        </p:nvSpPr>
        <p:spPr bwMode="auto">
          <a:xfrm>
            <a:off x="6981825" y="3473450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14"/>
          <p:cNvSpPr>
            <a:spLocks noChangeArrowheads="1"/>
          </p:cNvSpPr>
          <p:nvPr/>
        </p:nvSpPr>
        <p:spPr bwMode="auto">
          <a:xfrm>
            <a:off x="7370762" y="3473450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15"/>
          <p:cNvSpPr>
            <a:spLocks noChangeArrowheads="1"/>
          </p:cNvSpPr>
          <p:nvPr/>
        </p:nvSpPr>
        <p:spPr bwMode="auto">
          <a:xfrm>
            <a:off x="7761287" y="3473450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16"/>
          <p:cNvSpPr>
            <a:spLocks noChangeArrowheads="1"/>
          </p:cNvSpPr>
          <p:nvPr/>
        </p:nvSpPr>
        <p:spPr bwMode="auto">
          <a:xfrm>
            <a:off x="8150225" y="3473450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17"/>
          <p:cNvSpPr>
            <a:spLocks noChangeArrowheads="1"/>
          </p:cNvSpPr>
          <p:nvPr/>
        </p:nvSpPr>
        <p:spPr bwMode="auto">
          <a:xfrm>
            <a:off x="8540750" y="3473450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18"/>
          <p:cNvSpPr>
            <a:spLocks noChangeArrowheads="1"/>
          </p:cNvSpPr>
          <p:nvPr/>
        </p:nvSpPr>
        <p:spPr bwMode="auto">
          <a:xfrm>
            <a:off x="6591300" y="3806825"/>
            <a:ext cx="57150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19"/>
          <p:cNvSpPr>
            <a:spLocks noChangeArrowheads="1"/>
          </p:cNvSpPr>
          <p:nvPr/>
        </p:nvSpPr>
        <p:spPr bwMode="auto">
          <a:xfrm>
            <a:off x="6981825" y="3806825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20"/>
          <p:cNvSpPr>
            <a:spLocks noChangeArrowheads="1"/>
          </p:cNvSpPr>
          <p:nvPr/>
        </p:nvSpPr>
        <p:spPr bwMode="auto">
          <a:xfrm>
            <a:off x="7370762" y="3806825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21"/>
          <p:cNvSpPr>
            <a:spLocks noChangeArrowheads="1"/>
          </p:cNvSpPr>
          <p:nvPr/>
        </p:nvSpPr>
        <p:spPr bwMode="auto">
          <a:xfrm>
            <a:off x="7761287" y="3806825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22"/>
          <p:cNvSpPr>
            <a:spLocks noChangeArrowheads="1"/>
          </p:cNvSpPr>
          <p:nvPr/>
        </p:nvSpPr>
        <p:spPr bwMode="auto">
          <a:xfrm>
            <a:off x="8150225" y="3806825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23"/>
          <p:cNvSpPr>
            <a:spLocks noChangeArrowheads="1"/>
          </p:cNvSpPr>
          <p:nvPr/>
        </p:nvSpPr>
        <p:spPr bwMode="auto">
          <a:xfrm>
            <a:off x="8540750" y="3806825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24"/>
          <p:cNvSpPr>
            <a:spLocks noChangeArrowheads="1"/>
          </p:cNvSpPr>
          <p:nvPr/>
        </p:nvSpPr>
        <p:spPr bwMode="auto">
          <a:xfrm>
            <a:off x="6591300" y="4141787"/>
            <a:ext cx="57150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25"/>
          <p:cNvSpPr>
            <a:spLocks noChangeArrowheads="1"/>
          </p:cNvSpPr>
          <p:nvPr/>
        </p:nvSpPr>
        <p:spPr bwMode="auto">
          <a:xfrm>
            <a:off x="6981825" y="4141787"/>
            <a:ext cx="55562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Oval 26"/>
          <p:cNvSpPr>
            <a:spLocks noChangeArrowheads="1"/>
          </p:cNvSpPr>
          <p:nvPr/>
        </p:nvSpPr>
        <p:spPr bwMode="auto">
          <a:xfrm>
            <a:off x="7370762" y="4141787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27"/>
          <p:cNvSpPr>
            <a:spLocks noChangeArrowheads="1"/>
          </p:cNvSpPr>
          <p:nvPr/>
        </p:nvSpPr>
        <p:spPr bwMode="auto">
          <a:xfrm>
            <a:off x="7761287" y="4141787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8150225" y="4141787"/>
            <a:ext cx="55562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Oval 29"/>
          <p:cNvSpPr>
            <a:spLocks noChangeArrowheads="1"/>
          </p:cNvSpPr>
          <p:nvPr/>
        </p:nvSpPr>
        <p:spPr bwMode="auto">
          <a:xfrm>
            <a:off x="8540750" y="4141787"/>
            <a:ext cx="55562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30"/>
          <p:cNvSpPr>
            <a:spLocks noChangeArrowheads="1"/>
          </p:cNvSpPr>
          <p:nvPr/>
        </p:nvSpPr>
        <p:spPr bwMode="auto">
          <a:xfrm>
            <a:off x="6591300" y="4475162"/>
            <a:ext cx="57150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31"/>
          <p:cNvSpPr>
            <a:spLocks noChangeArrowheads="1"/>
          </p:cNvSpPr>
          <p:nvPr/>
        </p:nvSpPr>
        <p:spPr bwMode="auto">
          <a:xfrm>
            <a:off x="6981825" y="4475162"/>
            <a:ext cx="55562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Oval 32"/>
          <p:cNvSpPr>
            <a:spLocks noChangeArrowheads="1"/>
          </p:cNvSpPr>
          <p:nvPr/>
        </p:nvSpPr>
        <p:spPr bwMode="auto">
          <a:xfrm>
            <a:off x="7370762" y="4475162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Oval 33"/>
          <p:cNvSpPr>
            <a:spLocks noChangeArrowheads="1"/>
          </p:cNvSpPr>
          <p:nvPr/>
        </p:nvSpPr>
        <p:spPr bwMode="auto">
          <a:xfrm>
            <a:off x="7761287" y="4475162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34"/>
          <p:cNvSpPr>
            <a:spLocks noChangeArrowheads="1"/>
          </p:cNvSpPr>
          <p:nvPr/>
        </p:nvSpPr>
        <p:spPr bwMode="auto">
          <a:xfrm>
            <a:off x="8150225" y="4475162"/>
            <a:ext cx="55562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35"/>
          <p:cNvSpPr>
            <a:spLocks noChangeArrowheads="1"/>
          </p:cNvSpPr>
          <p:nvPr/>
        </p:nvSpPr>
        <p:spPr bwMode="auto">
          <a:xfrm>
            <a:off x="8540750" y="4475162"/>
            <a:ext cx="55562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Oval 36"/>
          <p:cNvSpPr>
            <a:spLocks noChangeArrowheads="1"/>
          </p:cNvSpPr>
          <p:nvPr/>
        </p:nvSpPr>
        <p:spPr bwMode="auto">
          <a:xfrm>
            <a:off x="6591300" y="4810125"/>
            <a:ext cx="57150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37"/>
          <p:cNvSpPr>
            <a:spLocks noChangeArrowheads="1"/>
          </p:cNvSpPr>
          <p:nvPr/>
        </p:nvSpPr>
        <p:spPr bwMode="auto">
          <a:xfrm>
            <a:off x="6981825" y="4810125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38"/>
          <p:cNvSpPr>
            <a:spLocks noChangeArrowheads="1"/>
          </p:cNvSpPr>
          <p:nvPr/>
        </p:nvSpPr>
        <p:spPr bwMode="auto">
          <a:xfrm>
            <a:off x="7370762" y="4810125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39"/>
          <p:cNvSpPr>
            <a:spLocks noChangeArrowheads="1"/>
          </p:cNvSpPr>
          <p:nvPr/>
        </p:nvSpPr>
        <p:spPr bwMode="auto">
          <a:xfrm>
            <a:off x="7761287" y="4810125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40"/>
          <p:cNvSpPr>
            <a:spLocks noChangeArrowheads="1"/>
          </p:cNvSpPr>
          <p:nvPr/>
        </p:nvSpPr>
        <p:spPr bwMode="auto">
          <a:xfrm>
            <a:off x="8150225" y="4810125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41"/>
          <p:cNvSpPr>
            <a:spLocks noChangeArrowheads="1"/>
          </p:cNvSpPr>
          <p:nvPr/>
        </p:nvSpPr>
        <p:spPr bwMode="auto">
          <a:xfrm>
            <a:off x="8540750" y="4810125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42"/>
          <p:cNvSpPr>
            <a:spLocks noChangeShapeType="1"/>
          </p:cNvSpPr>
          <p:nvPr/>
        </p:nvSpPr>
        <p:spPr bwMode="auto">
          <a:xfrm flipV="1">
            <a:off x="6400800" y="2971800"/>
            <a:ext cx="0" cy="2116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Line 43"/>
          <p:cNvSpPr>
            <a:spLocks noChangeShapeType="1"/>
          </p:cNvSpPr>
          <p:nvPr/>
        </p:nvSpPr>
        <p:spPr bwMode="auto">
          <a:xfrm flipV="1">
            <a:off x="6389687" y="5087937"/>
            <a:ext cx="24495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5791200" y="3657600"/>
            <a:ext cx="54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row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7453863" y="5117068"/>
            <a:ext cx="45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col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152400" y="20574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for (</a:t>
            </a:r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row,col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) in a 6x6 iteration space {</a:t>
            </a:r>
          </a:p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writeln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("At index: ", row, " ", </a:t>
            </a:r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col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);</a:t>
            </a:r>
          </a:p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2000" y="36576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How to step through this iteration space?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ounded Rectangle 88"/>
          <p:cNvSpPr/>
          <p:nvPr/>
        </p:nvSpPr>
        <p:spPr>
          <a:xfrm>
            <a:off x="6172200" y="3352800"/>
            <a:ext cx="2743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6172200" y="3657600"/>
            <a:ext cx="2743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6172200" y="4038600"/>
            <a:ext cx="2743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6172200" y="4343400"/>
            <a:ext cx="2743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>
            <a:off x="6172200" y="4648200"/>
            <a:ext cx="2743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6172200" y="3048000"/>
            <a:ext cx="2743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Chapel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</a:rPr>
              <a:t>iterators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Specification of comp. dist across time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29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grpSp>
        <p:nvGrpSpPr>
          <p:cNvPr id="4" name="Group 165"/>
          <p:cNvGrpSpPr/>
          <p:nvPr/>
        </p:nvGrpSpPr>
        <p:grpSpPr>
          <a:xfrm>
            <a:off x="304800" y="609600"/>
            <a:ext cx="1066800" cy="914400"/>
            <a:chOff x="609600" y="2743200"/>
            <a:chExt cx="1135626" cy="978932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914400" y="28194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914400" y="28956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14400" y="29718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914400" y="30480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914400" y="31242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14400" y="32004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914400" y="32766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14400" y="33528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14400" y="35052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14400" y="34290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14400" y="35814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14400" y="36576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09600" y="2743200"/>
              <a:ext cx="253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12714" y="3048000"/>
              <a:ext cx="253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12714" y="3352800"/>
              <a:ext cx="253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6591300" y="3140075"/>
            <a:ext cx="57150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7"/>
          <p:cNvSpPr>
            <a:spLocks noChangeArrowheads="1"/>
          </p:cNvSpPr>
          <p:nvPr/>
        </p:nvSpPr>
        <p:spPr bwMode="auto">
          <a:xfrm>
            <a:off x="6981825" y="3140075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8"/>
          <p:cNvSpPr>
            <a:spLocks noChangeArrowheads="1"/>
          </p:cNvSpPr>
          <p:nvPr/>
        </p:nvSpPr>
        <p:spPr bwMode="auto">
          <a:xfrm>
            <a:off x="7370762" y="3140075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9"/>
          <p:cNvSpPr>
            <a:spLocks noChangeArrowheads="1"/>
          </p:cNvSpPr>
          <p:nvPr/>
        </p:nvSpPr>
        <p:spPr bwMode="auto">
          <a:xfrm>
            <a:off x="7761287" y="3140075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10"/>
          <p:cNvSpPr>
            <a:spLocks noChangeArrowheads="1"/>
          </p:cNvSpPr>
          <p:nvPr/>
        </p:nvSpPr>
        <p:spPr bwMode="auto">
          <a:xfrm>
            <a:off x="8150225" y="3140075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8540750" y="3140075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12"/>
          <p:cNvSpPr>
            <a:spLocks noChangeArrowheads="1"/>
          </p:cNvSpPr>
          <p:nvPr/>
        </p:nvSpPr>
        <p:spPr bwMode="auto">
          <a:xfrm>
            <a:off x="6591300" y="3473450"/>
            <a:ext cx="57150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13"/>
          <p:cNvSpPr>
            <a:spLocks noChangeArrowheads="1"/>
          </p:cNvSpPr>
          <p:nvPr/>
        </p:nvSpPr>
        <p:spPr bwMode="auto">
          <a:xfrm>
            <a:off x="6981825" y="3473450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14"/>
          <p:cNvSpPr>
            <a:spLocks noChangeArrowheads="1"/>
          </p:cNvSpPr>
          <p:nvPr/>
        </p:nvSpPr>
        <p:spPr bwMode="auto">
          <a:xfrm>
            <a:off x="7370762" y="3473450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15"/>
          <p:cNvSpPr>
            <a:spLocks noChangeArrowheads="1"/>
          </p:cNvSpPr>
          <p:nvPr/>
        </p:nvSpPr>
        <p:spPr bwMode="auto">
          <a:xfrm>
            <a:off x="7761287" y="3473450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16"/>
          <p:cNvSpPr>
            <a:spLocks noChangeArrowheads="1"/>
          </p:cNvSpPr>
          <p:nvPr/>
        </p:nvSpPr>
        <p:spPr bwMode="auto">
          <a:xfrm>
            <a:off x="8150225" y="3473450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17"/>
          <p:cNvSpPr>
            <a:spLocks noChangeArrowheads="1"/>
          </p:cNvSpPr>
          <p:nvPr/>
        </p:nvSpPr>
        <p:spPr bwMode="auto">
          <a:xfrm>
            <a:off x="8540750" y="3473450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18"/>
          <p:cNvSpPr>
            <a:spLocks noChangeArrowheads="1"/>
          </p:cNvSpPr>
          <p:nvPr/>
        </p:nvSpPr>
        <p:spPr bwMode="auto">
          <a:xfrm>
            <a:off x="6591300" y="3806825"/>
            <a:ext cx="57150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19"/>
          <p:cNvSpPr>
            <a:spLocks noChangeArrowheads="1"/>
          </p:cNvSpPr>
          <p:nvPr/>
        </p:nvSpPr>
        <p:spPr bwMode="auto">
          <a:xfrm>
            <a:off x="6981825" y="3806825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20"/>
          <p:cNvSpPr>
            <a:spLocks noChangeArrowheads="1"/>
          </p:cNvSpPr>
          <p:nvPr/>
        </p:nvSpPr>
        <p:spPr bwMode="auto">
          <a:xfrm>
            <a:off x="7370762" y="3806825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21"/>
          <p:cNvSpPr>
            <a:spLocks noChangeArrowheads="1"/>
          </p:cNvSpPr>
          <p:nvPr/>
        </p:nvSpPr>
        <p:spPr bwMode="auto">
          <a:xfrm>
            <a:off x="7761287" y="3806825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22"/>
          <p:cNvSpPr>
            <a:spLocks noChangeArrowheads="1"/>
          </p:cNvSpPr>
          <p:nvPr/>
        </p:nvSpPr>
        <p:spPr bwMode="auto">
          <a:xfrm>
            <a:off x="8150225" y="3806825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23"/>
          <p:cNvSpPr>
            <a:spLocks noChangeArrowheads="1"/>
          </p:cNvSpPr>
          <p:nvPr/>
        </p:nvSpPr>
        <p:spPr bwMode="auto">
          <a:xfrm>
            <a:off x="8540750" y="3806825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24"/>
          <p:cNvSpPr>
            <a:spLocks noChangeArrowheads="1"/>
          </p:cNvSpPr>
          <p:nvPr/>
        </p:nvSpPr>
        <p:spPr bwMode="auto">
          <a:xfrm>
            <a:off x="6591300" y="4141787"/>
            <a:ext cx="57150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25"/>
          <p:cNvSpPr>
            <a:spLocks noChangeArrowheads="1"/>
          </p:cNvSpPr>
          <p:nvPr/>
        </p:nvSpPr>
        <p:spPr bwMode="auto">
          <a:xfrm>
            <a:off x="6981825" y="4141787"/>
            <a:ext cx="55562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Oval 26"/>
          <p:cNvSpPr>
            <a:spLocks noChangeArrowheads="1"/>
          </p:cNvSpPr>
          <p:nvPr/>
        </p:nvSpPr>
        <p:spPr bwMode="auto">
          <a:xfrm>
            <a:off x="7370762" y="4141787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27"/>
          <p:cNvSpPr>
            <a:spLocks noChangeArrowheads="1"/>
          </p:cNvSpPr>
          <p:nvPr/>
        </p:nvSpPr>
        <p:spPr bwMode="auto">
          <a:xfrm>
            <a:off x="7761287" y="4141787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8150225" y="4141787"/>
            <a:ext cx="55562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Oval 29"/>
          <p:cNvSpPr>
            <a:spLocks noChangeArrowheads="1"/>
          </p:cNvSpPr>
          <p:nvPr/>
        </p:nvSpPr>
        <p:spPr bwMode="auto">
          <a:xfrm>
            <a:off x="8540750" y="4141787"/>
            <a:ext cx="55562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30"/>
          <p:cNvSpPr>
            <a:spLocks noChangeArrowheads="1"/>
          </p:cNvSpPr>
          <p:nvPr/>
        </p:nvSpPr>
        <p:spPr bwMode="auto">
          <a:xfrm>
            <a:off x="6591300" y="4475162"/>
            <a:ext cx="57150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31"/>
          <p:cNvSpPr>
            <a:spLocks noChangeArrowheads="1"/>
          </p:cNvSpPr>
          <p:nvPr/>
        </p:nvSpPr>
        <p:spPr bwMode="auto">
          <a:xfrm>
            <a:off x="6981825" y="4475162"/>
            <a:ext cx="55562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Oval 32"/>
          <p:cNvSpPr>
            <a:spLocks noChangeArrowheads="1"/>
          </p:cNvSpPr>
          <p:nvPr/>
        </p:nvSpPr>
        <p:spPr bwMode="auto">
          <a:xfrm>
            <a:off x="7370762" y="4475162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Oval 33"/>
          <p:cNvSpPr>
            <a:spLocks noChangeArrowheads="1"/>
          </p:cNvSpPr>
          <p:nvPr/>
        </p:nvSpPr>
        <p:spPr bwMode="auto">
          <a:xfrm>
            <a:off x="7761287" y="4475162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34"/>
          <p:cNvSpPr>
            <a:spLocks noChangeArrowheads="1"/>
          </p:cNvSpPr>
          <p:nvPr/>
        </p:nvSpPr>
        <p:spPr bwMode="auto">
          <a:xfrm>
            <a:off x="8150225" y="4475162"/>
            <a:ext cx="55562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35"/>
          <p:cNvSpPr>
            <a:spLocks noChangeArrowheads="1"/>
          </p:cNvSpPr>
          <p:nvPr/>
        </p:nvSpPr>
        <p:spPr bwMode="auto">
          <a:xfrm>
            <a:off x="8540750" y="4475162"/>
            <a:ext cx="55562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Oval 36"/>
          <p:cNvSpPr>
            <a:spLocks noChangeArrowheads="1"/>
          </p:cNvSpPr>
          <p:nvPr/>
        </p:nvSpPr>
        <p:spPr bwMode="auto">
          <a:xfrm>
            <a:off x="6591300" y="4810125"/>
            <a:ext cx="57150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37"/>
          <p:cNvSpPr>
            <a:spLocks noChangeArrowheads="1"/>
          </p:cNvSpPr>
          <p:nvPr/>
        </p:nvSpPr>
        <p:spPr bwMode="auto">
          <a:xfrm>
            <a:off x="6981825" y="4810125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38"/>
          <p:cNvSpPr>
            <a:spLocks noChangeArrowheads="1"/>
          </p:cNvSpPr>
          <p:nvPr/>
        </p:nvSpPr>
        <p:spPr bwMode="auto">
          <a:xfrm>
            <a:off x="7370762" y="4810125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39"/>
          <p:cNvSpPr>
            <a:spLocks noChangeArrowheads="1"/>
          </p:cNvSpPr>
          <p:nvPr/>
        </p:nvSpPr>
        <p:spPr bwMode="auto">
          <a:xfrm>
            <a:off x="7761287" y="4810125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40"/>
          <p:cNvSpPr>
            <a:spLocks noChangeArrowheads="1"/>
          </p:cNvSpPr>
          <p:nvPr/>
        </p:nvSpPr>
        <p:spPr bwMode="auto">
          <a:xfrm>
            <a:off x="8150225" y="4810125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41"/>
          <p:cNvSpPr>
            <a:spLocks noChangeArrowheads="1"/>
          </p:cNvSpPr>
          <p:nvPr/>
        </p:nvSpPr>
        <p:spPr bwMode="auto">
          <a:xfrm>
            <a:off x="8540750" y="4810125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42"/>
          <p:cNvSpPr>
            <a:spLocks noChangeShapeType="1"/>
          </p:cNvSpPr>
          <p:nvPr/>
        </p:nvSpPr>
        <p:spPr bwMode="auto">
          <a:xfrm flipV="1">
            <a:off x="6400800" y="2971800"/>
            <a:ext cx="0" cy="2116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Line 43"/>
          <p:cNvSpPr>
            <a:spLocks noChangeShapeType="1"/>
          </p:cNvSpPr>
          <p:nvPr/>
        </p:nvSpPr>
        <p:spPr bwMode="auto">
          <a:xfrm flipV="1">
            <a:off x="6389687" y="5087937"/>
            <a:ext cx="24495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5791200" y="3657600"/>
            <a:ext cx="54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row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7453863" y="5117068"/>
            <a:ext cx="45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col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6934200" y="2438400"/>
            <a:ext cx="1489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RowOrder</a:t>
            </a:r>
            <a:endParaRPr lang="en-US" sz="2400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87" grpId="0" animBg="1"/>
      <p:bldP spid="8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 Promising Growth Trend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Research Exam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14" name="Rectangle 13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3</a:t>
              </a:fld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pic>
        <p:nvPicPr>
          <p:cNvPr id="2052" name="Picture 4" descr="C:\Users\stonea\Pictures\moore's La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19200"/>
            <a:ext cx="5853112" cy="5139032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5410200" y="62615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http://en.wikipedia.org/wiki/File:Transistor_Count_and_Moore%27s_Law_-_2008.svg</a:t>
            </a:r>
            <a:endParaRPr lang="en-US" sz="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ounded Rectangle 87"/>
          <p:cNvSpPr/>
          <p:nvPr/>
        </p:nvSpPr>
        <p:spPr>
          <a:xfrm>
            <a:off x="6858000" y="3048000"/>
            <a:ext cx="3048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7239000" y="3048000"/>
            <a:ext cx="3048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7620000" y="3048000"/>
            <a:ext cx="3048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8001000" y="3048000"/>
            <a:ext cx="3048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8458200" y="3048000"/>
            <a:ext cx="3048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6477000" y="3048000"/>
            <a:ext cx="3048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Chapel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</a:rPr>
              <a:t>iterators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Specification of comp. dist across time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30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grpSp>
        <p:nvGrpSpPr>
          <p:cNvPr id="4" name="Group 165"/>
          <p:cNvGrpSpPr/>
          <p:nvPr/>
        </p:nvGrpSpPr>
        <p:grpSpPr>
          <a:xfrm>
            <a:off x="304800" y="609600"/>
            <a:ext cx="1066800" cy="914400"/>
            <a:chOff x="609600" y="2743200"/>
            <a:chExt cx="1135626" cy="978932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914400" y="28194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914400" y="28956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14400" y="29718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914400" y="30480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914400" y="31242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14400" y="32004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914400" y="32766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14400" y="33528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14400" y="35052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14400" y="34290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14400" y="35814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14400" y="36576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09600" y="2743200"/>
              <a:ext cx="253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12714" y="3048000"/>
              <a:ext cx="253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12714" y="3352800"/>
              <a:ext cx="253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6591300" y="3140075"/>
            <a:ext cx="57150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7"/>
          <p:cNvSpPr>
            <a:spLocks noChangeArrowheads="1"/>
          </p:cNvSpPr>
          <p:nvPr/>
        </p:nvSpPr>
        <p:spPr bwMode="auto">
          <a:xfrm>
            <a:off x="6981825" y="3140075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8"/>
          <p:cNvSpPr>
            <a:spLocks noChangeArrowheads="1"/>
          </p:cNvSpPr>
          <p:nvPr/>
        </p:nvSpPr>
        <p:spPr bwMode="auto">
          <a:xfrm>
            <a:off x="7370762" y="3140075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9"/>
          <p:cNvSpPr>
            <a:spLocks noChangeArrowheads="1"/>
          </p:cNvSpPr>
          <p:nvPr/>
        </p:nvSpPr>
        <p:spPr bwMode="auto">
          <a:xfrm>
            <a:off x="7761287" y="3140075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10"/>
          <p:cNvSpPr>
            <a:spLocks noChangeArrowheads="1"/>
          </p:cNvSpPr>
          <p:nvPr/>
        </p:nvSpPr>
        <p:spPr bwMode="auto">
          <a:xfrm>
            <a:off x="8150225" y="3140075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8540750" y="3140075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12"/>
          <p:cNvSpPr>
            <a:spLocks noChangeArrowheads="1"/>
          </p:cNvSpPr>
          <p:nvPr/>
        </p:nvSpPr>
        <p:spPr bwMode="auto">
          <a:xfrm>
            <a:off x="6591300" y="3473450"/>
            <a:ext cx="57150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13"/>
          <p:cNvSpPr>
            <a:spLocks noChangeArrowheads="1"/>
          </p:cNvSpPr>
          <p:nvPr/>
        </p:nvSpPr>
        <p:spPr bwMode="auto">
          <a:xfrm>
            <a:off x="6981825" y="3473450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14"/>
          <p:cNvSpPr>
            <a:spLocks noChangeArrowheads="1"/>
          </p:cNvSpPr>
          <p:nvPr/>
        </p:nvSpPr>
        <p:spPr bwMode="auto">
          <a:xfrm>
            <a:off x="7370762" y="3473450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15"/>
          <p:cNvSpPr>
            <a:spLocks noChangeArrowheads="1"/>
          </p:cNvSpPr>
          <p:nvPr/>
        </p:nvSpPr>
        <p:spPr bwMode="auto">
          <a:xfrm>
            <a:off x="7761287" y="3473450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16"/>
          <p:cNvSpPr>
            <a:spLocks noChangeArrowheads="1"/>
          </p:cNvSpPr>
          <p:nvPr/>
        </p:nvSpPr>
        <p:spPr bwMode="auto">
          <a:xfrm>
            <a:off x="8150225" y="3473450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17"/>
          <p:cNvSpPr>
            <a:spLocks noChangeArrowheads="1"/>
          </p:cNvSpPr>
          <p:nvPr/>
        </p:nvSpPr>
        <p:spPr bwMode="auto">
          <a:xfrm>
            <a:off x="8540750" y="3473450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18"/>
          <p:cNvSpPr>
            <a:spLocks noChangeArrowheads="1"/>
          </p:cNvSpPr>
          <p:nvPr/>
        </p:nvSpPr>
        <p:spPr bwMode="auto">
          <a:xfrm>
            <a:off x="6591300" y="3806825"/>
            <a:ext cx="57150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19"/>
          <p:cNvSpPr>
            <a:spLocks noChangeArrowheads="1"/>
          </p:cNvSpPr>
          <p:nvPr/>
        </p:nvSpPr>
        <p:spPr bwMode="auto">
          <a:xfrm>
            <a:off x="6981825" y="3806825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20"/>
          <p:cNvSpPr>
            <a:spLocks noChangeArrowheads="1"/>
          </p:cNvSpPr>
          <p:nvPr/>
        </p:nvSpPr>
        <p:spPr bwMode="auto">
          <a:xfrm>
            <a:off x="7370762" y="3806825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21"/>
          <p:cNvSpPr>
            <a:spLocks noChangeArrowheads="1"/>
          </p:cNvSpPr>
          <p:nvPr/>
        </p:nvSpPr>
        <p:spPr bwMode="auto">
          <a:xfrm>
            <a:off x="7761287" y="3806825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22"/>
          <p:cNvSpPr>
            <a:spLocks noChangeArrowheads="1"/>
          </p:cNvSpPr>
          <p:nvPr/>
        </p:nvSpPr>
        <p:spPr bwMode="auto">
          <a:xfrm>
            <a:off x="8150225" y="3806825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23"/>
          <p:cNvSpPr>
            <a:spLocks noChangeArrowheads="1"/>
          </p:cNvSpPr>
          <p:nvPr/>
        </p:nvSpPr>
        <p:spPr bwMode="auto">
          <a:xfrm>
            <a:off x="8540750" y="3806825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24"/>
          <p:cNvSpPr>
            <a:spLocks noChangeArrowheads="1"/>
          </p:cNvSpPr>
          <p:nvPr/>
        </p:nvSpPr>
        <p:spPr bwMode="auto">
          <a:xfrm>
            <a:off x="6591300" y="4141787"/>
            <a:ext cx="57150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25"/>
          <p:cNvSpPr>
            <a:spLocks noChangeArrowheads="1"/>
          </p:cNvSpPr>
          <p:nvPr/>
        </p:nvSpPr>
        <p:spPr bwMode="auto">
          <a:xfrm>
            <a:off x="6981825" y="4141787"/>
            <a:ext cx="55562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Oval 26"/>
          <p:cNvSpPr>
            <a:spLocks noChangeArrowheads="1"/>
          </p:cNvSpPr>
          <p:nvPr/>
        </p:nvSpPr>
        <p:spPr bwMode="auto">
          <a:xfrm>
            <a:off x="7370762" y="4141787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27"/>
          <p:cNvSpPr>
            <a:spLocks noChangeArrowheads="1"/>
          </p:cNvSpPr>
          <p:nvPr/>
        </p:nvSpPr>
        <p:spPr bwMode="auto">
          <a:xfrm>
            <a:off x="7761287" y="4141787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8150225" y="4141787"/>
            <a:ext cx="55562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Oval 29"/>
          <p:cNvSpPr>
            <a:spLocks noChangeArrowheads="1"/>
          </p:cNvSpPr>
          <p:nvPr/>
        </p:nvSpPr>
        <p:spPr bwMode="auto">
          <a:xfrm>
            <a:off x="8540750" y="4141787"/>
            <a:ext cx="55562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30"/>
          <p:cNvSpPr>
            <a:spLocks noChangeArrowheads="1"/>
          </p:cNvSpPr>
          <p:nvPr/>
        </p:nvSpPr>
        <p:spPr bwMode="auto">
          <a:xfrm>
            <a:off x="6591300" y="4475162"/>
            <a:ext cx="57150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31"/>
          <p:cNvSpPr>
            <a:spLocks noChangeArrowheads="1"/>
          </p:cNvSpPr>
          <p:nvPr/>
        </p:nvSpPr>
        <p:spPr bwMode="auto">
          <a:xfrm>
            <a:off x="6981825" y="4475162"/>
            <a:ext cx="55562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Oval 32"/>
          <p:cNvSpPr>
            <a:spLocks noChangeArrowheads="1"/>
          </p:cNvSpPr>
          <p:nvPr/>
        </p:nvSpPr>
        <p:spPr bwMode="auto">
          <a:xfrm>
            <a:off x="7370762" y="4475162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Oval 33"/>
          <p:cNvSpPr>
            <a:spLocks noChangeArrowheads="1"/>
          </p:cNvSpPr>
          <p:nvPr/>
        </p:nvSpPr>
        <p:spPr bwMode="auto">
          <a:xfrm>
            <a:off x="7761287" y="4475162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34"/>
          <p:cNvSpPr>
            <a:spLocks noChangeArrowheads="1"/>
          </p:cNvSpPr>
          <p:nvPr/>
        </p:nvSpPr>
        <p:spPr bwMode="auto">
          <a:xfrm>
            <a:off x="8150225" y="4475162"/>
            <a:ext cx="55562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35"/>
          <p:cNvSpPr>
            <a:spLocks noChangeArrowheads="1"/>
          </p:cNvSpPr>
          <p:nvPr/>
        </p:nvSpPr>
        <p:spPr bwMode="auto">
          <a:xfrm>
            <a:off x="8540750" y="4475162"/>
            <a:ext cx="55562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Oval 36"/>
          <p:cNvSpPr>
            <a:spLocks noChangeArrowheads="1"/>
          </p:cNvSpPr>
          <p:nvPr/>
        </p:nvSpPr>
        <p:spPr bwMode="auto">
          <a:xfrm>
            <a:off x="6591300" y="4810125"/>
            <a:ext cx="57150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37"/>
          <p:cNvSpPr>
            <a:spLocks noChangeArrowheads="1"/>
          </p:cNvSpPr>
          <p:nvPr/>
        </p:nvSpPr>
        <p:spPr bwMode="auto">
          <a:xfrm>
            <a:off x="6981825" y="4810125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38"/>
          <p:cNvSpPr>
            <a:spLocks noChangeArrowheads="1"/>
          </p:cNvSpPr>
          <p:nvPr/>
        </p:nvSpPr>
        <p:spPr bwMode="auto">
          <a:xfrm>
            <a:off x="7370762" y="4810125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39"/>
          <p:cNvSpPr>
            <a:spLocks noChangeArrowheads="1"/>
          </p:cNvSpPr>
          <p:nvPr/>
        </p:nvSpPr>
        <p:spPr bwMode="auto">
          <a:xfrm>
            <a:off x="7761287" y="4810125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40"/>
          <p:cNvSpPr>
            <a:spLocks noChangeArrowheads="1"/>
          </p:cNvSpPr>
          <p:nvPr/>
        </p:nvSpPr>
        <p:spPr bwMode="auto">
          <a:xfrm>
            <a:off x="8150225" y="4810125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41"/>
          <p:cNvSpPr>
            <a:spLocks noChangeArrowheads="1"/>
          </p:cNvSpPr>
          <p:nvPr/>
        </p:nvSpPr>
        <p:spPr bwMode="auto">
          <a:xfrm>
            <a:off x="8540750" y="4810125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42"/>
          <p:cNvSpPr>
            <a:spLocks noChangeShapeType="1"/>
          </p:cNvSpPr>
          <p:nvPr/>
        </p:nvSpPr>
        <p:spPr bwMode="auto">
          <a:xfrm flipV="1">
            <a:off x="6400800" y="2971800"/>
            <a:ext cx="0" cy="2116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Line 43"/>
          <p:cNvSpPr>
            <a:spLocks noChangeShapeType="1"/>
          </p:cNvSpPr>
          <p:nvPr/>
        </p:nvSpPr>
        <p:spPr bwMode="auto">
          <a:xfrm flipV="1">
            <a:off x="6389687" y="5087937"/>
            <a:ext cx="24495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5791200" y="3657600"/>
            <a:ext cx="54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row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7453863" y="5117068"/>
            <a:ext cx="45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col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6934200" y="2438400"/>
            <a:ext cx="1331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ColOrder</a:t>
            </a:r>
            <a:endParaRPr lang="en-US" sz="2400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8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87" grpId="0" animBg="1"/>
      <p:bldP spid="8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Chapel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</a:rPr>
              <a:t>iterators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Specification of comp. dist across time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31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grpSp>
        <p:nvGrpSpPr>
          <p:cNvPr id="4" name="Group 165"/>
          <p:cNvGrpSpPr/>
          <p:nvPr/>
        </p:nvGrpSpPr>
        <p:grpSpPr>
          <a:xfrm>
            <a:off x="304800" y="609600"/>
            <a:ext cx="1066800" cy="914400"/>
            <a:chOff x="609600" y="2743200"/>
            <a:chExt cx="1135626" cy="978932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914400" y="28194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914400" y="28956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14400" y="29718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914400" y="30480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914400" y="31242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14400" y="32004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914400" y="32766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14400" y="33528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14400" y="35052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14400" y="34290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14400" y="35814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14400" y="36576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09600" y="2743200"/>
              <a:ext cx="253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12714" y="3048000"/>
              <a:ext cx="253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12714" y="3352800"/>
              <a:ext cx="253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6591300" y="3140075"/>
            <a:ext cx="57150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7"/>
          <p:cNvSpPr>
            <a:spLocks noChangeArrowheads="1"/>
          </p:cNvSpPr>
          <p:nvPr/>
        </p:nvSpPr>
        <p:spPr bwMode="auto">
          <a:xfrm>
            <a:off x="6981825" y="3140075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8"/>
          <p:cNvSpPr>
            <a:spLocks noChangeArrowheads="1"/>
          </p:cNvSpPr>
          <p:nvPr/>
        </p:nvSpPr>
        <p:spPr bwMode="auto">
          <a:xfrm>
            <a:off x="7370762" y="3140075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9"/>
          <p:cNvSpPr>
            <a:spLocks noChangeArrowheads="1"/>
          </p:cNvSpPr>
          <p:nvPr/>
        </p:nvSpPr>
        <p:spPr bwMode="auto">
          <a:xfrm>
            <a:off x="7761287" y="3140075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10"/>
          <p:cNvSpPr>
            <a:spLocks noChangeArrowheads="1"/>
          </p:cNvSpPr>
          <p:nvPr/>
        </p:nvSpPr>
        <p:spPr bwMode="auto">
          <a:xfrm>
            <a:off x="8150225" y="3140075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8540750" y="3140075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12"/>
          <p:cNvSpPr>
            <a:spLocks noChangeArrowheads="1"/>
          </p:cNvSpPr>
          <p:nvPr/>
        </p:nvSpPr>
        <p:spPr bwMode="auto">
          <a:xfrm>
            <a:off x="6591300" y="3473450"/>
            <a:ext cx="57150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13"/>
          <p:cNvSpPr>
            <a:spLocks noChangeArrowheads="1"/>
          </p:cNvSpPr>
          <p:nvPr/>
        </p:nvSpPr>
        <p:spPr bwMode="auto">
          <a:xfrm>
            <a:off x="6981825" y="3473450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14"/>
          <p:cNvSpPr>
            <a:spLocks noChangeArrowheads="1"/>
          </p:cNvSpPr>
          <p:nvPr/>
        </p:nvSpPr>
        <p:spPr bwMode="auto">
          <a:xfrm>
            <a:off x="7370762" y="3473450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15"/>
          <p:cNvSpPr>
            <a:spLocks noChangeArrowheads="1"/>
          </p:cNvSpPr>
          <p:nvPr/>
        </p:nvSpPr>
        <p:spPr bwMode="auto">
          <a:xfrm>
            <a:off x="7761287" y="3473450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16"/>
          <p:cNvSpPr>
            <a:spLocks noChangeArrowheads="1"/>
          </p:cNvSpPr>
          <p:nvPr/>
        </p:nvSpPr>
        <p:spPr bwMode="auto">
          <a:xfrm>
            <a:off x="8150225" y="3473450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17"/>
          <p:cNvSpPr>
            <a:spLocks noChangeArrowheads="1"/>
          </p:cNvSpPr>
          <p:nvPr/>
        </p:nvSpPr>
        <p:spPr bwMode="auto">
          <a:xfrm>
            <a:off x="8540750" y="3473450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18"/>
          <p:cNvSpPr>
            <a:spLocks noChangeArrowheads="1"/>
          </p:cNvSpPr>
          <p:nvPr/>
        </p:nvSpPr>
        <p:spPr bwMode="auto">
          <a:xfrm>
            <a:off x="6591300" y="3806825"/>
            <a:ext cx="57150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19"/>
          <p:cNvSpPr>
            <a:spLocks noChangeArrowheads="1"/>
          </p:cNvSpPr>
          <p:nvPr/>
        </p:nvSpPr>
        <p:spPr bwMode="auto">
          <a:xfrm>
            <a:off x="6981825" y="3806825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Oval 20"/>
          <p:cNvSpPr>
            <a:spLocks noChangeArrowheads="1"/>
          </p:cNvSpPr>
          <p:nvPr/>
        </p:nvSpPr>
        <p:spPr bwMode="auto">
          <a:xfrm>
            <a:off x="7370762" y="3806825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Oval 21"/>
          <p:cNvSpPr>
            <a:spLocks noChangeArrowheads="1"/>
          </p:cNvSpPr>
          <p:nvPr/>
        </p:nvSpPr>
        <p:spPr bwMode="auto">
          <a:xfrm>
            <a:off x="7761287" y="3806825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22"/>
          <p:cNvSpPr>
            <a:spLocks noChangeArrowheads="1"/>
          </p:cNvSpPr>
          <p:nvPr/>
        </p:nvSpPr>
        <p:spPr bwMode="auto">
          <a:xfrm>
            <a:off x="8150225" y="3806825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23"/>
          <p:cNvSpPr>
            <a:spLocks noChangeArrowheads="1"/>
          </p:cNvSpPr>
          <p:nvPr/>
        </p:nvSpPr>
        <p:spPr bwMode="auto">
          <a:xfrm>
            <a:off x="8540750" y="3806825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24"/>
          <p:cNvSpPr>
            <a:spLocks noChangeArrowheads="1"/>
          </p:cNvSpPr>
          <p:nvPr/>
        </p:nvSpPr>
        <p:spPr bwMode="auto">
          <a:xfrm>
            <a:off x="6591300" y="4141787"/>
            <a:ext cx="57150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25"/>
          <p:cNvSpPr>
            <a:spLocks noChangeArrowheads="1"/>
          </p:cNvSpPr>
          <p:nvPr/>
        </p:nvSpPr>
        <p:spPr bwMode="auto">
          <a:xfrm>
            <a:off x="6981825" y="4141787"/>
            <a:ext cx="55562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Oval 26"/>
          <p:cNvSpPr>
            <a:spLocks noChangeArrowheads="1"/>
          </p:cNvSpPr>
          <p:nvPr/>
        </p:nvSpPr>
        <p:spPr bwMode="auto">
          <a:xfrm>
            <a:off x="7370762" y="4141787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27"/>
          <p:cNvSpPr>
            <a:spLocks noChangeArrowheads="1"/>
          </p:cNvSpPr>
          <p:nvPr/>
        </p:nvSpPr>
        <p:spPr bwMode="auto">
          <a:xfrm>
            <a:off x="7761287" y="4141787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8150225" y="4141787"/>
            <a:ext cx="55562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Oval 29"/>
          <p:cNvSpPr>
            <a:spLocks noChangeArrowheads="1"/>
          </p:cNvSpPr>
          <p:nvPr/>
        </p:nvSpPr>
        <p:spPr bwMode="auto">
          <a:xfrm>
            <a:off x="8540750" y="4141787"/>
            <a:ext cx="55562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30"/>
          <p:cNvSpPr>
            <a:spLocks noChangeArrowheads="1"/>
          </p:cNvSpPr>
          <p:nvPr/>
        </p:nvSpPr>
        <p:spPr bwMode="auto">
          <a:xfrm>
            <a:off x="6591300" y="4475162"/>
            <a:ext cx="57150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31"/>
          <p:cNvSpPr>
            <a:spLocks noChangeArrowheads="1"/>
          </p:cNvSpPr>
          <p:nvPr/>
        </p:nvSpPr>
        <p:spPr bwMode="auto">
          <a:xfrm>
            <a:off x="6981825" y="4475162"/>
            <a:ext cx="55562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Oval 32"/>
          <p:cNvSpPr>
            <a:spLocks noChangeArrowheads="1"/>
          </p:cNvSpPr>
          <p:nvPr/>
        </p:nvSpPr>
        <p:spPr bwMode="auto">
          <a:xfrm>
            <a:off x="7370762" y="4475162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Oval 33"/>
          <p:cNvSpPr>
            <a:spLocks noChangeArrowheads="1"/>
          </p:cNvSpPr>
          <p:nvPr/>
        </p:nvSpPr>
        <p:spPr bwMode="auto">
          <a:xfrm>
            <a:off x="7761287" y="4475162"/>
            <a:ext cx="55563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Oval 34"/>
          <p:cNvSpPr>
            <a:spLocks noChangeArrowheads="1"/>
          </p:cNvSpPr>
          <p:nvPr/>
        </p:nvSpPr>
        <p:spPr bwMode="auto">
          <a:xfrm>
            <a:off x="8150225" y="4475162"/>
            <a:ext cx="55562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35"/>
          <p:cNvSpPr>
            <a:spLocks noChangeArrowheads="1"/>
          </p:cNvSpPr>
          <p:nvPr/>
        </p:nvSpPr>
        <p:spPr bwMode="auto">
          <a:xfrm>
            <a:off x="8540750" y="4475162"/>
            <a:ext cx="55562" cy="555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Oval 36"/>
          <p:cNvSpPr>
            <a:spLocks noChangeArrowheads="1"/>
          </p:cNvSpPr>
          <p:nvPr/>
        </p:nvSpPr>
        <p:spPr bwMode="auto">
          <a:xfrm>
            <a:off x="6591300" y="4810125"/>
            <a:ext cx="57150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37"/>
          <p:cNvSpPr>
            <a:spLocks noChangeArrowheads="1"/>
          </p:cNvSpPr>
          <p:nvPr/>
        </p:nvSpPr>
        <p:spPr bwMode="auto">
          <a:xfrm>
            <a:off x="6981825" y="4810125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38"/>
          <p:cNvSpPr>
            <a:spLocks noChangeArrowheads="1"/>
          </p:cNvSpPr>
          <p:nvPr/>
        </p:nvSpPr>
        <p:spPr bwMode="auto">
          <a:xfrm>
            <a:off x="7370762" y="4810125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39"/>
          <p:cNvSpPr>
            <a:spLocks noChangeArrowheads="1"/>
          </p:cNvSpPr>
          <p:nvPr/>
        </p:nvSpPr>
        <p:spPr bwMode="auto">
          <a:xfrm>
            <a:off x="7761287" y="4810125"/>
            <a:ext cx="55563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40"/>
          <p:cNvSpPr>
            <a:spLocks noChangeArrowheads="1"/>
          </p:cNvSpPr>
          <p:nvPr/>
        </p:nvSpPr>
        <p:spPr bwMode="auto">
          <a:xfrm>
            <a:off x="8150225" y="4810125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41"/>
          <p:cNvSpPr>
            <a:spLocks noChangeArrowheads="1"/>
          </p:cNvSpPr>
          <p:nvPr/>
        </p:nvSpPr>
        <p:spPr bwMode="auto">
          <a:xfrm>
            <a:off x="8540750" y="4810125"/>
            <a:ext cx="55562" cy="555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42"/>
          <p:cNvSpPr>
            <a:spLocks noChangeShapeType="1"/>
          </p:cNvSpPr>
          <p:nvPr/>
        </p:nvSpPr>
        <p:spPr bwMode="auto">
          <a:xfrm flipV="1">
            <a:off x="6400800" y="2971800"/>
            <a:ext cx="0" cy="2116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Line 43"/>
          <p:cNvSpPr>
            <a:spLocks noChangeShapeType="1"/>
          </p:cNvSpPr>
          <p:nvPr/>
        </p:nvSpPr>
        <p:spPr bwMode="auto">
          <a:xfrm flipV="1">
            <a:off x="6389687" y="5087937"/>
            <a:ext cx="24495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5791200" y="3657600"/>
            <a:ext cx="54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row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7453863" y="5117068"/>
            <a:ext cx="45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col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152400" y="2057400"/>
            <a:ext cx="5638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for (</a:t>
            </a:r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row,col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) in a </a:t>
            </a:r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rowOrder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(6,6) {</a:t>
            </a:r>
          </a:p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	</a:t>
            </a:r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writeln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("At index: ", row, " ", </a:t>
            </a:r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col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);</a:t>
            </a:r>
          </a:p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}</a:t>
            </a:r>
          </a:p>
          <a:p>
            <a:endParaRPr lang="en-US" sz="1600" dirty="0" smtClean="0">
              <a:latin typeface="Lucida Console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def </a:t>
            </a:r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rowOrder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nRows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nCols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) {</a:t>
            </a:r>
          </a:p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    for row in 1..nRows</a:t>
            </a:r>
          </a:p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        </a:t>
            </a:r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forall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 </a:t>
            </a:r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col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 in 1..nCols</a:t>
            </a:r>
          </a:p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            yield (row, </a:t>
            </a:r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col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);</a:t>
            </a:r>
          </a:p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}</a:t>
            </a:r>
          </a:p>
          <a:p>
            <a:endParaRPr lang="en-US" sz="1600" dirty="0" smtClean="0">
              <a:latin typeface="Lucida Console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def </a:t>
            </a:r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colOrder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(</a:t>
            </a:r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nRows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, </a:t>
            </a:r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nCols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) {</a:t>
            </a:r>
          </a:p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    for </a:t>
            </a:r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col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 in 1..nCols</a:t>
            </a:r>
          </a:p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        </a:t>
            </a:r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forall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 row in 1..nRows</a:t>
            </a:r>
          </a:p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            yield (row, </a:t>
            </a:r>
            <a:r>
              <a:rPr lang="en-US" sz="1600" dirty="0" err="1" smtClean="0">
                <a:latin typeface="Lucida Console" pitchFamily="49" charset="0"/>
                <a:cs typeface="Courier New" pitchFamily="49" charset="0"/>
              </a:rPr>
              <a:t>col</a:t>
            </a:r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);</a:t>
            </a:r>
          </a:p>
          <a:p>
            <a:r>
              <a:rPr lang="en-US" sz="1600" dirty="0" smtClean="0">
                <a:latin typeface="Lucida Console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32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09600" y="1259840"/>
          <a:ext cx="8001000" cy="4424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778"/>
                <a:gridCol w="612422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Chapel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Iteration logic specified</a:t>
                      </a:r>
                      <a:r>
                        <a:rPr lang="en-US" baseline="0" dirty="0" smtClean="0"/>
                        <a:t> in </a:t>
                      </a:r>
                      <a:r>
                        <a:rPr lang="en-US" dirty="0" smtClean="0"/>
                        <a:t>an </a:t>
                      </a:r>
                      <a:r>
                        <a:rPr lang="en-US" dirty="0" err="1" smtClean="0"/>
                        <a:t>iterator</a:t>
                      </a:r>
                      <a:r>
                        <a:rPr lang="en-US" dirty="0" smtClean="0"/>
                        <a:t> (written like a function)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Portability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Separation</a:t>
                      </a:r>
                      <a:r>
                        <a:rPr lang="en-US" baseline="0" dirty="0" smtClean="0"/>
                        <a:t> of iteration logic enables new logic to easily be added and changed; if iteration logic is machine dependent this separation aids in portability.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Expressability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Iterators</a:t>
                      </a:r>
                      <a:r>
                        <a:rPr lang="en-US" dirty="0" smtClean="0"/>
                        <a:t> are written in same language as algorithms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Composability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Iterators</a:t>
                      </a:r>
                      <a:r>
                        <a:rPr lang="en-US" dirty="0" smtClean="0"/>
                        <a:t>  can be embedded</a:t>
                      </a:r>
                      <a:r>
                        <a:rPr lang="en-US" baseline="0" dirty="0" smtClean="0"/>
                        <a:t> in other </a:t>
                      </a:r>
                      <a:r>
                        <a:rPr lang="en-US" baseline="0" dirty="0" err="1" smtClean="0"/>
                        <a:t>iterators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Separation of concerns improves</a:t>
                      </a:r>
                      <a:r>
                        <a:rPr lang="en-US" baseline="0" dirty="0" smtClean="0"/>
                        <a:t> clarity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Chapel, Evaluated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" name="Group 164"/>
          <p:cNvGrpSpPr/>
          <p:nvPr/>
        </p:nvGrpSpPr>
        <p:grpSpPr>
          <a:xfrm>
            <a:off x="1447800" y="1717040"/>
            <a:ext cx="304800" cy="233680"/>
            <a:chOff x="381000" y="1219200"/>
            <a:chExt cx="1447800" cy="1067971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81000" y="1273126"/>
              <a:ext cx="990600" cy="0"/>
            </a:xfrm>
            <a:prstGeom prst="line">
              <a:avLst/>
            </a:prstGeom>
            <a:ln w="12700">
              <a:solidFill>
                <a:srgbClr val="E33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81000" y="1349326"/>
              <a:ext cx="990600" cy="0"/>
            </a:xfrm>
            <a:prstGeom prst="line">
              <a:avLst/>
            </a:prstGeom>
            <a:ln w="12700">
              <a:solidFill>
                <a:srgbClr val="E33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81000" y="1425526"/>
              <a:ext cx="990600" cy="0"/>
            </a:xfrm>
            <a:prstGeom prst="line">
              <a:avLst/>
            </a:prstGeom>
            <a:ln w="12700">
              <a:solidFill>
                <a:srgbClr val="E33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81000" y="1501726"/>
              <a:ext cx="990600" cy="0"/>
            </a:xfrm>
            <a:prstGeom prst="line">
              <a:avLst/>
            </a:prstGeom>
            <a:ln w="12700">
              <a:solidFill>
                <a:srgbClr val="E33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81000" y="1654126"/>
              <a:ext cx="99060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81000" y="1730326"/>
              <a:ext cx="99060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81000" y="1806526"/>
              <a:ext cx="99060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81000" y="1882726"/>
              <a:ext cx="99060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81000" y="2111326"/>
              <a:ext cx="99060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38202" y="2035127"/>
              <a:ext cx="990598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81000" y="2187526"/>
              <a:ext cx="99060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81000" y="2263726"/>
              <a:ext cx="99060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1543929" y="1261403"/>
              <a:ext cx="284871" cy="2989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41586" y="1610751"/>
              <a:ext cx="284871" cy="2989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42758" y="1988234"/>
              <a:ext cx="284871" cy="2989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Brace 36"/>
            <p:cNvSpPr/>
            <p:nvPr/>
          </p:nvSpPr>
          <p:spPr>
            <a:xfrm>
              <a:off x="1371600" y="1219200"/>
              <a:ext cx="152400" cy="320040"/>
            </a:xfrm>
            <a:prstGeom prst="rightBrace">
              <a:avLst>
                <a:gd name="adj1" fmla="val 5448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Brace 37"/>
            <p:cNvSpPr/>
            <p:nvPr/>
          </p:nvSpPr>
          <p:spPr>
            <a:xfrm>
              <a:off x="1371600" y="1577926"/>
              <a:ext cx="152400" cy="320040"/>
            </a:xfrm>
            <a:prstGeom prst="rightBrace">
              <a:avLst>
                <a:gd name="adj1" fmla="val 5448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Brace 38"/>
            <p:cNvSpPr/>
            <p:nvPr/>
          </p:nvSpPr>
          <p:spPr>
            <a:xfrm>
              <a:off x="1371600" y="1958926"/>
              <a:ext cx="152400" cy="320040"/>
            </a:xfrm>
            <a:prstGeom prst="rightBrace">
              <a:avLst>
                <a:gd name="adj1" fmla="val 5448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65"/>
          <p:cNvGrpSpPr/>
          <p:nvPr/>
        </p:nvGrpSpPr>
        <p:grpSpPr>
          <a:xfrm>
            <a:off x="990600" y="2026920"/>
            <a:ext cx="1066800" cy="838200"/>
            <a:chOff x="609600" y="2743200"/>
            <a:chExt cx="1135626" cy="978932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914400" y="28194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14400" y="28956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914400" y="29718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914400" y="30480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914400" y="31242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914400" y="32004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914400" y="32766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914400" y="33528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914400" y="35052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914400" y="34290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914400" y="35814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914400" y="36576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609600" y="2743200"/>
              <a:ext cx="253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12714" y="3048000"/>
              <a:ext cx="253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12714" y="3352800"/>
              <a:ext cx="253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grpSp>
        <p:nvGrpSpPr>
          <p:cNvPr id="5" name="Group 166"/>
          <p:cNvGrpSpPr/>
          <p:nvPr/>
        </p:nvGrpSpPr>
        <p:grpSpPr>
          <a:xfrm>
            <a:off x="1447800" y="2971800"/>
            <a:ext cx="304800" cy="233680"/>
            <a:chOff x="914400" y="3810000"/>
            <a:chExt cx="762000" cy="838200"/>
          </a:xfrm>
        </p:grpSpPr>
        <p:sp>
          <p:nvSpPr>
            <p:cNvPr id="61" name="Oval 60"/>
            <p:cNvSpPr/>
            <p:nvPr/>
          </p:nvSpPr>
          <p:spPr>
            <a:xfrm>
              <a:off x="1219200" y="38100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990600" y="40386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447800" y="40386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219200" y="42672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914400" y="44958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219200" y="44958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524000" y="44958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Arrow Connector 67"/>
            <p:cNvCxnSpPr>
              <a:endCxn id="63" idx="1"/>
            </p:cNvCxnSpPr>
            <p:nvPr/>
          </p:nvCxnSpPr>
          <p:spPr>
            <a:xfrm>
              <a:off x="1351671" y="3947160"/>
              <a:ext cx="118447" cy="11375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endCxn id="62" idx="7"/>
            </p:cNvCxnSpPr>
            <p:nvPr/>
          </p:nvCxnSpPr>
          <p:spPr>
            <a:xfrm rot="10800000" flipV="1">
              <a:off x="1120682" y="3942470"/>
              <a:ext cx="123136" cy="11844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0800000" flipV="1">
              <a:off x="1344640" y="4172243"/>
              <a:ext cx="126607" cy="11957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1131277" y="4169898"/>
              <a:ext cx="114886" cy="11019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64" idx="5"/>
              <a:endCxn id="67" idx="1"/>
            </p:cNvCxnSpPr>
            <p:nvPr/>
          </p:nvCxnSpPr>
          <p:spPr>
            <a:xfrm rot="16200000" flipH="1">
              <a:off x="1387382" y="4359182"/>
              <a:ext cx="120836" cy="19703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4" idx="4"/>
              <a:endCxn id="66" idx="0"/>
            </p:cNvCxnSpPr>
            <p:nvPr/>
          </p:nvCxnSpPr>
          <p:spPr>
            <a:xfrm rot="5400000">
              <a:off x="1257300" y="4457700"/>
              <a:ext cx="76200" cy="158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4" idx="3"/>
              <a:endCxn id="65" idx="7"/>
            </p:cNvCxnSpPr>
            <p:nvPr/>
          </p:nvCxnSpPr>
          <p:spPr>
            <a:xfrm rot="5400000">
              <a:off x="1082582" y="4359182"/>
              <a:ext cx="120836" cy="19703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224"/>
          <p:cNvGrpSpPr/>
          <p:nvPr/>
        </p:nvGrpSpPr>
        <p:grpSpPr>
          <a:xfrm>
            <a:off x="1371600" y="3352800"/>
            <a:ext cx="381000" cy="309880"/>
            <a:chOff x="685800" y="4953000"/>
            <a:chExt cx="1295400" cy="1447800"/>
          </a:xfrm>
        </p:grpSpPr>
        <p:sp>
          <p:nvSpPr>
            <p:cNvPr id="78" name="Explosion 1 77"/>
            <p:cNvSpPr/>
            <p:nvPr/>
          </p:nvSpPr>
          <p:spPr>
            <a:xfrm>
              <a:off x="685800" y="4953000"/>
              <a:ext cx="1295400" cy="1447800"/>
            </a:xfrm>
            <a:prstGeom prst="irregularSeal1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217"/>
            <p:cNvGrpSpPr/>
            <p:nvPr/>
          </p:nvGrpSpPr>
          <p:grpSpPr>
            <a:xfrm>
              <a:off x="990600" y="5410200"/>
              <a:ext cx="224456" cy="290231"/>
              <a:chOff x="376352" y="5181600"/>
              <a:chExt cx="224456" cy="290231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>
                <a:off x="433564" y="523339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433564" y="525118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433564" y="5268980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433564" y="5286774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433564" y="530456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433564" y="5322362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433564" y="5340156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433564" y="535795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433564" y="5393539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433564" y="537574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433564" y="5411333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433564" y="542912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xtBox 125"/>
              <p:cNvSpPr txBox="1"/>
              <p:nvPr/>
            </p:nvSpPr>
            <p:spPr>
              <a:xfrm>
                <a:off x="381000" y="5181600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1</a:t>
                </a:r>
                <a:endParaRPr lang="en-US" sz="300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383386" y="5272706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2</a:t>
                </a:r>
                <a:endParaRPr lang="en-US" sz="300" dirty="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376352" y="5333332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3</a:t>
                </a:r>
                <a:endParaRPr lang="en-US" dirty="0"/>
              </a:p>
            </p:txBody>
          </p:sp>
        </p:grpSp>
        <p:grpSp>
          <p:nvGrpSpPr>
            <p:cNvPr id="12" name="Group 219"/>
            <p:cNvGrpSpPr/>
            <p:nvPr/>
          </p:nvGrpSpPr>
          <p:grpSpPr>
            <a:xfrm>
              <a:off x="1358704" y="5382065"/>
              <a:ext cx="228600" cy="228600"/>
              <a:chOff x="838200" y="5334000"/>
              <a:chExt cx="228600" cy="2286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838200" y="5345543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838200" y="536185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838200" y="537816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838200" y="5394475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838200" y="5427096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838200" y="5443407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838200" y="545971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838200" y="547602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838200" y="552496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838200" y="550865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838200" y="5541271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838200" y="5557582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/>
              <p:cNvSpPr/>
              <p:nvPr/>
            </p:nvSpPr>
            <p:spPr>
              <a:xfrm>
                <a:off x="1021820" y="5343034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021450" y="54178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021635" y="54986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ight Brace 110"/>
              <p:cNvSpPr/>
              <p:nvPr/>
            </p:nvSpPr>
            <p:spPr>
              <a:xfrm>
                <a:off x="994611" y="5334000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ight Brace 111"/>
              <p:cNvSpPr/>
              <p:nvPr/>
            </p:nvSpPr>
            <p:spPr>
              <a:xfrm>
                <a:off x="994611" y="5410786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ight Brace 112"/>
              <p:cNvSpPr/>
              <p:nvPr/>
            </p:nvSpPr>
            <p:spPr>
              <a:xfrm>
                <a:off x="994611" y="5492339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220"/>
            <p:cNvGrpSpPr/>
            <p:nvPr/>
          </p:nvGrpSpPr>
          <p:grpSpPr>
            <a:xfrm>
              <a:off x="1151206" y="5678646"/>
              <a:ext cx="304800" cy="304799"/>
              <a:chOff x="381000" y="5410200"/>
              <a:chExt cx="457200" cy="457200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63880" y="5410200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2672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70104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63880" y="5659582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8100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6388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74676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" name="Straight Arrow Connector 88"/>
              <p:cNvCxnSpPr>
                <a:endCxn id="84" idx="1"/>
              </p:cNvCxnSpPr>
              <p:nvPr/>
            </p:nvCxnSpPr>
            <p:spPr>
              <a:xfrm>
                <a:off x="643363" y="5485015"/>
                <a:ext cx="71068" cy="6205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>
                <a:endCxn id="83" idx="7"/>
              </p:cNvCxnSpPr>
              <p:nvPr/>
            </p:nvCxnSpPr>
            <p:spPr>
              <a:xfrm rot="10800000" flipV="1">
                <a:off x="504769" y="5482456"/>
                <a:ext cx="73882" cy="646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 rot="10800000" flipV="1">
                <a:off x="639144" y="5607787"/>
                <a:ext cx="75964" cy="65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>
                <a:off x="511126" y="5606508"/>
                <a:ext cx="68932" cy="601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>
                <a:stCxn id="85" idx="5"/>
                <a:endCxn id="88" idx="1"/>
              </p:cNvCxnSpPr>
              <p:nvPr/>
            </p:nvCxnSpPr>
            <p:spPr>
              <a:xfrm rot="16200000" flipH="1">
                <a:off x="66808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stCxn id="85" idx="4"/>
                <a:endCxn id="87" idx="0"/>
              </p:cNvCxnSpPr>
              <p:nvPr/>
            </p:nvCxnSpPr>
            <p:spPr>
              <a:xfrm rot="5400000">
                <a:off x="588818" y="5763448"/>
                <a:ext cx="41564" cy="95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>
                <a:stCxn id="85" idx="3"/>
                <a:endCxn id="86" idx="7"/>
              </p:cNvCxnSpPr>
              <p:nvPr/>
            </p:nvCxnSpPr>
            <p:spPr>
              <a:xfrm rot="5400000">
                <a:off x="48520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 programming models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33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" y="1143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Iterators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In Chapel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6865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Sequoia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2961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Granules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28295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Id-Nouveau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362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Tang and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Xue's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Model for Tiled Code Generation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4038600"/>
            <a:ext cx="86868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Addressing the memory hierarchy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54102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K. </a:t>
            </a:r>
            <a:r>
              <a:rPr lang="en-US" dirty="0" err="1" smtClean="0"/>
              <a:t>Fatahalian</a:t>
            </a:r>
            <a:r>
              <a:rPr lang="en-US" dirty="0" smtClean="0"/>
              <a:t>, T. J. Knight, M. Houston, M. </a:t>
            </a:r>
            <a:r>
              <a:rPr lang="en-US" dirty="0" err="1" smtClean="0"/>
              <a:t>Erez</a:t>
            </a:r>
            <a:r>
              <a:rPr lang="en-US" dirty="0" smtClean="0"/>
              <a:t>, </a:t>
            </a:r>
            <a:r>
              <a:rPr lang="sv-SE" dirty="0" smtClean="0"/>
              <a:t>D. R. Horn, L. Leem, J. Y. Park, M. Ren, A. Aiken, </a:t>
            </a:r>
            <a:r>
              <a:rPr lang="en-US" dirty="0" smtClean="0"/>
              <a:t>W. J. Dally, and P. </a:t>
            </a:r>
            <a:r>
              <a:rPr lang="en-US" dirty="0" err="1" smtClean="0"/>
              <a:t>Hanrahan</a:t>
            </a:r>
            <a:r>
              <a:rPr lang="en-US" dirty="0" smtClean="0"/>
              <a:t>. Sequoia: Programming the memory hierarchy. In Proceedings of the 2006 ACM/IEEE Conference on Supercomputing, 2006.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Sequoia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The Memory Hierarchy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34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4495800" y="1752600"/>
            <a:ext cx="1895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CPU Registers</a:t>
            </a:r>
            <a:endParaRPr lang="en-US" sz="2400" dirty="0"/>
          </a:p>
        </p:txBody>
      </p:sp>
      <p:sp>
        <p:nvSpPr>
          <p:cNvPr id="83" name="TextBox 82"/>
          <p:cNvSpPr txBox="1"/>
          <p:nvPr/>
        </p:nvSpPr>
        <p:spPr>
          <a:xfrm>
            <a:off x="4846664" y="2362200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L1 Cache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5257800" y="3124200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L2 Cache</a:t>
            </a:r>
            <a:endParaRPr lang="en-US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5715000" y="4114800"/>
            <a:ext cx="3004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Local physical memory</a:t>
            </a:r>
            <a:endParaRPr lang="en-US" sz="2400" dirty="0"/>
          </a:p>
        </p:txBody>
      </p:sp>
      <p:sp>
        <p:nvSpPr>
          <p:cNvPr id="87" name="TextBox 86"/>
          <p:cNvSpPr txBox="1"/>
          <p:nvPr/>
        </p:nvSpPr>
        <p:spPr>
          <a:xfrm>
            <a:off x="6400800" y="5181600"/>
            <a:ext cx="2283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Remote memory</a:t>
            </a:r>
          </a:p>
        </p:txBody>
      </p:sp>
      <p:grpSp>
        <p:nvGrpSpPr>
          <p:cNvPr id="151" name="Group 150"/>
          <p:cNvGrpSpPr/>
          <p:nvPr/>
        </p:nvGrpSpPr>
        <p:grpSpPr>
          <a:xfrm>
            <a:off x="2209800" y="1752600"/>
            <a:ext cx="4267200" cy="4419600"/>
            <a:chOff x="1524000" y="1752600"/>
            <a:chExt cx="5334000" cy="4598276"/>
          </a:xfrm>
        </p:grpSpPr>
        <p:sp>
          <p:nvSpPr>
            <p:cNvPr id="78" name="Isosceles Triangle 77"/>
            <p:cNvSpPr/>
            <p:nvPr/>
          </p:nvSpPr>
          <p:spPr>
            <a:xfrm>
              <a:off x="1524000" y="1752600"/>
              <a:ext cx="5334000" cy="4598276"/>
            </a:xfrm>
            <a:prstGeom prst="triangl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3905250" y="2228284"/>
              <a:ext cx="571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3429000" y="3048000"/>
              <a:ext cx="15240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918389" y="3962400"/>
              <a:ext cx="25497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257450" y="5105400"/>
              <a:ext cx="38716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TextBox 152"/>
          <p:cNvSpPr txBox="1"/>
          <p:nvPr/>
        </p:nvSpPr>
        <p:spPr>
          <a:xfrm>
            <a:off x="1461797" y="1676400"/>
            <a:ext cx="20100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Small capacity,</a:t>
            </a:r>
          </a:p>
          <a:p>
            <a:pPr algn="r"/>
            <a:r>
              <a:rPr lang="en-US" sz="2400" dirty="0" smtClean="0"/>
              <a:t>High Speed</a:t>
            </a:r>
            <a:endParaRPr lang="en-US" sz="2400" dirty="0"/>
          </a:p>
        </p:txBody>
      </p:sp>
      <p:sp>
        <p:nvSpPr>
          <p:cNvPr id="160" name="TextBox 159"/>
          <p:cNvSpPr txBox="1"/>
          <p:nvPr/>
        </p:nvSpPr>
        <p:spPr>
          <a:xfrm>
            <a:off x="152400" y="5334000"/>
            <a:ext cx="2011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Large capacity,</a:t>
            </a:r>
          </a:p>
          <a:p>
            <a:pPr algn="r"/>
            <a:r>
              <a:rPr lang="en-US" sz="2400" dirty="0" smtClean="0"/>
              <a:t>Slow Speed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Sequoia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Arrangements of Memory Hierarchy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35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581540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905000"/>
            <a:ext cx="276926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36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27" name="Trapezoid 26"/>
          <p:cNvSpPr/>
          <p:nvPr/>
        </p:nvSpPr>
        <p:spPr>
          <a:xfrm>
            <a:off x="457200" y="5410200"/>
            <a:ext cx="84582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apezoid 27"/>
          <p:cNvSpPr/>
          <p:nvPr/>
        </p:nvSpPr>
        <p:spPr>
          <a:xfrm>
            <a:off x="685800" y="3733800"/>
            <a:ext cx="2514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apezoid 28"/>
          <p:cNvSpPr/>
          <p:nvPr/>
        </p:nvSpPr>
        <p:spPr>
          <a:xfrm>
            <a:off x="6096000" y="3810000"/>
            <a:ext cx="2514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438400" y="5486400"/>
            <a:ext cx="39624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Sequoia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Realization of Distributed computation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" name="Group 224"/>
          <p:cNvGrpSpPr/>
          <p:nvPr/>
        </p:nvGrpSpPr>
        <p:grpSpPr>
          <a:xfrm>
            <a:off x="228600" y="381000"/>
            <a:ext cx="1295400" cy="1447800"/>
            <a:chOff x="685800" y="4953000"/>
            <a:chExt cx="1295400" cy="1447800"/>
          </a:xfrm>
        </p:grpSpPr>
        <p:sp>
          <p:nvSpPr>
            <p:cNvPr id="44" name="Explosion 1 43"/>
            <p:cNvSpPr/>
            <p:nvPr/>
          </p:nvSpPr>
          <p:spPr>
            <a:xfrm>
              <a:off x="685800" y="4953000"/>
              <a:ext cx="1295400" cy="1447800"/>
            </a:xfrm>
            <a:prstGeom prst="irregularSeal1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17"/>
            <p:cNvGrpSpPr/>
            <p:nvPr/>
          </p:nvGrpSpPr>
          <p:grpSpPr>
            <a:xfrm>
              <a:off x="990600" y="5410200"/>
              <a:ext cx="224456" cy="290231"/>
              <a:chOff x="376352" y="5181600"/>
              <a:chExt cx="224456" cy="290231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433564" y="523339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433564" y="525118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33564" y="5268980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433564" y="5286774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433564" y="530456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433564" y="5322362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433564" y="5340156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433564" y="535795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433564" y="5393539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433564" y="537574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433564" y="5411333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433564" y="542912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101"/>
              <p:cNvSpPr txBox="1"/>
              <p:nvPr/>
            </p:nvSpPr>
            <p:spPr>
              <a:xfrm>
                <a:off x="381000" y="5181600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1</a:t>
                </a:r>
                <a:endParaRPr lang="en-US" sz="300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83386" y="5272706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2</a:t>
                </a:r>
                <a:endParaRPr lang="en-US" sz="300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76352" y="5333332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3</a:t>
                </a:r>
                <a:endParaRPr lang="en-US" dirty="0"/>
              </a:p>
            </p:txBody>
          </p:sp>
        </p:grpSp>
        <p:grpSp>
          <p:nvGrpSpPr>
            <p:cNvPr id="5" name="Group 219"/>
            <p:cNvGrpSpPr/>
            <p:nvPr/>
          </p:nvGrpSpPr>
          <p:grpSpPr>
            <a:xfrm>
              <a:off x="1358704" y="5382065"/>
              <a:ext cx="228600" cy="228600"/>
              <a:chOff x="838200" y="5334000"/>
              <a:chExt cx="228600" cy="22860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838200" y="5345543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38200" y="536185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38200" y="537816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38200" y="5394475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838200" y="5427096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838200" y="5443407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838200" y="545971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838200" y="547602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838200" y="552496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838200" y="550865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838200" y="5541271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838200" y="5557582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/>
              <p:cNvSpPr/>
              <p:nvPr/>
            </p:nvSpPr>
            <p:spPr>
              <a:xfrm>
                <a:off x="1021820" y="5343034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021450" y="54178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021635" y="54986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ight Brace 76"/>
              <p:cNvSpPr/>
              <p:nvPr/>
            </p:nvSpPr>
            <p:spPr>
              <a:xfrm>
                <a:off x="994611" y="5334000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ight Brace 78"/>
              <p:cNvSpPr/>
              <p:nvPr/>
            </p:nvSpPr>
            <p:spPr>
              <a:xfrm>
                <a:off x="994611" y="5410786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ight Brace 79"/>
              <p:cNvSpPr/>
              <p:nvPr/>
            </p:nvSpPr>
            <p:spPr>
              <a:xfrm>
                <a:off x="994611" y="5492339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220"/>
            <p:cNvGrpSpPr/>
            <p:nvPr/>
          </p:nvGrpSpPr>
          <p:grpSpPr>
            <a:xfrm>
              <a:off x="1151206" y="5678646"/>
              <a:ext cx="304800" cy="304799"/>
              <a:chOff x="381000" y="5410200"/>
              <a:chExt cx="457200" cy="4572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63880" y="5410200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672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0104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63880" y="5659582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8100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6388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4676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Arrow Connector 54"/>
              <p:cNvCxnSpPr>
                <a:endCxn id="50" idx="1"/>
              </p:cNvCxnSpPr>
              <p:nvPr/>
            </p:nvCxnSpPr>
            <p:spPr>
              <a:xfrm>
                <a:off x="643363" y="5485015"/>
                <a:ext cx="71068" cy="6205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endCxn id="49" idx="7"/>
              </p:cNvCxnSpPr>
              <p:nvPr/>
            </p:nvCxnSpPr>
            <p:spPr>
              <a:xfrm rot="10800000" flipV="1">
                <a:off x="504769" y="5482456"/>
                <a:ext cx="73882" cy="646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rot="10800000" flipV="1">
                <a:off x="639144" y="5607787"/>
                <a:ext cx="75964" cy="65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511126" y="5606508"/>
                <a:ext cx="68932" cy="601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51" idx="5"/>
                <a:endCxn id="54" idx="1"/>
              </p:cNvCxnSpPr>
              <p:nvPr/>
            </p:nvCxnSpPr>
            <p:spPr>
              <a:xfrm rot="16200000" flipH="1">
                <a:off x="66808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51" idx="4"/>
                <a:endCxn id="53" idx="0"/>
              </p:cNvCxnSpPr>
              <p:nvPr/>
            </p:nvCxnSpPr>
            <p:spPr>
              <a:xfrm rot="5400000">
                <a:off x="588818" y="5763448"/>
                <a:ext cx="41564" cy="95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51" idx="3"/>
                <a:endCxn id="52" idx="7"/>
              </p:cNvCxnSpPr>
              <p:nvPr/>
            </p:nvCxnSpPr>
            <p:spPr>
              <a:xfrm rot="5400000">
                <a:off x="48520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Trapezoid 90"/>
          <p:cNvSpPr/>
          <p:nvPr/>
        </p:nvSpPr>
        <p:spPr>
          <a:xfrm>
            <a:off x="1295400" y="2590800"/>
            <a:ext cx="1371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rapezoid 91"/>
          <p:cNvSpPr/>
          <p:nvPr/>
        </p:nvSpPr>
        <p:spPr>
          <a:xfrm>
            <a:off x="6705600" y="2667000"/>
            <a:ext cx="1371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2438400" y="5486400"/>
            <a:ext cx="3962400" cy="381000"/>
            <a:chOff x="2438400" y="5105400"/>
            <a:chExt cx="3962400" cy="381000"/>
          </a:xfrm>
        </p:grpSpPr>
        <p:sp>
          <p:nvSpPr>
            <p:cNvPr id="106" name="Rectangle 105"/>
            <p:cNvSpPr/>
            <p:nvPr/>
          </p:nvSpPr>
          <p:spPr>
            <a:xfrm>
              <a:off x="2438400" y="5105400"/>
              <a:ext cx="19812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419600" y="5105400"/>
              <a:ext cx="19812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990600" y="3810000"/>
            <a:ext cx="7391400" cy="457200"/>
            <a:chOff x="990600" y="3810000"/>
            <a:chExt cx="7391400" cy="457200"/>
          </a:xfrm>
        </p:grpSpPr>
        <p:sp>
          <p:nvSpPr>
            <p:cNvPr id="111" name="Rectangle 110"/>
            <p:cNvSpPr/>
            <p:nvPr/>
          </p:nvSpPr>
          <p:spPr>
            <a:xfrm>
              <a:off x="990600" y="3810000"/>
              <a:ext cx="19812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400800" y="3886200"/>
              <a:ext cx="19812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981200" y="4191000"/>
            <a:ext cx="5410200" cy="1295400"/>
            <a:chOff x="1981200" y="4191000"/>
            <a:chExt cx="5410200" cy="1295400"/>
          </a:xfrm>
        </p:grpSpPr>
        <p:cxnSp>
          <p:nvCxnSpPr>
            <p:cNvPr id="114" name="Straight Arrow Connector 113"/>
            <p:cNvCxnSpPr>
              <a:endCxn id="111" idx="2"/>
            </p:cNvCxnSpPr>
            <p:nvPr/>
          </p:nvCxnSpPr>
          <p:spPr>
            <a:xfrm rot="16200000" flipV="1">
              <a:off x="2057400" y="4114800"/>
              <a:ext cx="1295400" cy="1447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endCxn id="112" idx="2"/>
            </p:cNvCxnSpPr>
            <p:nvPr/>
          </p:nvCxnSpPr>
          <p:spPr>
            <a:xfrm rot="5400000" flipH="1" flipV="1">
              <a:off x="5791200" y="3886200"/>
              <a:ext cx="1219200" cy="1981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990600" y="3810000"/>
            <a:ext cx="7391400" cy="457200"/>
            <a:chOff x="990600" y="3810000"/>
            <a:chExt cx="7391400" cy="457200"/>
          </a:xfrm>
        </p:grpSpPr>
        <p:sp>
          <p:nvSpPr>
            <p:cNvPr id="131" name="Rectangle 130"/>
            <p:cNvSpPr/>
            <p:nvPr/>
          </p:nvSpPr>
          <p:spPr>
            <a:xfrm>
              <a:off x="990600" y="3810000"/>
              <a:ext cx="9906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981200" y="3810000"/>
              <a:ext cx="9906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400800" y="3886200"/>
              <a:ext cx="9906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7391400" y="3886200"/>
              <a:ext cx="9906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485900" y="3048000"/>
            <a:ext cx="5943600" cy="838200"/>
            <a:chOff x="1485900" y="3048000"/>
            <a:chExt cx="5943600" cy="838200"/>
          </a:xfrm>
        </p:grpSpPr>
        <p:cxnSp>
          <p:nvCxnSpPr>
            <p:cNvPr id="136" name="Straight Arrow Connector 135"/>
            <p:cNvCxnSpPr/>
            <p:nvPr/>
          </p:nvCxnSpPr>
          <p:spPr>
            <a:xfrm rot="5400000" flipH="1" flipV="1">
              <a:off x="1371600" y="3162300"/>
              <a:ext cx="7620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 rot="5400000" flipH="1" flipV="1">
              <a:off x="6781800" y="3238500"/>
              <a:ext cx="7620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38" name="Group 137"/>
          <p:cNvGrpSpPr/>
          <p:nvPr/>
        </p:nvGrpSpPr>
        <p:grpSpPr>
          <a:xfrm>
            <a:off x="1524000" y="2667000"/>
            <a:ext cx="6400800" cy="457200"/>
            <a:chOff x="1524000" y="2667000"/>
            <a:chExt cx="6400800" cy="457200"/>
          </a:xfrm>
        </p:grpSpPr>
        <p:sp>
          <p:nvSpPr>
            <p:cNvPr id="139" name="Rectangle 138"/>
            <p:cNvSpPr/>
            <p:nvPr/>
          </p:nvSpPr>
          <p:spPr>
            <a:xfrm>
              <a:off x="1524000" y="2667000"/>
              <a:ext cx="9906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6934200" y="2743200"/>
              <a:ext cx="9906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</p:grpSp>
      <p:grpSp>
        <p:nvGrpSpPr>
          <p:cNvPr id="141" name="Group 108"/>
          <p:cNvGrpSpPr/>
          <p:nvPr/>
        </p:nvGrpSpPr>
        <p:grpSpPr>
          <a:xfrm>
            <a:off x="1524000" y="2667000"/>
            <a:ext cx="6400800" cy="457200"/>
            <a:chOff x="1524000" y="2667000"/>
            <a:chExt cx="6400800" cy="457200"/>
          </a:xfrm>
        </p:grpSpPr>
        <p:sp>
          <p:nvSpPr>
            <p:cNvPr id="142" name="Rectangle 141"/>
            <p:cNvSpPr/>
            <p:nvPr/>
          </p:nvSpPr>
          <p:spPr>
            <a:xfrm>
              <a:off x="1524000" y="2667000"/>
              <a:ext cx="990600" cy="381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934200" y="2743200"/>
              <a:ext cx="990600" cy="381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990600" y="3810000"/>
            <a:ext cx="6400800" cy="457200"/>
            <a:chOff x="990600" y="3810000"/>
            <a:chExt cx="6400800" cy="457200"/>
          </a:xfrm>
        </p:grpSpPr>
        <p:sp>
          <p:nvSpPr>
            <p:cNvPr id="145" name="Rectangle 144"/>
            <p:cNvSpPr/>
            <p:nvPr/>
          </p:nvSpPr>
          <p:spPr>
            <a:xfrm>
              <a:off x="990600" y="3810000"/>
              <a:ext cx="990600" cy="381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400800" y="3886200"/>
              <a:ext cx="990600" cy="381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1485900" y="3048000"/>
            <a:ext cx="5905500" cy="838200"/>
            <a:chOff x="1485900" y="3048000"/>
            <a:chExt cx="5905500" cy="838200"/>
          </a:xfrm>
        </p:grpSpPr>
        <p:cxnSp>
          <p:nvCxnSpPr>
            <p:cNvPr id="148" name="Straight Arrow Connector 147"/>
            <p:cNvCxnSpPr>
              <a:stCxn id="147" idx="2"/>
              <a:endCxn id="145" idx="0"/>
            </p:cNvCxnSpPr>
            <p:nvPr/>
          </p:nvCxnSpPr>
          <p:spPr>
            <a:xfrm rot="5400000">
              <a:off x="1371600" y="3162300"/>
              <a:ext cx="7620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endCxn id="146" idx="0"/>
            </p:cNvCxnSpPr>
            <p:nvPr/>
          </p:nvCxnSpPr>
          <p:spPr>
            <a:xfrm rot="5400000">
              <a:off x="6800850" y="3295650"/>
              <a:ext cx="685800" cy="4953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50" name="Group 149"/>
          <p:cNvGrpSpPr/>
          <p:nvPr/>
        </p:nvGrpSpPr>
        <p:grpSpPr>
          <a:xfrm>
            <a:off x="2019300" y="3048000"/>
            <a:ext cx="5867400" cy="838200"/>
            <a:chOff x="2019300" y="3048000"/>
            <a:chExt cx="5867400" cy="838200"/>
          </a:xfrm>
        </p:grpSpPr>
        <p:cxnSp>
          <p:nvCxnSpPr>
            <p:cNvPr id="151" name="Straight Arrow Connector 150"/>
            <p:cNvCxnSpPr/>
            <p:nvPr/>
          </p:nvCxnSpPr>
          <p:spPr>
            <a:xfrm rot="16200000" flipV="1">
              <a:off x="1866900" y="3200400"/>
              <a:ext cx="7620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/>
            <p:nvPr/>
          </p:nvCxnSpPr>
          <p:spPr>
            <a:xfrm rot="16200000" flipV="1">
              <a:off x="7277100" y="3276600"/>
              <a:ext cx="7620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1524000" y="2667000"/>
            <a:ext cx="6400800" cy="457200"/>
            <a:chOff x="1524000" y="2667000"/>
            <a:chExt cx="6400800" cy="457200"/>
          </a:xfrm>
        </p:grpSpPr>
        <p:sp>
          <p:nvSpPr>
            <p:cNvPr id="154" name="Rectangle 153"/>
            <p:cNvSpPr/>
            <p:nvPr/>
          </p:nvSpPr>
          <p:spPr>
            <a:xfrm>
              <a:off x="1524000" y="2667000"/>
              <a:ext cx="9906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934200" y="2743200"/>
              <a:ext cx="9906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</p:grpSp>
      <p:grpSp>
        <p:nvGrpSpPr>
          <p:cNvPr id="156" name="Group 108"/>
          <p:cNvGrpSpPr/>
          <p:nvPr/>
        </p:nvGrpSpPr>
        <p:grpSpPr>
          <a:xfrm>
            <a:off x="1524000" y="2667000"/>
            <a:ext cx="6400800" cy="457200"/>
            <a:chOff x="1524000" y="2667000"/>
            <a:chExt cx="6400800" cy="457200"/>
          </a:xfrm>
        </p:grpSpPr>
        <p:sp>
          <p:nvSpPr>
            <p:cNvPr id="157" name="Rectangle 156"/>
            <p:cNvSpPr/>
            <p:nvPr/>
          </p:nvSpPr>
          <p:spPr>
            <a:xfrm>
              <a:off x="1524000" y="2667000"/>
              <a:ext cx="990600" cy="381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6934200" y="2743200"/>
              <a:ext cx="990600" cy="381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2019300" y="3048000"/>
            <a:ext cx="5867400" cy="838200"/>
            <a:chOff x="2019300" y="3048000"/>
            <a:chExt cx="5867400" cy="838200"/>
          </a:xfrm>
        </p:grpSpPr>
        <p:cxnSp>
          <p:nvCxnSpPr>
            <p:cNvPr id="160" name="Straight Arrow Connector 159"/>
            <p:cNvCxnSpPr>
              <a:endCxn id="164" idx="0"/>
            </p:cNvCxnSpPr>
            <p:nvPr/>
          </p:nvCxnSpPr>
          <p:spPr>
            <a:xfrm rot="16200000" flipH="1">
              <a:off x="1866900" y="3200400"/>
              <a:ext cx="7620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endCxn id="163" idx="0"/>
            </p:cNvCxnSpPr>
            <p:nvPr/>
          </p:nvCxnSpPr>
          <p:spPr>
            <a:xfrm rot="16200000" flipH="1">
              <a:off x="7277100" y="3276600"/>
              <a:ext cx="7620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62" name="Group 161"/>
          <p:cNvGrpSpPr/>
          <p:nvPr/>
        </p:nvGrpSpPr>
        <p:grpSpPr>
          <a:xfrm>
            <a:off x="1981200" y="3810000"/>
            <a:ext cx="6400800" cy="457200"/>
            <a:chOff x="1981200" y="3810000"/>
            <a:chExt cx="6400800" cy="457200"/>
          </a:xfrm>
        </p:grpSpPr>
        <p:sp>
          <p:nvSpPr>
            <p:cNvPr id="163" name="Rectangle 162"/>
            <p:cNvSpPr/>
            <p:nvPr/>
          </p:nvSpPr>
          <p:spPr>
            <a:xfrm>
              <a:off x="7391400" y="3886200"/>
              <a:ext cx="990600" cy="381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981200" y="3810000"/>
              <a:ext cx="990600" cy="381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</p:grpSp>
      <p:grpSp>
        <p:nvGrpSpPr>
          <p:cNvPr id="165" name="Group 119"/>
          <p:cNvGrpSpPr/>
          <p:nvPr/>
        </p:nvGrpSpPr>
        <p:grpSpPr>
          <a:xfrm>
            <a:off x="990600" y="3810000"/>
            <a:ext cx="7391400" cy="457200"/>
            <a:chOff x="990600" y="3810000"/>
            <a:chExt cx="7391400" cy="457200"/>
          </a:xfrm>
        </p:grpSpPr>
        <p:sp>
          <p:nvSpPr>
            <p:cNvPr id="166" name="Rectangle 165"/>
            <p:cNvSpPr/>
            <p:nvPr/>
          </p:nvSpPr>
          <p:spPr>
            <a:xfrm>
              <a:off x="6400800" y="3886200"/>
              <a:ext cx="1981200" cy="381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990600" y="3810000"/>
              <a:ext cx="1981200" cy="381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1981200" y="4191000"/>
            <a:ext cx="5410200" cy="1295400"/>
            <a:chOff x="1828800" y="4038600"/>
            <a:chExt cx="5410200" cy="1295400"/>
          </a:xfrm>
        </p:grpSpPr>
        <p:cxnSp>
          <p:nvCxnSpPr>
            <p:cNvPr id="169" name="Straight Arrow Connector 168"/>
            <p:cNvCxnSpPr>
              <a:endCxn id="172" idx="0"/>
            </p:cNvCxnSpPr>
            <p:nvPr/>
          </p:nvCxnSpPr>
          <p:spPr>
            <a:xfrm rot="16200000" flipH="1">
              <a:off x="1905000" y="3962400"/>
              <a:ext cx="1295400" cy="1447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>
              <a:endCxn id="173" idx="0"/>
            </p:cNvCxnSpPr>
            <p:nvPr/>
          </p:nvCxnSpPr>
          <p:spPr>
            <a:xfrm rot="5400000">
              <a:off x="5638800" y="3733800"/>
              <a:ext cx="1219200" cy="1981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71" name="Group 170"/>
          <p:cNvGrpSpPr/>
          <p:nvPr/>
        </p:nvGrpSpPr>
        <p:grpSpPr>
          <a:xfrm>
            <a:off x="2438400" y="5486400"/>
            <a:ext cx="3962400" cy="381000"/>
            <a:chOff x="2438400" y="5105400"/>
            <a:chExt cx="3962400" cy="381000"/>
          </a:xfrm>
        </p:grpSpPr>
        <p:sp>
          <p:nvSpPr>
            <p:cNvPr id="172" name="Rectangle 171"/>
            <p:cNvSpPr/>
            <p:nvPr/>
          </p:nvSpPr>
          <p:spPr>
            <a:xfrm>
              <a:off x="2438400" y="5105400"/>
              <a:ext cx="1981200" cy="381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4419600" y="5105400"/>
              <a:ext cx="1981200" cy="381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</p:grpSp>
      <p:sp>
        <p:nvSpPr>
          <p:cNvPr id="174" name="Rectangle 173"/>
          <p:cNvSpPr/>
          <p:nvPr/>
        </p:nvSpPr>
        <p:spPr>
          <a:xfrm>
            <a:off x="2438400" y="5486400"/>
            <a:ext cx="3962400" cy="381000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17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37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09600" y="1259840"/>
          <a:ext cx="8001000" cy="4597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778"/>
                <a:gridCol w="612422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Sequoia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Recursively decompose data to fit on successive layers of hierarchy.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Portability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Memory hierarchies are machine dependent.  Application can be ported to operate with different memory hierarchies by modifying mapping specification files (that describe this hierarchy)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Expressability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Limited to decomposition of arrays.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clear way to tell if data is actually moving to appropriate</a:t>
                      </a:r>
                      <a:r>
                        <a:rPr lang="en-US" baseline="0" dirty="0" smtClean="0"/>
                        <a:t> levels of memory hierarchy.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Sequoia, Evaluated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" name="Group 164"/>
          <p:cNvGrpSpPr/>
          <p:nvPr/>
        </p:nvGrpSpPr>
        <p:grpSpPr>
          <a:xfrm>
            <a:off x="1447800" y="1717040"/>
            <a:ext cx="304800" cy="233680"/>
            <a:chOff x="381000" y="1219200"/>
            <a:chExt cx="1447800" cy="1067971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81000" y="1273126"/>
              <a:ext cx="990600" cy="0"/>
            </a:xfrm>
            <a:prstGeom prst="line">
              <a:avLst/>
            </a:prstGeom>
            <a:ln w="12700">
              <a:solidFill>
                <a:srgbClr val="E33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81000" y="1349326"/>
              <a:ext cx="990600" cy="0"/>
            </a:xfrm>
            <a:prstGeom prst="line">
              <a:avLst/>
            </a:prstGeom>
            <a:ln w="12700">
              <a:solidFill>
                <a:srgbClr val="E33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81000" y="1425526"/>
              <a:ext cx="990600" cy="0"/>
            </a:xfrm>
            <a:prstGeom prst="line">
              <a:avLst/>
            </a:prstGeom>
            <a:ln w="12700">
              <a:solidFill>
                <a:srgbClr val="E33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81000" y="1501726"/>
              <a:ext cx="990600" cy="0"/>
            </a:xfrm>
            <a:prstGeom prst="line">
              <a:avLst/>
            </a:prstGeom>
            <a:ln w="12700">
              <a:solidFill>
                <a:srgbClr val="E33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81000" y="1654126"/>
              <a:ext cx="99060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81000" y="1730326"/>
              <a:ext cx="99060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81000" y="1806526"/>
              <a:ext cx="99060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81000" y="1882726"/>
              <a:ext cx="99060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81000" y="2111326"/>
              <a:ext cx="99060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38202" y="2035127"/>
              <a:ext cx="990598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81000" y="2187526"/>
              <a:ext cx="99060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81000" y="2263726"/>
              <a:ext cx="99060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1543929" y="1261403"/>
              <a:ext cx="284871" cy="2989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41586" y="1610751"/>
              <a:ext cx="284871" cy="2989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42758" y="1988234"/>
              <a:ext cx="284871" cy="2989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Brace 36"/>
            <p:cNvSpPr/>
            <p:nvPr/>
          </p:nvSpPr>
          <p:spPr>
            <a:xfrm>
              <a:off x="1371600" y="1219200"/>
              <a:ext cx="152400" cy="320040"/>
            </a:xfrm>
            <a:prstGeom prst="rightBrace">
              <a:avLst>
                <a:gd name="adj1" fmla="val 5448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Brace 37"/>
            <p:cNvSpPr/>
            <p:nvPr/>
          </p:nvSpPr>
          <p:spPr>
            <a:xfrm>
              <a:off x="1371600" y="1577926"/>
              <a:ext cx="152400" cy="320040"/>
            </a:xfrm>
            <a:prstGeom prst="rightBrace">
              <a:avLst>
                <a:gd name="adj1" fmla="val 5448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Brace 38"/>
            <p:cNvSpPr/>
            <p:nvPr/>
          </p:nvSpPr>
          <p:spPr>
            <a:xfrm>
              <a:off x="1371600" y="1958926"/>
              <a:ext cx="152400" cy="320040"/>
            </a:xfrm>
            <a:prstGeom prst="rightBrace">
              <a:avLst>
                <a:gd name="adj1" fmla="val 5448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66"/>
          <p:cNvGrpSpPr/>
          <p:nvPr/>
        </p:nvGrpSpPr>
        <p:grpSpPr>
          <a:xfrm>
            <a:off x="1447800" y="2438400"/>
            <a:ext cx="304800" cy="233680"/>
            <a:chOff x="914400" y="3810000"/>
            <a:chExt cx="762000" cy="838200"/>
          </a:xfrm>
        </p:grpSpPr>
        <p:sp>
          <p:nvSpPr>
            <p:cNvPr id="61" name="Oval 60"/>
            <p:cNvSpPr/>
            <p:nvPr/>
          </p:nvSpPr>
          <p:spPr>
            <a:xfrm>
              <a:off x="1219200" y="38100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990600" y="40386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447800" y="40386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219200" y="42672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914400" y="44958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219200" y="44958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524000" y="44958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Arrow Connector 67"/>
            <p:cNvCxnSpPr>
              <a:endCxn id="63" idx="1"/>
            </p:cNvCxnSpPr>
            <p:nvPr/>
          </p:nvCxnSpPr>
          <p:spPr>
            <a:xfrm>
              <a:off x="1351671" y="3947160"/>
              <a:ext cx="118447" cy="11375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endCxn id="62" idx="7"/>
            </p:cNvCxnSpPr>
            <p:nvPr/>
          </p:nvCxnSpPr>
          <p:spPr>
            <a:xfrm rot="10800000" flipV="1">
              <a:off x="1120682" y="3942470"/>
              <a:ext cx="123136" cy="11844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0800000" flipV="1">
              <a:off x="1344640" y="4172243"/>
              <a:ext cx="126607" cy="11957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1131277" y="4169898"/>
              <a:ext cx="114886" cy="11019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64" idx="5"/>
              <a:endCxn id="67" idx="1"/>
            </p:cNvCxnSpPr>
            <p:nvPr/>
          </p:nvCxnSpPr>
          <p:spPr>
            <a:xfrm rot="16200000" flipH="1">
              <a:off x="1387382" y="4359182"/>
              <a:ext cx="120836" cy="19703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4" idx="4"/>
              <a:endCxn id="66" idx="0"/>
            </p:cNvCxnSpPr>
            <p:nvPr/>
          </p:nvCxnSpPr>
          <p:spPr>
            <a:xfrm rot="5400000">
              <a:off x="1257300" y="4457700"/>
              <a:ext cx="76200" cy="158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4" idx="3"/>
              <a:endCxn id="65" idx="7"/>
            </p:cNvCxnSpPr>
            <p:nvPr/>
          </p:nvCxnSpPr>
          <p:spPr>
            <a:xfrm rot="5400000">
              <a:off x="1082582" y="4359182"/>
              <a:ext cx="120836" cy="19703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217"/>
          <p:cNvGrpSpPr/>
          <p:nvPr/>
        </p:nvGrpSpPr>
        <p:grpSpPr>
          <a:xfrm>
            <a:off x="1447800" y="2057400"/>
            <a:ext cx="224456" cy="290231"/>
            <a:chOff x="376352" y="5181600"/>
            <a:chExt cx="224456" cy="290231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433564" y="5233391"/>
              <a:ext cx="1672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433564" y="5251185"/>
              <a:ext cx="1672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433564" y="5268980"/>
              <a:ext cx="1672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433564" y="5286774"/>
              <a:ext cx="1672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433564" y="5304568"/>
              <a:ext cx="1672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433564" y="5322362"/>
              <a:ext cx="1672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433564" y="5340156"/>
              <a:ext cx="1672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433564" y="5357951"/>
              <a:ext cx="1672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433564" y="5393539"/>
              <a:ext cx="1672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433564" y="5375745"/>
              <a:ext cx="1672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433564" y="5411333"/>
              <a:ext cx="1672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433564" y="5429128"/>
              <a:ext cx="1672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/>
            <p:cNvSpPr txBox="1"/>
            <p:nvPr/>
          </p:nvSpPr>
          <p:spPr>
            <a:xfrm>
              <a:off x="381000" y="5181600"/>
              <a:ext cx="50934" cy="1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dirty="0" smtClean="0"/>
                <a:t>1</a:t>
              </a:r>
              <a:endParaRPr lang="en-US" sz="300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383386" y="5272706"/>
              <a:ext cx="50934" cy="1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dirty="0" smtClean="0"/>
                <a:t>2</a:t>
              </a:r>
              <a:endParaRPr lang="en-US" sz="300" dirty="0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376352" y="5333332"/>
              <a:ext cx="50934" cy="1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dirty="0" smtClean="0"/>
                <a:t>3</a:t>
              </a:r>
              <a:endParaRPr lang="en-US" dirty="0"/>
            </a:p>
          </p:txBody>
        </p:sp>
      </p:grpSp>
      <p:grpSp>
        <p:nvGrpSpPr>
          <p:cNvPr id="183" name="Group 224"/>
          <p:cNvGrpSpPr/>
          <p:nvPr/>
        </p:nvGrpSpPr>
        <p:grpSpPr>
          <a:xfrm>
            <a:off x="1143000" y="2743200"/>
            <a:ext cx="1066800" cy="914400"/>
            <a:chOff x="685800" y="4953000"/>
            <a:chExt cx="1295400" cy="1447800"/>
          </a:xfrm>
        </p:grpSpPr>
        <p:sp>
          <p:nvSpPr>
            <p:cNvPr id="184" name="Explosion 1 183"/>
            <p:cNvSpPr/>
            <p:nvPr/>
          </p:nvSpPr>
          <p:spPr>
            <a:xfrm>
              <a:off x="685800" y="4953000"/>
              <a:ext cx="1295400" cy="1447800"/>
            </a:xfrm>
            <a:prstGeom prst="irregularSeal1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5" name="Group 217"/>
            <p:cNvGrpSpPr/>
            <p:nvPr/>
          </p:nvGrpSpPr>
          <p:grpSpPr>
            <a:xfrm>
              <a:off x="990600" y="5410200"/>
              <a:ext cx="224456" cy="290231"/>
              <a:chOff x="376352" y="5181600"/>
              <a:chExt cx="224456" cy="290231"/>
            </a:xfrm>
          </p:grpSpPr>
          <p:cxnSp>
            <p:nvCxnSpPr>
              <p:cNvPr id="220" name="Straight Connector 219"/>
              <p:cNvCxnSpPr/>
              <p:nvPr/>
            </p:nvCxnSpPr>
            <p:spPr>
              <a:xfrm>
                <a:off x="433564" y="523339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>
                <a:off x="433564" y="525118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>
                <a:off x="433564" y="5268980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>
                <a:off x="433564" y="5286774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>
                <a:off x="433564" y="530456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433564" y="5322362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>
                <a:off x="433564" y="5340156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433564" y="535795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433564" y="5393539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>
                <a:off x="433564" y="537574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433564" y="5411333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>
                <a:off x="433564" y="542912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2" name="TextBox 231"/>
              <p:cNvSpPr txBox="1"/>
              <p:nvPr/>
            </p:nvSpPr>
            <p:spPr>
              <a:xfrm>
                <a:off x="381000" y="5181600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1</a:t>
                </a:r>
                <a:endParaRPr lang="en-US" sz="300" dirty="0"/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383386" y="5272706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2</a:t>
                </a:r>
                <a:endParaRPr lang="en-US" sz="300" dirty="0"/>
              </a:p>
            </p:txBody>
          </p:sp>
          <p:sp>
            <p:nvSpPr>
              <p:cNvPr id="234" name="TextBox 233"/>
              <p:cNvSpPr txBox="1"/>
              <p:nvPr/>
            </p:nvSpPr>
            <p:spPr>
              <a:xfrm>
                <a:off x="376352" y="5333332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3</a:t>
                </a:r>
                <a:endParaRPr lang="en-US" dirty="0"/>
              </a:p>
            </p:txBody>
          </p:sp>
        </p:grpSp>
        <p:grpSp>
          <p:nvGrpSpPr>
            <p:cNvPr id="186" name="Group 219"/>
            <p:cNvGrpSpPr/>
            <p:nvPr/>
          </p:nvGrpSpPr>
          <p:grpSpPr>
            <a:xfrm>
              <a:off x="1358704" y="5382065"/>
              <a:ext cx="228600" cy="228600"/>
              <a:chOff x="838200" y="5334000"/>
              <a:chExt cx="228600" cy="228600"/>
            </a:xfrm>
          </p:grpSpPr>
          <p:cxnSp>
            <p:nvCxnSpPr>
              <p:cNvPr id="202" name="Straight Connector 201"/>
              <p:cNvCxnSpPr/>
              <p:nvPr/>
            </p:nvCxnSpPr>
            <p:spPr>
              <a:xfrm>
                <a:off x="838200" y="5345543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838200" y="536185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838200" y="537816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838200" y="5394475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838200" y="5427096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838200" y="5443407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>
                <a:off x="838200" y="545971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838200" y="547602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>
                <a:off x="838200" y="552496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838200" y="550865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838200" y="5541271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838200" y="5557582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4" name="Rectangle 213"/>
              <p:cNvSpPr/>
              <p:nvPr/>
            </p:nvSpPr>
            <p:spPr>
              <a:xfrm>
                <a:off x="1021820" y="5343034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1021450" y="54178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1021635" y="54986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ight Brace 216"/>
              <p:cNvSpPr/>
              <p:nvPr/>
            </p:nvSpPr>
            <p:spPr>
              <a:xfrm>
                <a:off x="994611" y="5334000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ight Brace 217"/>
              <p:cNvSpPr/>
              <p:nvPr/>
            </p:nvSpPr>
            <p:spPr>
              <a:xfrm>
                <a:off x="994611" y="5410786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ight Brace 218"/>
              <p:cNvSpPr/>
              <p:nvPr/>
            </p:nvSpPr>
            <p:spPr>
              <a:xfrm>
                <a:off x="994611" y="5492339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7" name="Group 220"/>
            <p:cNvGrpSpPr/>
            <p:nvPr/>
          </p:nvGrpSpPr>
          <p:grpSpPr>
            <a:xfrm>
              <a:off x="1151206" y="5678646"/>
              <a:ext cx="304800" cy="304799"/>
              <a:chOff x="381000" y="5410200"/>
              <a:chExt cx="457200" cy="457200"/>
            </a:xfrm>
          </p:grpSpPr>
          <p:sp>
            <p:nvSpPr>
              <p:cNvPr id="188" name="Oval 187"/>
              <p:cNvSpPr/>
              <p:nvPr/>
            </p:nvSpPr>
            <p:spPr>
              <a:xfrm>
                <a:off x="563880" y="5410200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42672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70104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563880" y="5659582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38100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56388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74676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5" name="Straight Arrow Connector 194"/>
              <p:cNvCxnSpPr>
                <a:endCxn id="190" idx="1"/>
              </p:cNvCxnSpPr>
              <p:nvPr/>
            </p:nvCxnSpPr>
            <p:spPr>
              <a:xfrm>
                <a:off x="643363" y="5485015"/>
                <a:ext cx="71068" cy="6205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Arrow Connector 195"/>
              <p:cNvCxnSpPr>
                <a:endCxn id="189" idx="7"/>
              </p:cNvCxnSpPr>
              <p:nvPr/>
            </p:nvCxnSpPr>
            <p:spPr>
              <a:xfrm rot="10800000" flipV="1">
                <a:off x="504769" y="5482456"/>
                <a:ext cx="73882" cy="646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Arrow Connector 196"/>
              <p:cNvCxnSpPr/>
              <p:nvPr/>
            </p:nvCxnSpPr>
            <p:spPr>
              <a:xfrm rot="10800000" flipV="1">
                <a:off x="639144" y="5607787"/>
                <a:ext cx="75964" cy="65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Arrow Connector 197"/>
              <p:cNvCxnSpPr/>
              <p:nvPr/>
            </p:nvCxnSpPr>
            <p:spPr>
              <a:xfrm>
                <a:off x="511126" y="5606508"/>
                <a:ext cx="68932" cy="601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Arrow Connector 198"/>
              <p:cNvCxnSpPr>
                <a:stCxn id="191" idx="5"/>
                <a:endCxn id="194" idx="1"/>
              </p:cNvCxnSpPr>
              <p:nvPr/>
            </p:nvCxnSpPr>
            <p:spPr>
              <a:xfrm rot="16200000" flipH="1">
                <a:off x="66808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Arrow Connector 199"/>
              <p:cNvCxnSpPr>
                <a:stCxn id="191" idx="4"/>
                <a:endCxn id="193" idx="0"/>
              </p:cNvCxnSpPr>
              <p:nvPr/>
            </p:nvCxnSpPr>
            <p:spPr>
              <a:xfrm rot="5400000">
                <a:off x="588818" y="5763448"/>
                <a:ext cx="41564" cy="95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Arrow Connector 200"/>
              <p:cNvCxnSpPr>
                <a:stCxn id="191" idx="3"/>
                <a:endCxn id="192" idx="7"/>
              </p:cNvCxnSpPr>
              <p:nvPr/>
            </p:nvCxnSpPr>
            <p:spPr>
              <a:xfrm rot="5400000">
                <a:off x="48520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 programming models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38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" y="1143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Iterators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In Chapel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6865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Sequoia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2961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Granules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" y="28295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Id-Nouveau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362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Tang and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Xue's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Model for Tiled Code Generation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4191000"/>
            <a:ext cx="8686800" cy="121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Have runtime allocate tasks to resources in the cloud.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547747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S. </a:t>
            </a:r>
            <a:r>
              <a:rPr lang="en-US" dirty="0" err="1" smtClean="0"/>
              <a:t>Pallickara</a:t>
            </a:r>
            <a:r>
              <a:rPr lang="en-US" dirty="0" smtClean="0"/>
              <a:t>, J. </a:t>
            </a:r>
            <a:r>
              <a:rPr lang="en-US" dirty="0" err="1" smtClean="0"/>
              <a:t>Ekanayake</a:t>
            </a:r>
            <a:r>
              <a:rPr lang="en-US" dirty="0" smtClean="0"/>
              <a:t>, and G. Fox. An overview of the granules runtime for cloud computing. In Proceedings of the IEEE International Conference on e-Science,</a:t>
            </a:r>
          </a:p>
          <a:p>
            <a:r>
              <a:rPr lang="en-US" dirty="0" smtClean="0"/>
              <a:t>December 2008.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Granules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Specification of comp. dist across time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39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grpSp>
        <p:nvGrpSpPr>
          <p:cNvPr id="23" name="Group 165"/>
          <p:cNvGrpSpPr/>
          <p:nvPr/>
        </p:nvGrpSpPr>
        <p:grpSpPr>
          <a:xfrm>
            <a:off x="304800" y="609600"/>
            <a:ext cx="1066800" cy="914400"/>
            <a:chOff x="609600" y="2743200"/>
            <a:chExt cx="1135626" cy="97893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914400" y="28194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14400" y="28956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14400" y="29718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14400" y="30480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14400" y="31242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14400" y="32004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14400" y="32766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14400" y="33528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14400" y="35052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914400" y="34290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914400" y="35814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14400" y="36576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09600" y="2743200"/>
              <a:ext cx="253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2714" y="3048000"/>
              <a:ext cx="253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12714" y="3352800"/>
              <a:ext cx="253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438400"/>
            <a:ext cx="3028950" cy="258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4343400" y="1524000"/>
            <a:ext cx="1316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Counts:</a:t>
            </a:r>
            <a:endParaRPr lang="en-US" sz="2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343400" y="2971800"/>
            <a:ext cx="191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Data driven</a:t>
            </a:r>
            <a:endParaRPr lang="en-US" sz="2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343400" y="4343400"/>
            <a:ext cx="1773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Periodicity</a:t>
            </a:r>
            <a:endParaRPr lang="en-US" sz="2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724401" y="21336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many times should a task execute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4724400" y="3657600"/>
            <a:ext cx="359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Execute on data-availability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4724400" y="5029200"/>
            <a:ext cx="3753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Execute every n milliseconds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1524000" y="5791200"/>
            <a:ext cx="5035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Can also express termination condition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 Promising Growth Trend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Research Exam</a:t>
            </a:r>
            <a:endParaRPr lang="en-US" dirty="0"/>
          </a:p>
        </p:txBody>
      </p:sp>
      <p:grpSp>
        <p:nvGrpSpPr>
          <p:cNvPr id="3" name="Group 12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14" name="Rectangle 13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4</a:t>
              </a:fld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613844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" dirty="0" smtClean="0"/>
              <a:t>Image from Berkeley View White-Paper (The Landscape of Parallel Computing Research: A View from Berkeley) http://www.eecs.berkeley.edu/Pubs/TechRpts/2006/EECS-2006-183.html</a:t>
            </a:r>
          </a:p>
          <a:p>
            <a:pPr algn="just"/>
            <a:r>
              <a:rPr lang="en-US" sz="800" dirty="0" smtClean="0"/>
              <a:t>They take it from a book by Hennessy and Patterson:  J. Hennessy and D. Patterson, Computer Architecture: A Quantitative Approach, 4th </a:t>
            </a:r>
            <a:r>
              <a:rPr lang="en-US" sz="800" dirty="0" err="1" smtClean="0"/>
              <a:t>eddition</a:t>
            </a:r>
            <a:r>
              <a:rPr lang="en-US" sz="800" dirty="0" smtClean="0"/>
              <a:t>, Morgan Kauffman, San Francisco, 2007</a:t>
            </a:r>
            <a:endParaRPr lang="en-US" sz="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" y="1222375"/>
            <a:ext cx="836295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40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09600" y="1259840"/>
          <a:ext cx="8001000" cy="3952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778"/>
                <a:gridCol w="612422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Sequoia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Specified via scheduling</a:t>
                      </a:r>
                      <a:r>
                        <a:rPr lang="en-US" baseline="0" dirty="0" smtClean="0"/>
                        <a:t> strategies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Portability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Runtime system moves computation to computing resources, updates in runtime system to operate with new types of resources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Expressability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Expressability</a:t>
                      </a:r>
                      <a:r>
                        <a:rPr lang="en-US" dirty="0" smtClean="0"/>
                        <a:t> improved by enabling a combination and conditionality of counts/data-driven/periodicity parameters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Granules, Evaluated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" name="Group 164"/>
          <p:cNvGrpSpPr/>
          <p:nvPr/>
        </p:nvGrpSpPr>
        <p:grpSpPr>
          <a:xfrm>
            <a:off x="1447800" y="1717040"/>
            <a:ext cx="304800" cy="233680"/>
            <a:chOff x="381000" y="1219200"/>
            <a:chExt cx="1447800" cy="1067971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81000" y="1273126"/>
              <a:ext cx="990600" cy="0"/>
            </a:xfrm>
            <a:prstGeom prst="line">
              <a:avLst/>
            </a:prstGeom>
            <a:ln w="12700">
              <a:solidFill>
                <a:srgbClr val="E33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81000" y="1349326"/>
              <a:ext cx="990600" cy="0"/>
            </a:xfrm>
            <a:prstGeom prst="line">
              <a:avLst/>
            </a:prstGeom>
            <a:ln w="12700">
              <a:solidFill>
                <a:srgbClr val="E33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81000" y="1425526"/>
              <a:ext cx="990600" cy="0"/>
            </a:xfrm>
            <a:prstGeom prst="line">
              <a:avLst/>
            </a:prstGeom>
            <a:ln w="12700">
              <a:solidFill>
                <a:srgbClr val="E33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81000" y="1501726"/>
              <a:ext cx="990600" cy="0"/>
            </a:xfrm>
            <a:prstGeom prst="line">
              <a:avLst/>
            </a:prstGeom>
            <a:ln w="12700">
              <a:solidFill>
                <a:srgbClr val="E33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81000" y="1654126"/>
              <a:ext cx="99060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81000" y="1730326"/>
              <a:ext cx="99060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81000" y="1806526"/>
              <a:ext cx="99060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81000" y="1882726"/>
              <a:ext cx="99060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81000" y="2111326"/>
              <a:ext cx="99060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38202" y="2035127"/>
              <a:ext cx="990598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81000" y="2187526"/>
              <a:ext cx="99060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81000" y="2263726"/>
              <a:ext cx="99060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1543929" y="1261403"/>
              <a:ext cx="284871" cy="2989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41586" y="1610751"/>
              <a:ext cx="284871" cy="2989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42758" y="1988234"/>
              <a:ext cx="284871" cy="2989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Brace 36"/>
            <p:cNvSpPr/>
            <p:nvPr/>
          </p:nvSpPr>
          <p:spPr>
            <a:xfrm>
              <a:off x="1371600" y="1219200"/>
              <a:ext cx="152400" cy="320040"/>
            </a:xfrm>
            <a:prstGeom prst="rightBrace">
              <a:avLst>
                <a:gd name="adj1" fmla="val 5448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Brace 37"/>
            <p:cNvSpPr/>
            <p:nvPr/>
          </p:nvSpPr>
          <p:spPr>
            <a:xfrm>
              <a:off x="1371600" y="1577926"/>
              <a:ext cx="152400" cy="320040"/>
            </a:xfrm>
            <a:prstGeom prst="rightBrace">
              <a:avLst>
                <a:gd name="adj1" fmla="val 5448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Brace 38"/>
            <p:cNvSpPr/>
            <p:nvPr/>
          </p:nvSpPr>
          <p:spPr>
            <a:xfrm>
              <a:off x="1371600" y="1958926"/>
              <a:ext cx="152400" cy="320040"/>
            </a:xfrm>
            <a:prstGeom prst="rightBrace">
              <a:avLst>
                <a:gd name="adj1" fmla="val 5448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166"/>
          <p:cNvGrpSpPr/>
          <p:nvPr/>
        </p:nvGrpSpPr>
        <p:grpSpPr>
          <a:xfrm>
            <a:off x="1371600" y="3048000"/>
            <a:ext cx="304800" cy="228600"/>
            <a:chOff x="914400" y="3810000"/>
            <a:chExt cx="762000" cy="838200"/>
          </a:xfrm>
        </p:grpSpPr>
        <p:sp>
          <p:nvSpPr>
            <p:cNvPr id="61" name="Oval 60"/>
            <p:cNvSpPr/>
            <p:nvPr/>
          </p:nvSpPr>
          <p:spPr>
            <a:xfrm>
              <a:off x="1219200" y="38100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990600" y="40386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447800" y="40386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219200" y="42672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914400" y="44958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219200" y="44958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524000" y="44958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Arrow Connector 67"/>
            <p:cNvCxnSpPr>
              <a:endCxn id="63" idx="1"/>
            </p:cNvCxnSpPr>
            <p:nvPr/>
          </p:nvCxnSpPr>
          <p:spPr>
            <a:xfrm>
              <a:off x="1351671" y="3947160"/>
              <a:ext cx="118447" cy="11375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endCxn id="62" idx="7"/>
            </p:cNvCxnSpPr>
            <p:nvPr/>
          </p:nvCxnSpPr>
          <p:spPr>
            <a:xfrm rot="10800000" flipV="1">
              <a:off x="1120682" y="3942470"/>
              <a:ext cx="123136" cy="11844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0800000" flipV="1">
              <a:off x="1344640" y="4172243"/>
              <a:ext cx="126607" cy="11957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1131277" y="4169898"/>
              <a:ext cx="114886" cy="11019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64" idx="5"/>
              <a:endCxn id="67" idx="1"/>
            </p:cNvCxnSpPr>
            <p:nvPr/>
          </p:nvCxnSpPr>
          <p:spPr>
            <a:xfrm rot="16200000" flipH="1">
              <a:off x="1387382" y="4359182"/>
              <a:ext cx="120836" cy="19703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4" idx="4"/>
              <a:endCxn id="66" idx="0"/>
            </p:cNvCxnSpPr>
            <p:nvPr/>
          </p:nvCxnSpPr>
          <p:spPr>
            <a:xfrm rot="5400000">
              <a:off x="1257300" y="4457700"/>
              <a:ext cx="76200" cy="158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4" idx="3"/>
              <a:endCxn id="65" idx="7"/>
            </p:cNvCxnSpPr>
            <p:nvPr/>
          </p:nvCxnSpPr>
          <p:spPr>
            <a:xfrm rot="5400000">
              <a:off x="1082582" y="4359182"/>
              <a:ext cx="120836" cy="19703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24"/>
          <p:cNvGrpSpPr/>
          <p:nvPr/>
        </p:nvGrpSpPr>
        <p:grpSpPr>
          <a:xfrm>
            <a:off x="1371600" y="3352800"/>
            <a:ext cx="381000" cy="309880"/>
            <a:chOff x="685800" y="4953000"/>
            <a:chExt cx="1295400" cy="1447800"/>
          </a:xfrm>
        </p:grpSpPr>
        <p:sp>
          <p:nvSpPr>
            <p:cNvPr id="78" name="Explosion 1 77"/>
            <p:cNvSpPr/>
            <p:nvPr/>
          </p:nvSpPr>
          <p:spPr>
            <a:xfrm>
              <a:off x="685800" y="4953000"/>
              <a:ext cx="1295400" cy="1447800"/>
            </a:xfrm>
            <a:prstGeom prst="irregularSeal1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217"/>
            <p:cNvGrpSpPr/>
            <p:nvPr/>
          </p:nvGrpSpPr>
          <p:grpSpPr>
            <a:xfrm>
              <a:off x="990600" y="5410200"/>
              <a:ext cx="224456" cy="290231"/>
              <a:chOff x="376352" y="5181600"/>
              <a:chExt cx="224456" cy="290231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>
                <a:off x="433564" y="523339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433564" y="525118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433564" y="5268980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433564" y="5286774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433564" y="530456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433564" y="5322362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433564" y="5340156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433564" y="535795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433564" y="5393539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433564" y="537574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433564" y="5411333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433564" y="542912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xtBox 125"/>
              <p:cNvSpPr txBox="1"/>
              <p:nvPr/>
            </p:nvSpPr>
            <p:spPr>
              <a:xfrm>
                <a:off x="381000" y="5181600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1</a:t>
                </a:r>
                <a:endParaRPr lang="en-US" sz="300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383386" y="5272706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2</a:t>
                </a:r>
                <a:endParaRPr lang="en-US" sz="300" dirty="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376352" y="5333332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3</a:t>
                </a:r>
                <a:endParaRPr lang="en-US" dirty="0"/>
              </a:p>
            </p:txBody>
          </p:sp>
        </p:grpSp>
        <p:grpSp>
          <p:nvGrpSpPr>
            <p:cNvPr id="11" name="Group 219"/>
            <p:cNvGrpSpPr/>
            <p:nvPr/>
          </p:nvGrpSpPr>
          <p:grpSpPr>
            <a:xfrm>
              <a:off x="1358704" y="5382065"/>
              <a:ext cx="228600" cy="228600"/>
              <a:chOff x="838200" y="5334000"/>
              <a:chExt cx="228600" cy="2286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838200" y="5345543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838200" y="536185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838200" y="537816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838200" y="5394475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838200" y="5427096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838200" y="5443407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838200" y="545971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838200" y="547602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838200" y="552496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838200" y="550865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838200" y="5541271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838200" y="5557582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/>
              <p:cNvSpPr/>
              <p:nvPr/>
            </p:nvSpPr>
            <p:spPr>
              <a:xfrm>
                <a:off x="1021820" y="5343034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021450" y="54178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021635" y="54986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ight Brace 110"/>
              <p:cNvSpPr/>
              <p:nvPr/>
            </p:nvSpPr>
            <p:spPr>
              <a:xfrm>
                <a:off x="994611" y="5334000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ight Brace 111"/>
              <p:cNvSpPr/>
              <p:nvPr/>
            </p:nvSpPr>
            <p:spPr>
              <a:xfrm>
                <a:off x="994611" y="5410786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ight Brace 112"/>
              <p:cNvSpPr/>
              <p:nvPr/>
            </p:nvSpPr>
            <p:spPr>
              <a:xfrm>
                <a:off x="994611" y="5492339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20"/>
            <p:cNvGrpSpPr/>
            <p:nvPr/>
          </p:nvGrpSpPr>
          <p:grpSpPr>
            <a:xfrm>
              <a:off x="1151206" y="5678646"/>
              <a:ext cx="304800" cy="304799"/>
              <a:chOff x="381000" y="5410200"/>
              <a:chExt cx="457200" cy="457200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63880" y="5410200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2672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70104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63880" y="5659582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8100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6388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74676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" name="Straight Arrow Connector 88"/>
              <p:cNvCxnSpPr>
                <a:endCxn id="84" idx="1"/>
              </p:cNvCxnSpPr>
              <p:nvPr/>
            </p:nvCxnSpPr>
            <p:spPr>
              <a:xfrm>
                <a:off x="643363" y="5485015"/>
                <a:ext cx="71068" cy="6205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>
                <a:endCxn id="83" idx="7"/>
              </p:cNvCxnSpPr>
              <p:nvPr/>
            </p:nvCxnSpPr>
            <p:spPr>
              <a:xfrm rot="10800000" flipV="1">
                <a:off x="504769" y="5482456"/>
                <a:ext cx="73882" cy="646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 rot="10800000" flipV="1">
                <a:off x="639144" y="5607787"/>
                <a:ext cx="75964" cy="65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>
                <a:off x="511126" y="5606508"/>
                <a:ext cx="68932" cy="601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>
                <a:stCxn id="85" idx="5"/>
                <a:endCxn id="88" idx="1"/>
              </p:cNvCxnSpPr>
              <p:nvPr/>
            </p:nvCxnSpPr>
            <p:spPr>
              <a:xfrm rot="16200000" flipH="1">
                <a:off x="66808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stCxn id="85" idx="4"/>
                <a:endCxn id="87" idx="0"/>
              </p:cNvCxnSpPr>
              <p:nvPr/>
            </p:nvCxnSpPr>
            <p:spPr>
              <a:xfrm rot="5400000">
                <a:off x="588818" y="5763448"/>
                <a:ext cx="41564" cy="95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>
                <a:stCxn id="85" idx="3"/>
                <a:endCxn id="86" idx="7"/>
              </p:cNvCxnSpPr>
              <p:nvPr/>
            </p:nvCxnSpPr>
            <p:spPr>
              <a:xfrm rot="5400000">
                <a:off x="48520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Group 165"/>
          <p:cNvGrpSpPr/>
          <p:nvPr/>
        </p:nvGrpSpPr>
        <p:grpSpPr>
          <a:xfrm>
            <a:off x="1066800" y="1981200"/>
            <a:ext cx="1066800" cy="914400"/>
            <a:chOff x="609600" y="2743200"/>
            <a:chExt cx="1135626" cy="978932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914400" y="28194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914400" y="28956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914400" y="29718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914400" y="30480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914400" y="31242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914400" y="32004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914400" y="32766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914400" y="33528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914400" y="35052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914400" y="34290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914400" y="35814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914400" y="3657600"/>
              <a:ext cx="83082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/>
            <p:cNvSpPr txBox="1"/>
            <p:nvPr/>
          </p:nvSpPr>
          <p:spPr>
            <a:xfrm>
              <a:off x="609600" y="2743200"/>
              <a:ext cx="253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12714" y="3048000"/>
              <a:ext cx="253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612714" y="3352800"/>
              <a:ext cx="253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 programming models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41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" y="1143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Iterators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In Chapel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6865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Sequoia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2961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Granules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28295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Id-Nouveau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3362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Tang and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Xue's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Model for Tiled Code Generation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4038600"/>
            <a:ext cx="8686800" cy="129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Determine computation distribution from an explicit decomposition of data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54102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Rogers and K. </a:t>
            </a:r>
            <a:r>
              <a:rPr lang="en-US" dirty="0" err="1" smtClean="0"/>
              <a:t>Pingali</a:t>
            </a:r>
            <a:r>
              <a:rPr lang="en-US" dirty="0" smtClean="0"/>
              <a:t>. Process decomposition through locality of reference. In Proceedings of the ACM SIGPLAN Conference on Programming Language Design and Implementation, pages 69{80, New York, NY, USA, 1989. ACM.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76200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Id-Nouveau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Specification of comp. dist. across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procs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42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grpSp>
        <p:nvGrpSpPr>
          <p:cNvPr id="4" name="Group 164"/>
          <p:cNvGrpSpPr/>
          <p:nvPr/>
        </p:nvGrpSpPr>
        <p:grpSpPr>
          <a:xfrm>
            <a:off x="228600" y="533400"/>
            <a:ext cx="1219200" cy="1142999"/>
            <a:chOff x="381000" y="1219200"/>
            <a:chExt cx="1447800" cy="1067971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81000" y="1273126"/>
              <a:ext cx="990600" cy="0"/>
            </a:xfrm>
            <a:prstGeom prst="line">
              <a:avLst/>
            </a:prstGeom>
            <a:ln w="12700">
              <a:solidFill>
                <a:srgbClr val="E33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81000" y="1349326"/>
              <a:ext cx="990600" cy="0"/>
            </a:xfrm>
            <a:prstGeom prst="line">
              <a:avLst/>
            </a:prstGeom>
            <a:ln w="12700">
              <a:solidFill>
                <a:srgbClr val="E33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81000" y="1425526"/>
              <a:ext cx="990600" cy="0"/>
            </a:xfrm>
            <a:prstGeom prst="line">
              <a:avLst/>
            </a:prstGeom>
            <a:ln w="12700">
              <a:solidFill>
                <a:srgbClr val="E33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81000" y="1501726"/>
              <a:ext cx="990600" cy="0"/>
            </a:xfrm>
            <a:prstGeom prst="line">
              <a:avLst/>
            </a:prstGeom>
            <a:ln w="12700">
              <a:solidFill>
                <a:srgbClr val="E33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81000" y="1654126"/>
              <a:ext cx="99060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81000" y="1730326"/>
              <a:ext cx="99060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81000" y="1806526"/>
              <a:ext cx="99060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81000" y="1882726"/>
              <a:ext cx="99060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81000" y="2111326"/>
              <a:ext cx="99060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81000" y="2035126"/>
              <a:ext cx="99060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81000" y="2187526"/>
              <a:ext cx="99060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81000" y="2263726"/>
              <a:ext cx="99060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1543929" y="1261403"/>
              <a:ext cx="284871" cy="2989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541586" y="1610751"/>
              <a:ext cx="284871" cy="2989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542758" y="1988234"/>
              <a:ext cx="284871" cy="2989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ight Brace 56"/>
            <p:cNvSpPr/>
            <p:nvPr/>
          </p:nvSpPr>
          <p:spPr>
            <a:xfrm>
              <a:off x="1371600" y="1219200"/>
              <a:ext cx="152400" cy="320040"/>
            </a:xfrm>
            <a:prstGeom prst="rightBrace">
              <a:avLst>
                <a:gd name="adj1" fmla="val 5448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ight Brace 57"/>
            <p:cNvSpPr/>
            <p:nvPr/>
          </p:nvSpPr>
          <p:spPr>
            <a:xfrm>
              <a:off x="1371600" y="1577926"/>
              <a:ext cx="152400" cy="320040"/>
            </a:xfrm>
            <a:prstGeom prst="rightBrace">
              <a:avLst>
                <a:gd name="adj1" fmla="val 5448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ight Brace 58"/>
            <p:cNvSpPr/>
            <p:nvPr/>
          </p:nvSpPr>
          <p:spPr>
            <a:xfrm>
              <a:off x="1371600" y="1958926"/>
              <a:ext cx="152400" cy="320040"/>
            </a:xfrm>
            <a:prstGeom prst="rightBrace">
              <a:avLst>
                <a:gd name="adj1" fmla="val 5448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32879" y="1905000"/>
            <a:ext cx="827534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Computation distribution follows from data distribution</a:t>
            </a:r>
          </a:p>
          <a:p>
            <a:endParaRPr lang="en-US" sz="2800" dirty="0" smtClean="0"/>
          </a:p>
          <a:p>
            <a:r>
              <a:rPr lang="en-US" sz="2800" dirty="0" smtClean="0"/>
              <a:t>Compiler automatically determines how to distribute</a:t>
            </a:r>
          </a:p>
          <a:p>
            <a:r>
              <a:rPr lang="en-US" sz="2800" dirty="0" smtClean="0"/>
              <a:t>computation</a:t>
            </a:r>
          </a:p>
          <a:p>
            <a:endParaRPr lang="en-US" sz="2800" dirty="0" smtClean="0"/>
          </a:p>
          <a:p>
            <a:r>
              <a:rPr lang="en-US" sz="2800" dirty="0" smtClean="0"/>
              <a:t>The data structure of Id-Nouveau is the I-Structure</a:t>
            </a:r>
          </a:p>
          <a:p>
            <a:r>
              <a:rPr lang="en-US" sz="2800" dirty="0" smtClean="0"/>
              <a:t>	Has single assignment semantics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76200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Id-Nouveau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Specification of comp. dist. across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procs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43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grpSp>
        <p:nvGrpSpPr>
          <p:cNvPr id="26" name="Group 164"/>
          <p:cNvGrpSpPr/>
          <p:nvPr/>
        </p:nvGrpSpPr>
        <p:grpSpPr>
          <a:xfrm>
            <a:off x="228600" y="533400"/>
            <a:ext cx="1219200" cy="1142999"/>
            <a:chOff x="381000" y="1219200"/>
            <a:chExt cx="1447800" cy="1067971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81000" y="1273126"/>
              <a:ext cx="990600" cy="0"/>
            </a:xfrm>
            <a:prstGeom prst="line">
              <a:avLst/>
            </a:prstGeom>
            <a:ln w="12700">
              <a:solidFill>
                <a:srgbClr val="E33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81000" y="1349326"/>
              <a:ext cx="990600" cy="0"/>
            </a:xfrm>
            <a:prstGeom prst="line">
              <a:avLst/>
            </a:prstGeom>
            <a:ln w="12700">
              <a:solidFill>
                <a:srgbClr val="E33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81000" y="1425526"/>
              <a:ext cx="990600" cy="0"/>
            </a:xfrm>
            <a:prstGeom prst="line">
              <a:avLst/>
            </a:prstGeom>
            <a:ln w="12700">
              <a:solidFill>
                <a:srgbClr val="E33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81000" y="1501726"/>
              <a:ext cx="990600" cy="0"/>
            </a:xfrm>
            <a:prstGeom prst="line">
              <a:avLst/>
            </a:prstGeom>
            <a:ln w="12700">
              <a:solidFill>
                <a:srgbClr val="E33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81000" y="1654126"/>
              <a:ext cx="99060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81000" y="1730326"/>
              <a:ext cx="99060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81000" y="1806526"/>
              <a:ext cx="99060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81000" y="1882726"/>
              <a:ext cx="99060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81000" y="2111326"/>
              <a:ext cx="99060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81000" y="2035126"/>
              <a:ext cx="99060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81000" y="2187526"/>
              <a:ext cx="99060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81000" y="2263726"/>
              <a:ext cx="99060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1543929" y="1261403"/>
              <a:ext cx="284871" cy="2989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541586" y="1610751"/>
              <a:ext cx="284871" cy="2989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542758" y="1988234"/>
              <a:ext cx="284871" cy="2989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ight Brace 56"/>
            <p:cNvSpPr/>
            <p:nvPr/>
          </p:nvSpPr>
          <p:spPr>
            <a:xfrm>
              <a:off x="1371600" y="1219200"/>
              <a:ext cx="152400" cy="320040"/>
            </a:xfrm>
            <a:prstGeom prst="rightBrace">
              <a:avLst>
                <a:gd name="adj1" fmla="val 5448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ight Brace 57"/>
            <p:cNvSpPr/>
            <p:nvPr/>
          </p:nvSpPr>
          <p:spPr>
            <a:xfrm>
              <a:off x="1371600" y="1577926"/>
              <a:ext cx="152400" cy="320040"/>
            </a:xfrm>
            <a:prstGeom prst="rightBrace">
              <a:avLst>
                <a:gd name="adj1" fmla="val 5448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ight Brace 58"/>
            <p:cNvSpPr/>
            <p:nvPr/>
          </p:nvSpPr>
          <p:spPr>
            <a:xfrm>
              <a:off x="1371600" y="1958926"/>
              <a:ext cx="152400" cy="320040"/>
            </a:xfrm>
            <a:prstGeom prst="rightBrace">
              <a:avLst>
                <a:gd name="adj1" fmla="val 5448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57200" y="2738735"/>
            <a:ext cx="240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Array Mapping</a:t>
            </a:r>
            <a:endParaRPr lang="en-US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077748" y="3195935"/>
            <a:ext cx="6242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Map:</a:t>
            </a:r>
            <a:r>
              <a:rPr lang="en-US" sz="2800" dirty="0" smtClean="0"/>
              <a:t> Maps indices to processing element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1077748" y="3820180"/>
            <a:ext cx="5215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Local:</a:t>
            </a:r>
            <a:r>
              <a:rPr lang="en-US" sz="2800" dirty="0" smtClean="0"/>
              <a:t> Maps index to local element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1077748" y="4505980"/>
            <a:ext cx="3781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Alloc</a:t>
            </a:r>
            <a:r>
              <a:rPr lang="en-US" sz="2800" b="1" dirty="0" smtClean="0"/>
              <a:t>:</a:t>
            </a:r>
            <a:r>
              <a:rPr lang="en-US" sz="2800" dirty="0" smtClean="0"/>
              <a:t> Allocates the array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44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09600" y="1259840"/>
          <a:ext cx="8001000" cy="3779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778"/>
                <a:gridCol w="612422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Sequoia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Explicitly</a:t>
                      </a:r>
                      <a:r>
                        <a:rPr lang="en-US" baseline="0" dirty="0" smtClean="0"/>
                        <a:t> distribute data, computation distribution follows from the data-distribution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Expressability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Limited to operating on arrays with single-assignment semantics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Improved since code maintains serial semantics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Code appears serial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Id-Nouveau, Evaluated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4" name="Group 166"/>
          <p:cNvGrpSpPr/>
          <p:nvPr/>
        </p:nvGrpSpPr>
        <p:grpSpPr>
          <a:xfrm>
            <a:off x="1447800" y="3042920"/>
            <a:ext cx="304800" cy="233680"/>
            <a:chOff x="914400" y="3810000"/>
            <a:chExt cx="762000" cy="838200"/>
          </a:xfrm>
        </p:grpSpPr>
        <p:sp>
          <p:nvSpPr>
            <p:cNvPr id="61" name="Oval 60"/>
            <p:cNvSpPr/>
            <p:nvPr/>
          </p:nvSpPr>
          <p:spPr>
            <a:xfrm>
              <a:off x="1219200" y="38100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990600" y="40386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447800" y="40386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219200" y="42672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914400" y="44958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219200" y="44958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524000" y="44958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Arrow Connector 67"/>
            <p:cNvCxnSpPr>
              <a:endCxn id="63" idx="1"/>
            </p:cNvCxnSpPr>
            <p:nvPr/>
          </p:nvCxnSpPr>
          <p:spPr>
            <a:xfrm>
              <a:off x="1351671" y="3947160"/>
              <a:ext cx="118447" cy="11375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endCxn id="62" idx="7"/>
            </p:cNvCxnSpPr>
            <p:nvPr/>
          </p:nvCxnSpPr>
          <p:spPr>
            <a:xfrm rot="10800000" flipV="1">
              <a:off x="1120682" y="3942470"/>
              <a:ext cx="123136" cy="11844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0800000" flipV="1">
              <a:off x="1344640" y="4172243"/>
              <a:ext cx="126607" cy="11957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1131277" y="4169898"/>
              <a:ext cx="114886" cy="11019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64" idx="5"/>
              <a:endCxn id="67" idx="1"/>
            </p:cNvCxnSpPr>
            <p:nvPr/>
          </p:nvCxnSpPr>
          <p:spPr>
            <a:xfrm rot="16200000" flipH="1">
              <a:off x="1387382" y="4359182"/>
              <a:ext cx="120836" cy="19703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64" idx="4"/>
              <a:endCxn id="66" idx="0"/>
            </p:cNvCxnSpPr>
            <p:nvPr/>
          </p:nvCxnSpPr>
          <p:spPr>
            <a:xfrm rot="5400000">
              <a:off x="1257300" y="4457700"/>
              <a:ext cx="76200" cy="158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4" idx="3"/>
              <a:endCxn id="65" idx="7"/>
            </p:cNvCxnSpPr>
            <p:nvPr/>
          </p:nvCxnSpPr>
          <p:spPr>
            <a:xfrm rot="5400000">
              <a:off x="1082582" y="4359182"/>
              <a:ext cx="120836" cy="19703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24"/>
          <p:cNvGrpSpPr/>
          <p:nvPr/>
        </p:nvGrpSpPr>
        <p:grpSpPr>
          <a:xfrm>
            <a:off x="1371600" y="3347720"/>
            <a:ext cx="381000" cy="309880"/>
            <a:chOff x="685800" y="4953000"/>
            <a:chExt cx="1295400" cy="1447800"/>
          </a:xfrm>
        </p:grpSpPr>
        <p:sp>
          <p:nvSpPr>
            <p:cNvPr id="78" name="Explosion 1 77"/>
            <p:cNvSpPr/>
            <p:nvPr/>
          </p:nvSpPr>
          <p:spPr>
            <a:xfrm>
              <a:off x="685800" y="4953000"/>
              <a:ext cx="1295400" cy="1447800"/>
            </a:xfrm>
            <a:prstGeom prst="irregularSeal1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217"/>
            <p:cNvGrpSpPr/>
            <p:nvPr/>
          </p:nvGrpSpPr>
          <p:grpSpPr>
            <a:xfrm>
              <a:off x="990600" y="5410200"/>
              <a:ext cx="224456" cy="290231"/>
              <a:chOff x="376352" y="5181600"/>
              <a:chExt cx="224456" cy="290231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>
                <a:off x="433564" y="523339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433564" y="525118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433564" y="5268980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433564" y="5286774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433564" y="530456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433564" y="5322362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433564" y="5340156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433564" y="535795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433564" y="5393539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433564" y="537574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433564" y="5411333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433564" y="542912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xtBox 125"/>
              <p:cNvSpPr txBox="1"/>
              <p:nvPr/>
            </p:nvSpPr>
            <p:spPr>
              <a:xfrm>
                <a:off x="381000" y="5181600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1</a:t>
                </a:r>
                <a:endParaRPr lang="en-US" sz="300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383386" y="5272706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2</a:t>
                </a:r>
                <a:endParaRPr lang="en-US" sz="300" dirty="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376352" y="5333332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3</a:t>
                </a:r>
                <a:endParaRPr lang="en-US" dirty="0"/>
              </a:p>
            </p:txBody>
          </p:sp>
        </p:grpSp>
        <p:grpSp>
          <p:nvGrpSpPr>
            <p:cNvPr id="11" name="Group 219"/>
            <p:cNvGrpSpPr/>
            <p:nvPr/>
          </p:nvGrpSpPr>
          <p:grpSpPr>
            <a:xfrm>
              <a:off x="1358704" y="5382065"/>
              <a:ext cx="228600" cy="228600"/>
              <a:chOff x="838200" y="5334000"/>
              <a:chExt cx="228600" cy="2286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838200" y="5345543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838200" y="536185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838200" y="537816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838200" y="5394475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838200" y="5427096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838200" y="5443407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838200" y="545971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838200" y="547602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838200" y="552496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838200" y="550865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838200" y="5541271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838200" y="5557582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/>
              <p:cNvSpPr/>
              <p:nvPr/>
            </p:nvSpPr>
            <p:spPr>
              <a:xfrm>
                <a:off x="1021820" y="5343034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021450" y="54178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021635" y="54986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ight Brace 110"/>
              <p:cNvSpPr/>
              <p:nvPr/>
            </p:nvSpPr>
            <p:spPr>
              <a:xfrm>
                <a:off x="994611" y="5334000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ight Brace 111"/>
              <p:cNvSpPr/>
              <p:nvPr/>
            </p:nvSpPr>
            <p:spPr>
              <a:xfrm>
                <a:off x="994611" y="5410786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ight Brace 112"/>
              <p:cNvSpPr/>
              <p:nvPr/>
            </p:nvSpPr>
            <p:spPr>
              <a:xfrm>
                <a:off x="994611" y="5492339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20"/>
            <p:cNvGrpSpPr/>
            <p:nvPr/>
          </p:nvGrpSpPr>
          <p:grpSpPr>
            <a:xfrm>
              <a:off x="1151206" y="5678646"/>
              <a:ext cx="304800" cy="304799"/>
              <a:chOff x="381000" y="5410200"/>
              <a:chExt cx="457200" cy="457200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63880" y="5410200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2672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70104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63880" y="5659582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8100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6388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74676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" name="Straight Arrow Connector 88"/>
              <p:cNvCxnSpPr>
                <a:endCxn id="84" idx="1"/>
              </p:cNvCxnSpPr>
              <p:nvPr/>
            </p:nvCxnSpPr>
            <p:spPr>
              <a:xfrm>
                <a:off x="643363" y="5485015"/>
                <a:ext cx="71068" cy="6205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>
                <a:endCxn id="83" idx="7"/>
              </p:cNvCxnSpPr>
              <p:nvPr/>
            </p:nvCxnSpPr>
            <p:spPr>
              <a:xfrm rot="10800000" flipV="1">
                <a:off x="504769" y="5482456"/>
                <a:ext cx="73882" cy="646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 rot="10800000" flipV="1">
                <a:off x="639144" y="5607787"/>
                <a:ext cx="75964" cy="65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>
                <a:off x="511126" y="5606508"/>
                <a:ext cx="68932" cy="601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>
                <a:stCxn id="85" idx="5"/>
                <a:endCxn id="88" idx="1"/>
              </p:cNvCxnSpPr>
              <p:nvPr/>
            </p:nvCxnSpPr>
            <p:spPr>
              <a:xfrm rot="16200000" flipH="1">
                <a:off x="66808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stCxn id="85" idx="4"/>
                <a:endCxn id="87" idx="0"/>
              </p:cNvCxnSpPr>
              <p:nvPr/>
            </p:nvCxnSpPr>
            <p:spPr>
              <a:xfrm rot="5400000">
                <a:off x="588818" y="5763448"/>
                <a:ext cx="41564" cy="95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>
                <a:stCxn id="85" idx="3"/>
                <a:endCxn id="86" idx="7"/>
              </p:cNvCxnSpPr>
              <p:nvPr/>
            </p:nvCxnSpPr>
            <p:spPr>
              <a:xfrm rot="5400000">
                <a:off x="48520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217"/>
          <p:cNvGrpSpPr/>
          <p:nvPr/>
        </p:nvGrpSpPr>
        <p:grpSpPr>
          <a:xfrm>
            <a:off x="1447800" y="2590800"/>
            <a:ext cx="224456" cy="290231"/>
            <a:chOff x="376352" y="5181600"/>
            <a:chExt cx="224456" cy="290231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433564" y="5233391"/>
              <a:ext cx="1672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433564" y="5251185"/>
              <a:ext cx="1672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433564" y="5268980"/>
              <a:ext cx="1672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433564" y="5286774"/>
              <a:ext cx="1672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433564" y="5304568"/>
              <a:ext cx="1672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433564" y="5322362"/>
              <a:ext cx="1672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433564" y="5340156"/>
              <a:ext cx="1672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433564" y="5357951"/>
              <a:ext cx="1672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433564" y="5393539"/>
              <a:ext cx="1672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433564" y="5375745"/>
              <a:ext cx="1672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433564" y="5411333"/>
              <a:ext cx="1672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433564" y="5429128"/>
              <a:ext cx="1672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/>
            <p:cNvSpPr txBox="1"/>
            <p:nvPr/>
          </p:nvSpPr>
          <p:spPr>
            <a:xfrm>
              <a:off x="381000" y="5181600"/>
              <a:ext cx="50934" cy="1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dirty="0" smtClean="0"/>
                <a:t>1</a:t>
              </a:r>
              <a:endParaRPr lang="en-US" sz="300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383386" y="5272706"/>
              <a:ext cx="50934" cy="1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dirty="0" smtClean="0"/>
                <a:t>2</a:t>
              </a:r>
              <a:endParaRPr lang="en-US" sz="300" dirty="0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376352" y="5333332"/>
              <a:ext cx="50934" cy="1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dirty="0" smtClean="0"/>
                <a:t>3</a:t>
              </a:r>
              <a:endParaRPr lang="en-US" dirty="0"/>
            </a:p>
          </p:txBody>
        </p:sp>
      </p:grpSp>
      <p:grpSp>
        <p:nvGrpSpPr>
          <p:cNvPr id="129" name="Group 164"/>
          <p:cNvGrpSpPr/>
          <p:nvPr/>
        </p:nvGrpSpPr>
        <p:grpSpPr>
          <a:xfrm>
            <a:off x="1219200" y="1676400"/>
            <a:ext cx="812800" cy="761999"/>
            <a:chOff x="381000" y="1219200"/>
            <a:chExt cx="1447800" cy="1067971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381000" y="1273126"/>
              <a:ext cx="990600" cy="0"/>
            </a:xfrm>
            <a:prstGeom prst="line">
              <a:avLst/>
            </a:prstGeom>
            <a:ln w="12700">
              <a:solidFill>
                <a:srgbClr val="E33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381000" y="1349326"/>
              <a:ext cx="990600" cy="0"/>
            </a:xfrm>
            <a:prstGeom prst="line">
              <a:avLst/>
            </a:prstGeom>
            <a:ln w="12700">
              <a:solidFill>
                <a:srgbClr val="E33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381000" y="1425526"/>
              <a:ext cx="990600" cy="0"/>
            </a:xfrm>
            <a:prstGeom prst="line">
              <a:avLst/>
            </a:prstGeom>
            <a:ln w="12700">
              <a:solidFill>
                <a:srgbClr val="E33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381000" y="1501726"/>
              <a:ext cx="990600" cy="0"/>
            </a:xfrm>
            <a:prstGeom prst="line">
              <a:avLst/>
            </a:prstGeom>
            <a:ln w="12700">
              <a:solidFill>
                <a:srgbClr val="E33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81000" y="1654126"/>
              <a:ext cx="99060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381000" y="1730326"/>
              <a:ext cx="99060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381000" y="1806526"/>
              <a:ext cx="99060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381000" y="1882726"/>
              <a:ext cx="99060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381000" y="2111326"/>
              <a:ext cx="99060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381000" y="2035126"/>
              <a:ext cx="99060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381000" y="2187526"/>
              <a:ext cx="99060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381000" y="2263726"/>
              <a:ext cx="99060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Rectangle 141"/>
            <p:cNvSpPr/>
            <p:nvPr/>
          </p:nvSpPr>
          <p:spPr>
            <a:xfrm>
              <a:off x="1543929" y="1261403"/>
              <a:ext cx="284871" cy="2989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1541586" y="1610751"/>
              <a:ext cx="284871" cy="2989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1542758" y="1988234"/>
              <a:ext cx="284871" cy="2989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ight Brace 144"/>
            <p:cNvSpPr/>
            <p:nvPr/>
          </p:nvSpPr>
          <p:spPr>
            <a:xfrm>
              <a:off x="1371600" y="1219200"/>
              <a:ext cx="152400" cy="320040"/>
            </a:xfrm>
            <a:prstGeom prst="rightBrace">
              <a:avLst>
                <a:gd name="adj1" fmla="val 5448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ight Brace 145"/>
            <p:cNvSpPr/>
            <p:nvPr/>
          </p:nvSpPr>
          <p:spPr>
            <a:xfrm>
              <a:off x="1371600" y="1577926"/>
              <a:ext cx="152400" cy="320040"/>
            </a:xfrm>
            <a:prstGeom prst="rightBrace">
              <a:avLst>
                <a:gd name="adj1" fmla="val 5448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ight Brace 146"/>
            <p:cNvSpPr/>
            <p:nvPr/>
          </p:nvSpPr>
          <p:spPr>
            <a:xfrm>
              <a:off x="1371600" y="1958926"/>
              <a:ext cx="152400" cy="320040"/>
            </a:xfrm>
            <a:prstGeom prst="rightBrace">
              <a:avLst>
                <a:gd name="adj1" fmla="val 5448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 programming models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45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" y="1143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Iterators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In Chapel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6865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Sequoia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2961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Granules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28295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Id-Nouveau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362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Tang and </a:t>
            </a:r>
            <a:r>
              <a:rPr lang="en-US" sz="2800" b="1" dirty="0" err="1" smtClean="0"/>
              <a:t>Xue's</a:t>
            </a:r>
            <a:r>
              <a:rPr lang="en-US" sz="2800" b="1" dirty="0" smtClean="0"/>
              <a:t> Model for Tiled Code Generation</a:t>
            </a:r>
            <a:endParaRPr lang="en-US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228600" y="4267200"/>
            <a:ext cx="8686800" cy="121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/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Define a geometric structure to computation, distribute computation in that structure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58306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P. Tang and J. </a:t>
            </a:r>
            <a:r>
              <a:rPr lang="en-US" dirty="0" err="1" smtClean="0"/>
              <a:t>Xue</a:t>
            </a:r>
            <a:r>
              <a:rPr lang="en-US" dirty="0" smtClean="0"/>
              <a:t>. Generating efficient tiled code for distributed memory machines. Parallel Computing, 26(11):1369 { 1410, 2000.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Tang and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</a:rPr>
              <a:t>Xue's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 Model for Tiled Code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Structure of Computation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46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grpSp>
        <p:nvGrpSpPr>
          <p:cNvPr id="81" name="Group 166"/>
          <p:cNvGrpSpPr/>
          <p:nvPr/>
        </p:nvGrpSpPr>
        <p:grpSpPr>
          <a:xfrm>
            <a:off x="381000" y="457200"/>
            <a:ext cx="990600" cy="990601"/>
            <a:chOff x="914400" y="3810000"/>
            <a:chExt cx="762000" cy="838200"/>
          </a:xfrm>
        </p:grpSpPr>
        <p:sp>
          <p:nvSpPr>
            <p:cNvPr id="82" name="Oval 81"/>
            <p:cNvSpPr/>
            <p:nvPr/>
          </p:nvSpPr>
          <p:spPr>
            <a:xfrm>
              <a:off x="1219200" y="38100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990600" y="40386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1447800" y="40386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219200" y="42672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914400" y="44958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1219200" y="44958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1524000" y="44958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Arrow Connector 88"/>
            <p:cNvCxnSpPr>
              <a:endCxn id="84" idx="1"/>
            </p:cNvCxnSpPr>
            <p:nvPr/>
          </p:nvCxnSpPr>
          <p:spPr>
            <a:xfrm>
              <a:off x="1351671" y="3947160"/>
              <a:ext cx="118447" cy="11375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endCxn id="83" idx="7"/>
            </p:cNvCxnSpPr>
            <p:nvPr/>
          </p:nvCxnSpPr>
          <p:spPr>
            <a:xfrm rot="10800000" flipV="1">
              <a:off x="1120682" y="3942470"/>
              <a:ext cx="123136" cy="11844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10800000" flipV="1">
              <a:off x="1344640" y="4172243"/>
              <a:ext cx="126607" cy="11957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1131277" y="4169898"/>
              <a:ext cx="114886" cy="11019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85" idx="5"/>
              <a:endCxn id="88" idx="1"/>
            </p:cNvCxnSpPr>
            <p:nvPr/>
          </p:nvCxnSpPr>
          <p:spPr>
            <a:xfrm rot="16200000" flipH="1">
              <a:off x="1387382" y="4359182"/>
              <a:ext cx="120836" cy="19703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85" idx="4"/>
              <a:endCxn id="87" idx="0"/>
            </p:cNvCxnSpPr>
            <p:nvPr/>
          </p:nvCxnSpPr>
          <p:spPr>
            <a:xfrm rot="5400000">
              <a:off x="1257300" y="4457700"/>
              <a:ext cx="76200" cy="158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85" idx="3"/>
              <a:endCxn id="86" idx="7"/>
            </p:cNvCxnSpPr>
            <p:nvPr/>
          </p:nvCxnSpPr>
          <p:spPr>
            <a:xfrm rot="5400000">
              <a:off x="1082582" y="4359182"/>
              <a:ext cx="120836" cy="19703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68326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" name="TextBox 149"/>
          <p:cNvSpPr txBox="1"/>
          <p:nvPr/>
        </p:nvSpPr>
        <p:spPr>
          <a:xfrm>
            <a:off x="304800" y="3886200"/>
            <a:ext cx="1288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Where:</a:t>
            </a:r>
            <a:endParaRPr lang="en-US" sz="2800" b="1" dirty="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267200"/>
            <a:ext cx="18573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257800"/>
            <a:ext cx="49434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5715000"/>
            <a:ext cx="65817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800600"/>
            <a:ext cx="42672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Tang and 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</a:rPr>
              <a:t>Xue's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 Model for Tiled Code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Structure of Computation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47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grpSp>
        <p:nvGrpSpPr>
          <p:cNvPr id="4" name="Group 166"/>
          <p:cNvGrpSpPr/>
          <p:nvPr/>
        </p:nvGrpSpPr>
        <p:grpSpPr>
          <a:xfrm>
            <a:off x="381000" y="457200"/>
            <a:ext cx="990600" cy="990601"/>
            <a:chOff x="914400" y="3810000"/>
            <a:chExt cx="762000" cy="838200"/>
          </a:xfrm>
        </p:grpSpPr>
        <p:sp>
          <p:nvSpPr>
            <p:cNvPr id="82" name="Oval 81"/>
            <p:cNvSpPr/>
            <p:nvPr/>
          </p:nvSpPr>
          <p:spPr>
            <a:xfrm>
              <a:off x="1219200" y="38100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990600" y="40386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1447800" y="40386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219200" y="42672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914400" y="44958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1219200" y="44958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1524000" y="44958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Arrow Connector 88"/>
            <p:cNvCxnSpPr>
              <a:endCxn id="84" idx="1"/>
            </p:cNvCxnSpPr>
            <p:nvPr/>
          </p:nvCxnSpPr>
          <p:spPr>
            <a:xfrm>
              <a:off x="1351671" y="3947160"/>
              <a:ext cx="118447" cy="11375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endCxn id="83" idx="7"/>
            </p:cNvCxnSpPr>
            <p:nvPr/>
          </p:nvCxnSpPr>
          <p:spPr>
            <a:xfrm rot="10800000" flipV="1">
              <a:off x="1120682" y="3942470"/>
              <a:ext cx="123136" cy="11844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10800000" flipV="1">
              <a:off x="1344640" y="4172243"/>
              <a:ext cx="126607" cy="11957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1131277" y="4169898"/>
              <a:ext cx="114886" cy="11019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85" idx="5"/>
              <a:endCxn id="88" idx="1"/>
            </p:cNvCxnSpPr>
            <p:nvPr/>
          </p:nvCxnSpPr>
          <p:spPr>
            <a:xfrm rot="16200000" flipH="1">
              <a:off x="1387382" y="4359182"/>
              <a:ext cx="120836" cy="19703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85" idx="4"/>
              <a:endCxn id="87" idx="0"/>
            </p:cNvCxnSpPr>
            <p:nvPr/>
          </p:nvCxnSpPr>
          <p:spPr>
            <a:xfrm rot="5400000">
              <a:off x="1257300" y="4457700"/>
              <a:ext cx="76200" cy="158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85" idx="3"/>
              <a:endCxn id="86" idx="7"/>
            </p:cNvCxnSpPr>
            <p:nvPr/>
          </p:nvCxnSpPr>
          <p:spPr>
            <a:xfrm rot="5400000">
              <a:off x="1082582" y="4359182"/>
              <a:ext cx="120836" cy="19703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68326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" name="TextBox 149"/>
          <p:cNvSpPr txBox="1"/>
          <p:nvPr/>
        </p:nvSpPr>
        <p:spPr>
          <a:xfrm>
            <a:off x="304800" y="3886200"/>
            <a:ext cx="12883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Where:</a:t>
            </a:r>
            <a:endParaRPr lang="en-US" sz="2800" b="1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343400"/>
            <a:ext cx="538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772025"/>
            <a:ext cx="62674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5257800"/>
            <a:ext cx="66389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48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09600" y="1259840"/>
          <a:ext cx="8001000" cy="3677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778"/>
                <a:gridCol w="612422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Sequoia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See previous two slides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Portability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Could be improved with a more </a:t>
                      </a:r>
                      <a:r>
                        <a:rPr lang="en-US" baseline="0" dirty="0" err="1" smtClean="0"/>
                        <a:t>espressible</a:t>
                      </a:r>
                      <a:r>
                        <a:rPr lang="en-US" baseline="0" dirty="0" smtClean="0"/>
                        <a:t> model (multi-level tiling, other mapping strategies, etc.)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Expressability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Can only handle singe assignments and uniform loop-carry dependencies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Tang and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Xue's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Model, Evaluated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" name="Group 164"/>
          <p:cNvGrpSpPr/>
          <p:nvPr/>
        </p:nvGrpSpPr>
        <p:grpSpPr>
          <a:xfrm>
            <a:off x="1447800" y="1717040"/>
            <a:ext cx="304800" cy="233680"/>
            <a:chOff x="381000" y="1219200"/>
            <a:chExt cx="1447800" cy="1067971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81000" y="1273126"/>
              <a:ext cx="990600" cy="0"/>
            </a:xfrm>
            <a:prstGeom prst="line">
              <a:avLst/>
            </a:prstGeom>
            <a:ln w="12700">
              <a:solidFill>
                <a:srgbClr val="E33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81000" y="1349326"/>
              <a:ext cx="990600" cy="0"/>
            </a:xfrm>
            <a:prstGeom prst="line">
              <a:avLst/>
            </a:prstGeom>
            <a:ln w="12700">
              <a:solidFill>
                <a:srgbClr val="E33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81000" y="1425526"/>
              <a:ext cx="990600" cy="0"/>
            </a:xfrm>
            <a:prstGeom prst="line">
              <a:avLst/>
            </a:prstGeom>
            <a:ln w="12700">
              <a:solidFill>
                <a:srgbClr val="E33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81000" y="1501726"/>
              <a:ext cx="990600" cy="0"/>
            </a:xfrm>
            <a:prstGeom prst="line">
              <a:avLst/>
            </a:prstGeom>
            <a:ln w="12700">
              <a:solidFill>
                <a:srgbClr val="E335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81000" y="1654126"/>
              <a:ext cx="99060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81000" y="1730326"/>
              <a:ext cx="99060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81000" y="1806526"/>
              <a:ext cx="99060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81000" y="1882726"/>
              <a:ext cx="99060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81000" y="2111326"/>
              <a:ext cx="99060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38202" y="2035127"/>
              <a:ext cx="990598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81000" y="2187526"/>
              <a:ext cx="99060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81000" y="2263726"/>
              <a:ext cx="990600" cy="0"/>
            </a:xfrm>
            <a:prstGeom prst="line">
              <a:avLst/>
            </a:prstGeom>
            <a:ln w="127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1543929" y="1261403"/>
              <a:ext cx="284871" cy="2989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41586" y="1610751"/>
              <a:ext cx="284871" cy="2989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42758" y="1988234"/>
              <a:ext cx="284871" cy="2989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Brace 36"/>
            <p:cNvSpPr/>
            <p:nvPr/>
          </p:nvSpPr>
          <p:spPr>
            <a:xfrm>
              <a:off x="1371600" y="1219200"/>
              <a:ext cx="152400" cy="320040"/>
            </a:xfrm>
            <a:prstGeom prst="rightBrace">
              <a:avLst>
                <a:gd name="adj1" fmla="val 5448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Brace 37"/>
            <p:cNvSpPr/>
            <p:nvPr/>
          </p:nvSpPr>
          <p:spPr>
            <a:xfrm>
              <a:off x="1371600" y="1577926"/>
              <a:ext cx="152400" cy="320040"/>
            </a:xfrm>
            <a:prstGeom prst="rightBrace">
              <a:avLst>
                <a:gd name="adj1" fmla="val 5448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Brace 38"/>
            <p:cNvSpPr/>
            <p:nvPr/>
          </p:nvSpPr>
          <p:spPr>
            <a:xfrm>
              <a:off x="1371600" y="1958926"/>
              <a:ext cx="152400" cy="320040"/>
            </a:xfrm>
            <a:prstGeom prst="rightBrace">
              <a:avLst>
                <a:gd name="adj1" fmla="val 5448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224"/>
          <p:cNvGrpSpPr/>
          <p:nvPr/>
        </p:nvGrpSpPr>
        <p:grpSpPr>
          <a:xfrm>
            <a:off x="1371600" y="3347720"/>
            <a:ext cx="381000" cy="309880"/>
            <a:chOff x="685800" y="4953000"/>
            <a:chExt cx="1295400" cy="1447800"/>
          </a:xfrm>
        </p:grpSpPr>
        <p:sp>
          <p:nvSpPr>
            <p:cNvPr id="78" name="Explosion 1 77"/>
            <p:cNvSpPr/>
            <p:nvPr/>
          </p:nvSpPr>
          <p:spPr>
            <a:xfrm>
              <a:off x="685800" y="4953000"/>
              <a:ext cx="1295400" cy="1447800"/>
            </a:xfrm>
            <a:prstGeom prst="irregularSeal1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217"/>
            <p:cNvGrpSpPr/>
            <p:nvPr/>
          </p:nvGrpSpPr>
          <p:grpSpPr>
            <a:xfrm>
              <a:off x="990600" y="5410200"/>
              <a:ext cx="224456" cy="290231"/>
              <a:chOff x="376352" y="5181600"/>
              <a:chExt cx="224456" cy="290231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>
                <a:off x="433564" y="523339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433564" y="525118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433564" y="5268980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433564" y="5286774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433564" y="530456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433564" y="5322362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433564" y="5340156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433564" y="535795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433564" y="5393539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433564" y="537574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433564" y="5411333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433564" y="542912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xtBox 125"/>
              <p:cNvSpPr txBox="1"/>
              <p:nvPr/>
            </p:nvSpPr>
            <p:spPr>
              <a:xfrm>
                <a:off x="381000" y="5181600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1</a:t>
                </a:r>
                <a:endParaRPr lang="en-US" sz="300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383386" y="5272706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2</a:t>
                </a:r>
                <a:endParaRPr lang="en-US" sz="300" dirty="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376352" y="5333332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3</a:t>
                </a:r>
                <a:endParaRPr lang="en-US" dirty="0"/>
              </a:p>
            </p:txBody>
          </p:sp>
        </p:grpSp>
        <p:grpSp>
          <p:nvGrpSpPr>
            <p:cNvPr id="11" name="Group 219"/>
            <p:cNvGrpSpPr/>
            <p:nvPr/>
          </p:nvGrpSpPr>
          <p:grpSpPr>
            <a:xfrm>
              <a:off x="1358704" y="5382065"/>
              <a:ext cx="228600" cy="228600"/>
              <a:chOff x="838200" y="5334000"/>
              <a:chExt cx="228600" cy="2286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838200" y="5345543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838200" y="536185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838200" y="537816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838200" y="5394475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838200" y="5427096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838200" y="5443407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838200" y="545971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838200" y="547602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838200" y="552496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838200" y="550865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838200" y="5541271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838200" y="5557582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/>
              <p:cNvSpPr/>
              <p:nvPr/>
            </p:nvSpPr>
            <p:spPr>
              <a:xfrm>
                <a:off x="1021820" y="5343034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021450" y="54178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1021635" y="54986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ight Brace 110"/>
              <p:cNvSpPr/>
              <p:nvPr/>
            </p:nvSpPr>
            <p:spPr>
              <a:xfrm>
                <a:off x="994611" y="5334000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ight Brace 111"/>
              <p:cNvSpPr/>
              <p:nvPr/>
            </p:nvSpPr>
            <p:spPr>
              <a:xfrm>
                <a:off x="994611" y="5410786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ight Brace 112"/>
              <p:cNvSpPr/>
              <p:nvPr/>
            </p:nvSpPr>
            <p:spPr>
              <a:xfrm>
                <a:off x="994611" y="5492339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220"/>
            <p:cNvGrpSpPr/>
            <p:nvPr/>
          </p:nvGrpSpPr>
          <p:grpSpPr>
            <a:xfrm>
              <a:off x="1151206" y="5678646"/>
              <a:ext cx="304800" cy="304799"/>
              <a:chOff x="381000" y="5410200"/>
              <a:chExt cx="457200" cy="457200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63880" y="5410200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2672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70104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63880" y="5659582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8100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6388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74676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" name="Straight Arrow Connector 88"/>
              <p:cNvCxnSpPr>
                <a:endCxn id="84" idx="1"/>
              </p:cNvCxnSpPr>
              <p:nvPr/>
            </p:nvCxnSpPr>
            <p:spPr>
              <a:xfrm>
                <a:off x="643363" y="5485015"/>
                <a:ext cx="71068" cy="6205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>
                <a:endCxn id="83" idx="7"/>
              </p:cNvCxnSpPr>
              <p:nvPr/>
            </p:nvCxnSpPr>
            <p:spPr>
              <a:xfrm rot="10800000" flipV="1">
                <a:off x="504769" y="5482456"/>
                <a:ext cx="73882" cy="646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 rot="10800000" flipV="1">
                <a:off x="639144" y="5607787"/>
                <a:ext cx="75964" cy="65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>
                <a:off x="511126" y="5606508"/>
                <a:ext cx="68932" cy="601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>
                <a:stCxn id="85" idx="5"/>
                <a:endCxn id="88" idx="1"/>
              </p:cNvCxnSpPr>
              <p:nvPr/>
            </p:nvCxnSpPr>
            <p:spPr>
              <a:xfrm rot="16200000" flipH="1">
                <a:off x="66808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stCxn id="85" idx="4"/>
                <a:endCxn id="87" idx="0"/>
              </p:cNvCxnSpPr>
              <p:nvPr/>
            </p:nvCxnSpPr>
            <p:spPr>
              <a:xfrm rot="5400000">
                <a:off x="588818" y="5763448"/>
                <a:ext cx="41564" cy="95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>
                <a:stCxn id="85" idx="3"/>
                <a:endCxn id="86" idx="7"/>
              </p:cNvCxnSpPr>
              <p:nvPr/>
            </p:nvCxnSpPr>
            <p:spPr>
              <a:xfrm rot="5400000">
                <a:off x="48520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217"/>
          <p:cNvGrpSpPr/>
          <p:nvPr/>
        </p:nvGrpSpPr>
        <p:grpSpPr>
          <a:xfrm>
            <a:off x="1447800" y="2057400"/>
            <a:ext cx="224456" cy="290231"/>
            <a:chOff x="376352" y="5181600"/>
            <a:chExt cx="224456" cy="290231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433564" y="5233391"/>
              <a:ext cx="1672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433564" y="5251185"/>
              <a:ext cx="1672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433564" y="5268980"/>
              <a:ext cx="1672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433564" y="5286774"/>
              <a:ext cx="1672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433564" y="5304568"/>
              <a:ext cx="1672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433564" y="5322362"/>
              <a:ext cx="1672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433564" y="5340156"/>
              <a:ext cx="1672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433564" y="5357951"/>
              <a:ext cx="1672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433564" y="5393539"/>
              <a:ext cx="1672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433564" y="5375745"/>
              <a:ext cx="1672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433564" y="5411333"/>
              <a:ext cx="1672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433564" y="5429128"/>
              <a:ext cx="1672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/>
            <p:cNvSpPr txBox="1"/>
            <p:nvPr/>
          </p:nvSpPr>
          <p:spPr>
            <a:xfrm>
              <a:off x="381000" y="5181600"/>
              <a:ext cx="50934" cy="1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dirty="0" smtClean="0"/>
                <a:t>1</a:t>
              </a:r>
              <a:endParaRPr lang="en-US" sz="300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383386" y="5272706"/>
              <a:ext cx="50934" cy="1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dirty="0" smtClean="0"/>
                <a:t>2</a:t>
              </a:r>
              <a:endParaRPr lang="en-US" sz="300" dirty="0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376352" y="5333332"/>
              <a:ext cx="50934" cy="138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" dirty="0" smtClean="0"/>
                <a:t>3</a:t>
              </a:r>
              <a:endParaRPr lang="en-US" dirty="0"/>
            </a:p>
          </p:txBody>
        </p:sp>
      </p:grpSp>
      <p:grpSp>
        <p:nvGrpSpPr>
          <p:cNvPr id="129" name="Group 166"/>
          <p:cNvGrpSpPr/>
          <p:nvPr/>
        </p:nvGrpSpPr>
        <p:grpSpPr>
          <a:xfrm>
            <a:off x="1143000" y="2362200"/>
            <a:ext cx="990600" cy="990601"/>
            <a:chOff x="914400" y="3810000"/>
            <a:chExt cx="762000" cy="838200"/>
          </a:xfrm>
        </p:grpSpPr>
        <p:sp>
          <p:nvSpPr>
            <p:cNvPr id="130" name="Oval 129"/>
            <p:cNvSpPr/>
            <p:nvPr/>
          </p:nvSpPr>
          <p:spPr>
            <a:xfrm>
              <a:off x="1219200" y="38100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990600" y="40386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1447800" y="40386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1219200" y="42672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914400" y="44958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1219200" y="44958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1524000" y="44958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7" name="Straight Arrow Connector 136"/>
            <p:cNvCxnSpPr>
              <a:endCxn id="132" idx="1"/>
            </p:cNvCxnSpPr>
            <p:nvPr/>
          </p:nvCxnSpPr>
          <p:spPr>
            <a:xfrm>
              <a:off x="1351671" y="3947160"/>
              <a:ext cx="118447" cy="11375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endCxn id="131" idx="7"/>
            </p:cNvCxnSpPr>
            <p:nvPr/>
          </p:nvCxnSpPr>
          <p:spPr>
            <a:xfrm rot="10800000" flipV="1">
              <a:off x="1120682" y="3942470"/>
              <a:ext cx="123136" cy="11844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 rot="10800000" flipV="1">
              <a:off x="1344640" y="4172243"/>
              <a:ext cx="126607" cy="11957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/>
          </p:nvCxnSpPr>
          <p:spPr>
            <a:xfrm>
              <a:off x="1131277" y="4169898"/>
              <a:ext cx="114886" cy="11019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133" idx="5"/>
              <a:endCxn id="136" idx="1"/>
            </p:cNvCxnSpPr>
            <p:nvPr/>
          </p:nvCxnSpPr>
          <p:spPr>
            <a:xfrm rot="16200000" flipH="1">
              <a:off x="1387382" y="4359182"/>
              <a:ext cx="120836" cy="19703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stCxn id="133" idx="4"/>
              <a:endCxn id="135" idx="0"/>
            </p:cNvCxnSpPr>
            <p:nvPr/>
          </p:nvCxnSpPr>
          <p:spPr>
            <a:xfrm rot="5400000">
              <a:off x="1257300" y="4457700"/>
              <a:ext cx="76200" cy="158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stCxn id="133" idx="3"/>
              <a:endCxn id="134" idx="7"/>
            </p:cNvCxnSpPr>
            <p:nvPr/>
          </p:nvCxnSpPr>
          <p:spPr>
            <a:xfrm rot="5400000">
              <a:off x="1082582" y="4359182"/>
              <a:ext cx="120836" cy="19703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534400" cy="147002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90000"/>
                  </a:schemeClr>
                </a:solidFill>
              </a:rPr>
              <a:t>Surveying how Parallel Programming Models Address Computation Distribution</a:t>
            </a:r>
            <a:endParaRPr lang="en-US" sz="3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86000"/>
            <a:ext cx="7848600" cy="990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Insights</a:t>
            </a:r>
            <a:r>
              <a:rPr lang="en-US" sz="2400" dirty="0" smtClean="0"/>
              <a:t> on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makes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parallel programming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difficult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/>
              <a:t>and how to compare and judge programming models that aim to alleviate these difficulties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6692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Presentation by: Andy Stone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44196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April  27, 2010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5105400"/>
            <a:ext cx="1588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Research Exam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7" name="Picture 3" descr="C:\Users\stonea\Pictures\hp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562600"/>
            <a:ext cx="1371600" cy="763620"/>
          </a:xfrm>
          <a:prstGeom prst="rect">
            <a:avLst/>
          </a:prstGeom>
          <a:noFill/>
        </p:spPr>
      </p:pic>
      <p:pic>
        <p:nvPicPr>
          <p:cNvPr id="1029" name="Picture 5" descr="C:\Users\stonea\Pictures\glde_fr_m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562600"/>
            <a:ext cx="1638300" cy="752475"/>
          </a:xfrm>
          <a:prstGeom prst="rect">
            <a:avLst/>
          </a:prstGeom>
          <a:noFill/>
        </p:spPr>
      </p:pic>
      <p:grpSp>
        <p:nvGrpSpPr>
          <p:cNvPr id="9" name="Group 1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5" name="Rectangle 4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49</a:t>
              </a:fld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5334000"/>
            <a:ext cx="2057400" cy="9906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6600" y="5410200"/>
            <a:ext cx="2057400" cy="9906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081837" cy="475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Another Growth Trend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5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6248400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http://www.nd.edu/~jbb/cse462_06/lectures/L03_Trends.pdf</a:t>
            </a:r>
            <a:endParaRPr lang="en-US" sz="9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Conclusions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50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2400" y="2971800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some systems computation distribution follows from data distribution</a:t>
            </a:r>
          </a:p>
          <a:p>
            <a:pPr lvl="1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This is true in Id-Nouveau and Sequoia not in Tang and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Xue's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model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5130225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Computation distribution is not an isolated issue</a:t>
            </a:r>
          </a:p>
          <a:p>
            <a:pPr lvl="1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I had to talk about data distribution in order to explain how to specify comp. distribution in Id-Nouveau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8601" y="1371600"/>
            <a:ext cx="8229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Examining programming models in terms of </a:t>
            </a:r>
            <a:r>
              <a:rPr lang="en-US" sz="2800" b="1" dirty="0" smtClean="0"/>
              <a:t>interpretive</a:t>
            </a:r>
            <a:r>
              <a:rPr lang="en-US" sz="2800" dirty="0" smtClean="0"/>
              <a:t> and </a:t>
            </a:r>
            <a:r>
              <a:rPr lang="en-US" sz="2800" b="1" dirty="0" smtClean="0"/>
              <a:t>evaluative</a:t>
            </a:r>
            <a:r>
              <a:rPr lang="en-US" sz="2800" dirty="0" smtClean="0"/>
              <a:t> criteria aids in </a:t>
            </a:r>
            <a:r>
              <a:rPr lang="en-US" sz="2800" b="1" dirty="0" smtClean="0"/>
              <a:t>comparing</a:t>
            </a:r>
            <a:r>
              <a:rPr lang="en-US" sz="2800" dirty="0" smtClean="0"/>
              <a:t> and </a:t>
            </a:r>
            <a:r>
              <a:rPr lang="en-US" sz="2800" b="1" dirty="0" smtClean="0"/>
              <a:t>judging</a:t>
            </a:r>
            <a:r>
              <a:rPr lang="en-US" sz="2800" dirty="0" smtClean="0"/>
              <a:t> them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Conclusions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51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3400" y="9906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Separating machine-specific concerns from algorithm improves program portability</a:t>
            </a:r>
          </a:p>
          <a:p>
            <a:r>
              <a:rPr lang="en-US" sz="2800" dirty="0" smtClean="0"/>
              <a:t>	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Chapel and Sequoia illustrate this point nicely.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2438400"/>
            <a:ext cx="754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Adaptability is influenced by  how closely a model's structure of computation matches the structure of the program that is being adapted.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Loops are easy to port to Chapel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Porting to Id-Nouveau will be hard if your program isn't written with single-assignment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semantics in mind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If porting to fit into Tang &amp;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Xue's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model you better have uniform dependencies.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Future Work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52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7200" y="1676400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New and improved models:</a:t>
            </a:r>
          </a:p>
          <a:p>
            <a:r>
              <a:rPr lang="en-US" sz="2800" dirty="0" smtClean="0"/>
              <a:t>Identify limitations in model according to the identified evaluative criteria, change the model to overcome these limitations or come up with something new that will</a:t>
            </a:r>
          </a:p>
          <a:p>
            <a:endParaRPr lang="en-US" sz="2800" dirty="0" smtClean="0"/>
          </a:p>
          <a:p>
            <a:r>
              <a:rPr lang="en-US" sz="2800" b="1" dirty="0" smtClean="0"/>
              <a:t>Finding better ways of comparing and judging models:</a:t>
            </a:r>
          </a:p>
          <a:p>
            <a:r>
              <a:rPr lang="en-US" sz="2800" dirty="0" smtClean="0"/>
              <a:t>Survey how models address other two factors</a:t>
            </a:r>
          </a:p>
          <a:p>
            <a:r>
              <a:rPr lang="en-US" sz="2800" dirty="0" smtClean="0"/>
              <a:t>Examine patterns of computation and how models help them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Acknowledgements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584" y="1610380"/>
            <a:ext cx="3429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Committee members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4953000"/>
            <a:ext cx="353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Other research exams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446383"/>
            <a:ext cx="2920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Editorial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assistance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1" y="1683603"/>
            <a:ext cx="3124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Chinese surname pronunciation help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47800" y="2152471"/>
            <a:ext cx="25373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Michelle </a:t>
            </a:r>
            <a:r>
              <a:rPr lang="en-US" sz="2400" dirty="0" err="1" smtClean="0"/>
              <a:t>Strout</a:t>
            </a:r>
            <a:endParaRPr lang="en-US" sz="2400" dirty="0" smtClean="0"/>
          </a:p>
          <a:p>
            <a:pPr algn="ctr"/>
            <a:r>
              <a:rPr lang="en-US" sz="2400" dirty="0" smtClean="0"/>
              <a:t>Daniel Massey</a:t>
            </a:r>
          </a:p>
          <a:p>
            <a:pPr algn="ctr"/>
            <a:r>
              <a:rPr lang="en-US" sz="2400" dirty="0" err="1" smtClean="0"/>
              <a:t>Shrideep</a:t>
            </a:r>
            <a:r>
              <a:rPr lang="en-US" sz="2400" dirty="0" smtClean="0"/>
              <a:t> </a:t>
            </a:r>
            <a:r>
              <a:rPr lang="en-US" sz="2400" dirty="0" err="1" smtClean="0"/>
              <a:t>Pallickara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900871" y="5715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Chris Krieger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828959" y="4045803"/>
            <a:ext cx="1853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Alan </a:t>
            </a:r>
            <a:r>
              <a:rPr lang="en-US" sz="2400" dirty="0" err="1" smtClean="0"/>
              <a:t>Lamielle</a:t>
            </a:r>
            <a:endParaRPr lang="en-US" sz="2400" dirty="0" smtClean="0"/>
          </a:p>
          <a:p>
            <a:pPr algn="ctr"/>
            <a:r>
              <a:rPr lang="en-US" sz="2400" dirty="0" smtClean="0"/>
              <a:t>Jon </a:t>
            </a:r>
            <a:r>
              <a:rPr lang="en-US" sz="2400" dirty="0" err="1" smtClean="0"/>
              <a:t>Roelofs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983643" y="2745938"/>
            <a:ext cx="1407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Simon Sui</a:t>
            </a:r>
            <a:endParaRPr lang="en-US" sz="2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19" name="Rectangle 18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53</a:t>
              </a:fld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257800" y="4350603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Programming models for HPC reading-group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807580" y="3360003"/>
            <a:ext cx="3803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Practice presentation audience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1752600"/>
            <a:ext cx="7696200" cy="3886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BONUS SLIDES</a:t>
            </a:r>
            <a:endParaRPr lang="en-US" sz="8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Sequoia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Structure of Computation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55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381000" y="2362200"/>
            <a:ext cx="8153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Language includes: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tunable parameters</a:t>
            </a:r>
          </a:p>
          <a:p>
            <a:r>
              <a:rPr lang="en-US" dirty="0" smtClean="0"/>
              <a:t>	set to values specific to level of hierarchy computation is at</a:t>
            </a:r>
          </a:p>
          <a:p>
            <a:endParaRPr lang="en-US" dirty="0" smtClean="0"/>
          </a:p>
          <a:p>
            <a:r>
              <a:rPr lang="en-US" b="1" dirty="0" smtClean="0"/>
              <a:t>blocking primitives</a:t>
            </a:r>
          </a:p>
          <a:p>
            <a:r>
              <a:rPr lang="en-US" dirty="0" smtClean="0"/>
              <a:t>	decompose data (to fit on successive layers of hierarchy).</a:t>
            </a:r>
          </a:p>
          <a:p>
            <a:endParaRPr lang="en-US" dirty="0" smtClean="0"/>
          </a:p>
          <a:p>
            <a:r>
              <a:rPr lang="en-US" b="1" dirty="0" smtClean="0"/>
              <a:t>mapping primitives</a:t>
            </a:r>
          </a:p>
          <a:p>
            <a:r>
              <a:rPr lang="en-US" dirty="0" smtClean="0"/>
              <a:t>	spawn subtasks to work on decomposed data</a:t>
            </a:r>
          </a:p>
        </p:txBody>
      </p:sp>
      <p:grpSp>
        <p:nvGrpSpPr>
          <p:cNvPr id="76" name="Group 166"/>
          <p:cNvGrpSpPr/>
          <p:nvPr/>
        </p:nvGrpSpPr>
        <p:grpSpPr>
          <a:xfrm>
            <a:off x="381000" y="457200"/>
            <a:ext cx="990600" cy="990601"/>
            <a:chOff x="914400" y="3810000"/>
            <a:chExt cx="762000" cy="838200"/>
          </a:xfrm>
        </p:grpSpPr>
        <p:sp>
          <p:nvSpPr>
            <p:cNvPr id="77" name="Oval 76"/>
            <p:cNvSpPr/>
            <p:nvPr/>
          </p:nvSpPr>
          <p:spPr>
            <a:xfrm>
              <a:off x="1219200" y="38100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990600" y="40386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1447800" y="40386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1219200" y="42672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914400" y="44958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1219200" y="44958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1524000" y="44958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Arrow Connector 83"/>
            <p:cNvCxnSpPr>
              <a:endCxn id="79" idx="1"/>
            </p:cNvCxnSpPr>
            <p:nvPr/>
          </p:nvCxnSpPr>
          <p:spPr>
            <a:xfrm>
              <a:off x="1351671" y="3947160"/>
              <a:ext cx="118447" cy="11375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endCxn id="78" idx="7"/>
            </p:cNvCxnSpPr>
            <p:nvPr/>
          </p:nvCxnSpPr>
          <p:spPr>
            <a:xfrm rot="10800000" flipV="1">
              <a:off x="1120682" y="3942470"/>
              <a:ext cx="123136" cy="11844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rot="10800000" flipV="1">
              <a:off x="1344640" y="4172243"/>
              <a:ext cx="126607" cy="11957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1131277" y="4169898"/>
              <a:ext cx="114886" cy="11019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80" idx="5"/>
              <a:endCxn id="83" idx="1"/>
            </p:cNvCxnSpPr>
            <p:nvPr/>
          </p:nvCxnSpPr>
          <p:spPr>
            <a:xfrm rot="16200000" flipH="1">
              <a:off x="1387382" y="4359182"/>
              <a:ext cx="120836" cy="19703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80" idx="4"/>
              <a:endCxn id="82" idx="0"/>
            </p:cNvCxnSpPr>
            <p:nvPr/>
          </p:nvCxnSpPr>
          <p:spPr>
            <a:xfrm rot="5400000">
              <a:off x="1257300" y="4457700"/>
              <a:ext cx="76200" cy="158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80" idx="3"/>
              <a:endCxn id="81" idx="7"/>
            </p:cNvCxnSpPr>
            <p:nvPr/>
          </p:nvCxnSpPr>
          <p:spPr>
            <a:xfrm rot="5400000">
              <a:off x="1082582" y="4359182"/>
              <a:ext cx="120836" cy="19703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Sequoia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Structure of Computation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56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60" name="Rectangle 59"/>
          <p:cNvSpPr/>
          <p:nvPr/>
        </p:nvSpPr>
        <p:spPr>
          <a:xfrm>
            <a:off x="3514833" y="4901625"/>
            <a:ext cx="2133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Sequoia Program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3352800" y="2286000"/>
            <a:ext cx="2209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Mapping</a:t>
            </a:r>
          </a:p>
          <a:p>
            <a:pPr algn="ctr"/>
            <a:r>
              <a:rPr lang="en-US" dirty="0" smtClean="0"/>
              <a:t>Specification File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248400" y="4825425"/>
            <a:ext cx="2165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Leaf Variant</a:t>
            </a:r>
            <a:endParaRPr lang="en-US" sz="3200" dirty="0"/>
          </a:p>
        </p:txBody>
      </p:sp>
      <p:sp>
        <p:nvSpPr>
          <p:cNvPr id="63" name="TextBox 62"/>
          <p:cNvSpPr txBox="1"/>
          <p:nvPr/>
        </p:nvSpPr>
        <p:spPr>
          <a:xfrm>
            <a:off x="6248400" y="5511225"/>
            <a:ext cx="2352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Inner Variant</a:t>
            </a:r>
            <a:endParaRPr lang="en-US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5914463" y="1828800"/>
            <a:ext cx="2848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Instance Structure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5914463" y="2362200"/>
            <a:ext cx="2848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Instance Structure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5838263" y="3352800"/>
            <a:ext cx="2848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Instance Structure</a:t>
            </a:r>
            <a:endParaRPr lang="en-US" sz="2800" dirty="0"/>
          </a:p>
        </p:txBody>
      </p:sp>
      <p:sp>
        <p:nvSpPr>
          <p:cNvPr id="67" name="Rectangle 66"/>
          <p:cNvSpPr/>
          <p:nvPr/>
        </p:nvSpPr>
        <p:spPr>
          <a:xfrm>
            <a:off x="152400" y="3352800"/>
            <a:ext cx="2590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Sequoia Compiler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 rot="5400000">
            <a:off x="7063234" y="2966029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</a:t>
            </a:r>
            <a:endParaRPr lang="en-US" dirty="0"/>
          </a:p>
        </p:txBody>
      </p:sp>
      <p:cxnSp>
        <p:nvCxnSpPr>
          <p:cNvPr id="70" name="Straight Arrow Connector 69"/>
          <p:cNvCxnSpPr>
            <a:stCxn id="61" idx="1"/>
            <a:endCxn id="67" idx="3"/>
          </p:cNvCxnSpPr>
          <p:nvPr/>
        </p:nvCxnSpPr>
        <p:spPr>
          <a:xfrm rot="10800000" flipV="1">
            <a:off x="2743200" y="2705100"/>
            <a:ext cx="609600" cy="1104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" name="Left Brace 70"/>
          <p:cNvSpPr/>
          <p:nvPr/>
        </p:nvSpPr>
        <p:spPr>
          <a:xfrm>
            <a:off x="5562600" y="1600200"/>
            <a:ext cx="533400" cy="259080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Left Brace 72"/>
          <p:cNvSpPr/>
          <p:nvPr/>
        </p:nvSpPr>
        <p:spPr>
          <a:xfrm>
            <a:off x="5715000" y="4800600"/>
            <a:ext cx="533400" cy="137160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Arrow Connector 74"/>
          <p:cNvCxnSpPr>
            <a:stCxn id="60" idx="1"/>
            <a:endCxn id="67" idx="3"/>
          </p:cNvCxnSpPr>
          <p:nvPr/>
        </p:nvCxnSpPr>
        <p:spPr>
          <a:xfrm rot="10800000">
            <a:off x="2743201" y="3810001"/>
            <a:ext cx="771633" cy="1586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1" name="Group 166"/>
          <p:cNvGrpSpPr/>
          <p:nvPr/>
        </p:nvGrpSpPr>
        <p:grpSpPr>
          <a:xfrm>
            <a:off x="381000" y="457200"/>
            <a:ext cx="990600" cy="990601"/>
            <a:chOff x="914400" y="3810000"/>
            <a:chExt cx="762000" cy="838200"/>
          </a:xfrm>
        </p:grpSpPr>
        <p:sp>
          <p:nvSpPr>
            <p:cNvPr id="82" name="Oval 81"/>
            <p:cNvSpPr/>
            <p:nvPr/>
          </p:nvSpPr>
          <p:spPr>
            <a:xfrm>
              <a:off x="1219200" y="38100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990600" y="40386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1447800" y="40386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1219200" y="42672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914400" y="44958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1219200" y="44958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1524000" y="4495800"/>
              <a:ext cx="152400" cy="152400"/>
            </a:xfrm>
            <a:prstGeom prst="ellipse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Arrow Connector 88"/>
            <p:cNvCxnSpPr>
              <a:endCxn id="84" idx="1"/>
            </p:cNvCxnSpPr>
            <p:nvPr/>
          </p:nvCxnSpPr>
          <p:spPr>
            <a:xfrm>
              <a:off x="1351671" y="3947160"/>
              <a:ext cx="118447" cy="11375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endCxn id="83" idx="7"/>
            </p:cNvCxnSpPr>
            <p:nvPr/>
          </p:nvCxnSpPr>
          <p:spPr>
            <a:xfrm rot="10800000" flipV="1">
              <a:off x="1120682" y="3942470"/>
              <a:ext cx="123136" cy="11844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10800000" flipV="1">
              <a:off x="1344640" y="4172243"/>
              <a:ext cx="126607" cy="11957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1131277" y="4169898"/>
              <a:ext cx="114886" cy="110197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85" idx="5"/>
              <a:endCxn id="88" idx="1"/>
            </p:cNvCxnSpPr>
            <p:nvPr/>
          </p:nvCxnSpPr>
          <p:spPr>
            <a:xfrm rot="16200000" flipH="1">
              <a:off x="1387382" y="4359182"/>
              <a:ext cx="120836" cy="19703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85" idx="4"/>
              <a:endCxn id="87" idx="0"/>
            </p:cNvCxnSpPr>
            <p:nvPr/>
          </p:nvCxnSpPr>
          <p:spPr>
            <a:xfrm rot="5400000">
              <a:off x="1257300" y="4457700"/>
              <a:ext cx="76200" cy="1588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85" idx="3"/>
              <a:endCxn id="86" idx="7"/>
            </p:cNvCxnSpPr>
            <p:nvPr/>
          </p:nvCxnSpPr>
          <p:spPr>
            <a:xfrm rot="5400000">
              <a:off x="1082582" y="4359182"/>
              <a:ext cx="120836" cy="19703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1752600"/>
            <a:ext cx="7696200" cy="3886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ANIMATION SLIDES</a:t>
            </a:r>
            <a:endParaRPr lang="en-US" sz="8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58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27" name="Trapezoid 26"/>
          <p:cNvSpPr/>
          <p:nvPr/>
        </p:nvSpPr>
        <p:spPr>
          <a:xfrm>
            <a:off x="457200" y="5410200"/>
            <a:ext cx="84582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apezoid 27"/>
          <p:cNvSpPr/>
          <p:nvPr/>
        </p:nvSpPr>
        <p:spPr>
          <a:xfrm>
            <a:off x="685800" y="3733800"/>
            <a:ext cx="2514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apezoid 28"/>
          <p:cNvSpPr/>
          <p:nvPr/>
        </p:nvSpPr>
        <p:spPr>
          <a:xfrm>
            <a:off x="6096000" y="3810000"/>
            <a:ext cx="2514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438400" y="5486400"/>
            <a:ext cx="39624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Sequoia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Realization of Distributed computation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" name="Group 224"/>
          <p:cNvGrpSpPr/>
          <p:nvPr/>
        </p:nvGrpSpPr>
        <p:grpSpPr>
          <a:xfrm>
            <a:off x="228600" y="381000"/>
            <a:ext cx="1295400" cy="1447800"/>
            <a:chOff x="685800" y="4953000"/>
            <a:chExt cx="1295400" cy="1447800"/>
          </a:xfrm>
        </p:grpSpPr>
        <p:sp>
          <p:nvSpPr>
            <p:cNvPr id="44" name="Explosion 1 43"/>
            <p:cNvSpPr/>
            <p:nvPr/>
          </p:nvSpPr>
          <p:spPr>
            <a:xfrm>
              <a:off x="685800" y="4953000"/>
              <a:ext cx="1295400" cy="1447800"/>
            </a:xfrm>
            <a:prstGeom prst="irregularSeal1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17"/>
            <p:cNvGrpSpPr/>
            <p:nvPr/>
          </p:nvGrpSpPr>
          <p:grpSpPr>
            <a:xfrm>
              <a:off x="990600" y="5410200"/>
              <a:ext cx="224456" cy="290231"/>
              <a:chOff x="376352" y="5181600"/>
              <a:chExt cx="224456" cy="290231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433564" y="523339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433564" y="525118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33564" y="5268980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433564" y="5286774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433564" y="530456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433564" y="5322362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433564" y="5340156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433564" y="535795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433564" y="5393539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433564" y="537574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433564" y="5411333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433564" y="542912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101"/>
              <p:cNvSpPr txBox="1"/>
              <p:nvPr/>
            </p:nvSpPr>
            <p:spPr>
              <a:xfrm>
                <a:off x="381000" y="5181600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1</a:t>
                </a:r>
                <a:endParaRPr lang="en-US" sz="300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83386" y="5272706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2</a:t>
                </a:r>
                <a:endParaRPr lang="en-US" sz="300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76352" y="5333332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3</a:t>
                </a:r>
                <a:endParaRPr lang="en-US" dirty="0"/>
              </a:p>
            </p:txBody>
          </p:sp>
        </p:grpSp>
        <p:grpSp>
          <p:nvGrpSpPr>
            <p:cNvPr id="5" name="Group 219"/>
            <p:cNvGrpSpPr/>
            <p:nvPr/>
          </p:nvGrpSpPr>
          <p:grpSpPr>
            <a:xfrm>
              <a:off x="1358704" y="5382065"/>
              <a:ext cx="228600" cy="228600"/>
              <a:chOff x="838200" y="5334000"/>
              <a:chExt cx="228600" cy="22860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838200" y="5345543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38200" y="536185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38200" y="537816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38200" y="5394475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838200" y="5427096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838200" y="5443407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838200" y="545971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838200" y="547602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838200" y="552496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838200" y="550865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838200" y="5541271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838200" y="5557582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/>
              <p:cNvSpPr/>
              <p:nvPr/>
            </p:nvSpPr>
            <p:spPr>
              <a:xfrm>
                <a:off x="1021820" y="5343034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021450" y="54178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021635" y="54986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ight Brace 76"/>
              <p:cNvSpPr/>
              <p:nvPr/>
            </p:nvSpPr>
            <p:spPr>
              <a:xfrm>
                <a:off x="994611" y="5334000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ight Brace 78"/>
              <p:cNvSpPr/>
              <p:nvPr/>
            </p:nvSpPr>
            <p:spPr>
              <a:xfrm>
                <a:off x="994611" y="5410786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ight Brace 79"/>
              <p:cNvSpPr/>
              <p:nvPr/>
            </p:nvSpPr>
            <p:spPr>
              <a:xfrm>
                <a:off x="994611" y="5492339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220"/>
            <p:cNvGrpSpPr/>
            <p:nvPr/>
          </p:nvGrpSpPr>
          <p:grpSpPr>
            <a:xfrm>
              <a:off x="1151206" y="5678646"/>
              <a:ext cx="304800" cy="304799"/>
              <a:chOff x="381000" y="5410200"/>
              <a:chExt cx="457200" cy="4572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63880" y="5410200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672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0104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63880" y="5659582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8100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6388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4676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Arrow Connector 54"/>
              <p:cNvCxnSpPr>
                <a:endCxn id="50" idx="1"/>
              </p:cNvCxnSpPr>
              <p:nvPr/>
            </p:nvCxnSpPr>
            <p:spPr>
              <a:xfrm>
                <a:off x="643363" y="5485015"/>
                <a:ext cx="71068" cy="6205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endCxn id="49" idx="7"/>
              </p:cNvCxnSpPr>
              <p:nvPr/>
            </p:nvCxnSpPr>
            <p:spPr>
              <a:xfrm rot="10800000" flipV="1">
                <a:off x="504769" y="5482456"/>
                <a:ext cx="73882" cy="646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rot="10800000" flipV="1">
                <a:off x="639144" y="5607787"/>
                <a:ext cx="75964" cy="65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511126" y="5606508"/>
                <a:ext cx="68932" cy="601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51" idx="5"/>
                <a:endCxn id="54" idx="1"/>
              </p:cNvCxnSpPr>
              <p:nvPr/>
            </p:nvCxnSpPr>
            <p:spPr>
              <a:xfrm rot="16200000" flipH="1">
                <a:off x="66808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51" idx="4"/>
                <a:endCxn id="53" idx="0"/>
              </p:cNvCxnSpPr>
              <p:nvPr/>
            </p:nvCxnSpPr>
            <p:spPr>
              <a:xfrm rot="5400000">
                <a:off x="588818" y="5763448"/>
                <a:ext cx="41564" cy="95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51" idx="3"/>
                <a:endCxn id="52" idx="7"/>
              </p:cNvCxnSpPr>
              <p:nvPr/>
            </p:nvCxnSpPr>
            <p:spPr>
              <a:xfrm rot="5400000">
                <a:off x="48520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Trapezoid 90"/>
          <p:cNvSpPr/>
          <p:nvPr/>
        </p:nvSpPr>
        <p:spPr>
          <a:xfrm>
            <a:off x="1295400" y="2590800"/>
            <a:ext cx="1371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rapezoid 91"/>
          <p:cNvSpPr/>
          <p:nvPr/>
        </p:nvSpPr>
        <p:spPr>
          <a:xfrm>
            <a:off x="6705600" y="2667000"/>
            <a:ext cx="1371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59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27" name="Trapezoid 26"/>
          <p:cNvSpPr/>
          <p:nvPr/>
        </p:nvSpPr>
        <p:spPr>
          <a:xfrm>
            <a:off x="457200" y="5410200"/>
            <a:ext cx="84582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apezoid 27"/>
          <p:cNvSpPr/>
          <p:nvPr/>
        </p:nvSpPr>
        <p:spPr>
          <a:xfrm>
            <a:off x="685800" y="3733800"/>
            <a:ext cx="2514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apezoid 28"/>
          <p:cNvSpPr/>
          <p:nvPr/>
        </p:nvSpPr>
        <p:spPr>
          <a:xfrm>
            <a:off x="6096000" y="3810000"/>
            <a:ext cx="2514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438400" y="5486400"/>
            <a:ext cx="39624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Sequoia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Realization of Distributed computation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" name="Group 224"/>
          <p:cNvGrpSpPr/>
          <p:nvPr/>
        </p:nvGrpSpPr>
        <p:grpSpPr>
          <a:xfrm>
            <a:off x="228600" y="381000"/>
            <a:ext cx="1295400" cy="1447800"/>
            <a:chOff x="685800" y="4953000"/>
            <a:chExt cx="1295400" cy="1447800"/>
          </a:xfrm>
        </p:grpSpPr>
        <p:sp>
          <p:nvSpPr>
            <p:cNvPr id="44" name="Explosion 1 43"/>
            <p:cNvSpPr/>
            <p:nvPr/>
          </p:nvSpPr>
          <p:spPr>
            <a:xfrm>
              <a:off x="685800" y="4953000"/>
              <a:ext cx="1295400" cy="1447800"/>
            </a:xfrm>
            <a:prstGeom prst="irregularSeal1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17"/>
            <p:cNvGrpSpPr/>
            <p:nvPr/>
          </p:nvGrpSpPr>
          <p:grpSpPr>
            <a:xfrm>
              <a:off x="990600" y="5410200"/>
              <a:ext cx="224456" cy="290231"/>
              <a:chOff x="376352" y="5181600"/>
              <a:chExt cx="224456" cy="290231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433564" y="523339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433564" y="525118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33564" y="5268980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433564" y="5286774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433564" y="530456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433564" y="5322362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433564" y="5340156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433564" y="535795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433564" y="5393539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433564" y="537574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433564" y="5411333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433564" y="542912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101"/>
              <p:cNvSpPr txBox="1"/>
              <p:nvPr/>
            </p:nvSpPr>
            <p:spPr>
              <a:xfrm>
                <a:off x="381000" y="5181600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1</a:t>
                </a:r>
                <a:endParaRPr lang="en-US" sz="300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83386" y="5272706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2</a:t>
                </a:r>
                <a:endParaRPr lang="en-US" sz="300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76352" y="5333332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3</a:t>
                </a:r>
                <a:endParaRPr lang="en-US" dirty="0"/>
              </a:p>
            </p:txBody>
          </p:sp>
        </p:grpSp>
        <p:grpSp>
          <p:nvGrpSpPr>
            <p:cNvPr id="5" name="Group 219"/>
            <p:cNvGrpSpPr/>
            <p:nvPr/>
          </p:nvGrpSpPr>
          <p:grpSpPr>
            <a:xfrm>
              <a:off x="1358704" y="5382065"/>
              <a:ext cx="228600" cy="228600"/>
              <a:chOff x="838200" y="5334000"/>
              <a:chExt cx="228600" cy="22860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838200" y="5345543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38200" y="536185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38200" y="537816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38200" y="5394475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838200" y="5427096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838200" y="5443407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838200" y="545971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838200" y="547602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838200" y="552496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838200" y="550865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838200" y="5541271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838200" y="5557582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/>
              <p:cNvSpPr/>
              <p:nvPr/>
            </p:nvSpPr>
            <p:spPr>
              <a:xfrm>
                <a:off x="1021820" y="5343034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021450" y="54178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021635" y="54986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ight Brace 76"/>
              <p:cNvSpPr/>
              <p:nvPr/>
            </p:nvSpPr>
            <p:spPr>
              <a:xfrm>
                <a:off x="994611" y="5334000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ight Brace 78"/>
              <p:cNvSpPr/>
              <p:nvPr/>
            </p:nvSpPr>
            <p:spPr>
              <a:xfrm>
                <a:off x="994611" y="5410786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ight Brace 79"/>
              <p:cNvSpPr/>
              <p:nvPr/>
            </p:nvSpPr>
            <p:spPr>
              <a:xfrm>
                <a:off x="994611" y="5492339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220"/>
            <p:cNvGrpSpPr/>
            <p:nvPr/>
          </p:nvGrpSpPr>
          <p:grpSpPr>
            <a:xfrm>
              <a:off x="1151206" y="5678646"/>
              <a:ext cx="304800" cy="304799"/>
              <a:chOff x="381000" y="5410200"/>
              <a:chExt cx="457200" cy="4572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63880" y="5410200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672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0104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63880" y="5659582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8100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6388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4676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Arrow Connector 54"/>
              <p:cNvCxnSpPr>
                <a:endCxn id="50" idx="1"/>
              </p:cNvCxnSpPr>
              <p:nvPr/>
            </p:nvCxnSpPr>
            <p:spPr>
              <a:xfrm>
                <a:off x="643363" y="5485015"/>
                <a:ext cx="71068" cy="6205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endCxn id="49" idx="7"/>
              </p:cNvCxnSpPr>
              <p:nvPr/>
            </p:nvCxnSpPr>
            <p:spPr>
              <a:xfrm rot="10800000" flipV="1">
                <a:off x="504769" y="5482456"/>
                <a:ext cx="73882" cy="646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rot="10800000" flipV="1">
                <a:off x="639144" y="5607787"/>
                <a:ext cx="75964" cy="65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511126" y="5606508"/>
                <a:ext cx="68932" cy="601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51" idx="5"/>
                <a:endCxn id="54" idx="1"/>
              </p:cNvCxnSpPr>
              <p:nvPr/>
            </p:nvCxnSpPr>
            <p:spPr>
              <a:xfrm rot="16200000" flipH="1">
                <a:off x="66808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51" idx="4"/>
                <a:endCxn id="53" idx="0"/>
              </p:cNvCxnSpPr>
              <p:nvPr/>
            </p:nvCxnSpPr>
            <p:spPr>
              <a:xfrm rot="5400000">
                <a:off x="588818" y="5763448"/>
                <a:ext cx="41564" cy="95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51" idx="3"/>
                <a:endCxn id="52" idx="7"/>
              </p:cNvCxnSpPr>
              <p:nvPr/>
            </p:nvCxnSpPr>
            <p:spPr>
              <a:xfrm rot="5400000">
                <a:off x="48520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8"/>
          <p:cNvGrpSpPr/>
          <p:nvPr/>
        </p:nvGrpSpPr>
        <p:grpSpPr>
          <a:xfrm>
            <a:off x="2438400" y="5486400"/>
            <a:ext cx="3962400" cy="381000"/>
            <a:chOff x="2438400" y="5105400"/>
            <a:chExt cx="3962400" cy="381000"/>
          </a:xfrm>
        </p:grpSpPr>
        <p:sp>
          <p:nvSpPr>
            <p:cNvPr id="107" name="Rectangle 106"/>
            <p:cNvSpPr/>
            <p:nvPr/>
          </p:nvSpPr>
          <p:spPr>
            <a:xfrm>
              <a:off x="2438400" y="5105400"/>
              <a:ext cx="19812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419600" y="5105400"/>
              <a:ext cx="19812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</p:grpSp>
      <p:sp>
        <p:nvSpPr>
          <p:cNvPr id="154" name="Trapezoid 153"/>
          <p:cNvSpPr/>
          <p:nvPr/>
        </p:nvSpPr>
        <p:spPr>
          <a:xfrm>
            <a:off x="1295400" y="2590800"/>
            <a:ext cx="1371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rapezoid 154"/>
          <p:cNvSpPr/>
          <p:nvPr/>
        </p:nvSpPr>
        <p:spPr>
          <a:xfrm>
            <a:off x="6705600" y="2667000"/>
            <a:ext cx="1371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 Promising Growth Trend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11" name="Rectangle 10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6</a:t>
              </a:fld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237" name="Rectangle 108"/>
          <p:cNvSpPr>
            <a:spLocks noChangeArrowheads="1"/>
          </p:cNvSpPr>
          <p:nvPr/>
        </p:nvSpPr>
        <p:spPr bwMode="auto">
          <a:xfrm>
            <a:off x="3290888" y="3079750"/>
            <a:ext cx="118745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" name="Rectangle 116"/>
          <p:cNvSpPr>
            <a:spLocks noChangeArrowheads="1"/>
          </p:cNvSpPr>
          <p:nvPr/>
        </p:nvSpPr>
        <p:spPr bwMode="auto">
          <a:xfrm>
            <a:off x="3290888" y="2089150"/>
            <a:ext cx="107315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7" name="Rectangle 131"/>
          <p:cNvSpPr>
            <a:spLocks noChangeArrowheads="1"/>
          </p:cNvSpPr>
          <p:nvPr/>
        </p:nvSpPr>
        <p:spPr bwMode="auto">
          <a:xfrm>
            <a:off x="7543800" y="6140450"/>
            <a:ext cx="1576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 dirty="0"/>
              <a:t>Source: Intel</a:t>
            </a:r>
            <a:r>
              <a:rPr lang="en-US" sz="1600" b="1" dirty="0">
                <a:sym typeface="Symbol" pitchFamily="18" charset="2"/>
              </a:rPr>
              <a:t></a:t>
            </a:r>
          </a:p>
        </p:txBody>
      </p:sp>
      <p:grpSp>
        <p:nvGrpSpPr>
          <p:cNvPr id="254" name="Group 253"/>
          <p:cNvGrpSpPr/>
          <p:nvPr/>
        </p:nvGrpSpPr>
        <p:grpSpPr>
          <a:xfrm>
            <a:off x="685800" y="1350963"/>
            <a:ext cx="7888288" cy="4745037"/>
            <a:chOff x="771525" y="1547813"/>
            <a:chExt cx="7888288" cy="4745037"/>
          </a:xfrm>
        </p:grpSpPr>
        <p:grpSp>
          <p:nvGrpSpPr>
            <p:cNvPr id="136" name="Group 3"/>
            <p:cNvGrpSpPr>
              <a:grpSpLocks/>
            </p:cNvGrpSpPr>
            <p:nvPr/>
          </p:nvGrpSpPr>
          <p:grpSpPr bwMode="auto">
            <a:xfrm>
              <a:off x="771525" y="1752600"/>
              <a:ext cx="6535738" cy="4540250"/>
              <a:chOff x="724" y="768"/>
              <a:chExt cx="3984" cy="2562"/>
            </a:xfrm>
          </p:grpSpPr>
          <p:sp>
            <p:nvSpPr>
              <p:cNvPr id="137" name="Line 4"/>
              <p:cNvSpPr>
                <a:spLocks noChangeShapeType="1"/>
              </p:cNvSpPr>
              <p:nvPr/>
            </p:nvSpPr>
            <p:spPr bwMode="auto">
              <a:xfrm flipV="1">
                <a:off x="3754" y="1260"/>
                <a:ext cx="720" cy="912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5"/>
              <p:cNvSpPr>
                <a:spLocks/>
              </p:cNvSpPr>
              <p:nvPr/>
            </p:nvSpPr>
            <p:spPr bwMode="auto">
              <a:xfrm>
                <a:off x="3857" y="1886"/>
                <a:ext cx="127" cy="126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127" y="63"/>
                  </a:cxn>
                  <a:cxn ang="0">
                    <a:pos x="63" y="126"/>
                  </a:cxn>
                  <a:cxn ang="0">
                    <a:pos x="0" y="63"/>
                  </a:cxn>
                  <a:cxn ang="0">
                    <a:pos x="63" y="0"/>
                  </a:cxn>
                </a:cxnLst>
                <a:rect l="0" t="0" r="r" b="b"/>
                <a:pathLst>
                  <a:path w="127" h="126">
                    <a:moveTo>
                      <a:pt x="63" y="0"/>
                    </a:moveTo>
                    <a:lnTo>
                      <a:pt x="127" y="63"/>
                    </a:lnTo>
                    <a:lnTo>
                      <a:pt x="63" y="126"/>
                    </a:lnTo>
                    <a:lnTo>
                      <a:pt x="0" y="63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3300"/>
              </a:solidFill>
              <a:ln w="142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6"/>
              <p:cNvSpPr>
                <a:spLocks/>
              </p:cNvSpPr>
              <p:nvPr/>
            </p:nvSpPr>
            <p:spPr bwMode="auto">
              <a:xfrm>
                <a:off x="4020" y="1706"/>
                <a:ext cx="126" cy="126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126" y="63"/>
                  </a:cxn>
                  <a:cxn ang="0">
                    <a:pos x="63" y="126"/>
                  </a:cxn>
                  <a:cxn ang="0">
                    <a:pos x="0" y="63"/>
                  </a:cxn>
                  <a:cxn ang="0">
                    <a:pos x="63" y="0"/>
                  </a:cxn>
                </a:cxnLst>
                <a:rect l="0" t="0" r="r" b="b"/>
                <a:pathLst>
                  <a:path w="126" h="126">
                    <a:moveTo>
                      <a:pt x="63" y="0"/>
                    </a:moveTo>
                    <a:lnTo>
                      <a:pt x="126" y="63"/>
                    </a:lnTo>
                    <a:lnTo>
                      <a:pt x="63" y="126"/>
                    </a:lnTo>
                    <a:lnTo>
                      <a:pt x="0" y="63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3300"/>
              </a:solidFill>
              <a:ln w="142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7"/>
              <p:cNvSpPr>
                <a:spLocks/>
              </p:cNvSpPr>
              <p:nvPr/>
            </p:nvSpPr>
            <p:spPr bwMode="auto">
              <a:xfrm>
                <a:off x="4173" y="1507"/>
                <a:ext cx="126" cy="126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126" y="63"/>
                  </a:cxn>
                  <a:cxn ang="0">
                    <a:pos x="63" y="126"/>
                  </a:cxn>
                  <a:cxn ang="0">
                    <a:pos x="0" y="63"/>
                  </a:cxn>
                  <a:cxn ang="0">
                    <a:pos x="63" y="0"/>
                  </a:cxn>
                </a:cxnLst>
                <a:rect l="0" t="0" r="r" b="b"/>
                <a:pathLst>
                  <a:path w="126" h="126">
                    <a:moveTo>
                      <a:pt x="63" y="0"/>
                    </a:moveTo>
                    <a:lnTo>
                      <a:pt x="126" y="63"/>
                    </a:lnTo>
                    <a:lnTo>
                      <a:pt x="63" y="126"/>
                    </a:lnTo>
                    <a:lnTo>
                      <a:pt x="0" y="63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3300"/>
              </a:solidFill>
              <a:ln w="142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8"/>
              <p:cNvSpPr>
                <a:spLocks/>
              </p:cNvSpPr>
              <p:nvPr/>
            </p:nvSpPr>
            <p:spPr bwMode="auto">
              <a:xfrm>
                <a:off x="4335" y="1282"/>
                <a:ext cx="126" cy="126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126" y="63"/>
                  </a:cxn>
                  <a:cxn ang="0">
                    <a:pos x="63" y="126"/>
                  </a:cxn>
                  <a:cxn ang="0">
                    <a:pos x="0" y="63"/>
                  </a:cxn>
                  <a:cxn ang="0">
                    <a:pos x="63" y="0"/>
                  </a:cxn>
                </a:cxnLst>
                <a:rect l="0" t="0" r="r" b="b"/>
                <a:pathLst>
                  <a:path w="126" h="126">
                    <a:moveTo>
                      <a:pt x="63" y="0"/>
                    </a:moveTo>
                    <a:lnTo>
                      <a:pt x="126" y="63"/>
                    </a:lnTo>
                    <a:lnTo>
                      <a:pt x="63" y="126"/>
                    </a:lnTo>
                    <a:lnTo>
                      <a:pt x="0" y="63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3300"/>
              </a:solidFill>
              <a:ln w="14288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Rectangle 9"/>
              <p:cNvSpPr>
                <a:spLocks noChangeArrowheads="1"/>
              </p:cNvSpPr>
              <p:nvPr/>
            </p:nvSpPr>
            <p:spPr bwMode="auto">
              <a:xfrm>
                <a:off x="1352" y="849"/>
                <a:ext cx="3208" cy="20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10"/>
              <p:cNvSpPr>
                <a:spLocks noChangeShapeType="1"/>
              </p:cNvSpPr>
              <p:nvPr/>
            </p:nvSpPr>
            <p:spPr bwMode="auto">
              <a:xfrm>
                <a:off x="1352" y="2354"/>
                <a:ext cx="3208" cy="1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11"/>
              <p:cNvSpPr>
                <a:spLocks noChangeShapeType="1"/>
              </p:cNvSpPr>
              <p:nvPr/>
            </p:nvSpPr>
            <p:spPr bwMode="auto">
              <a:xfrm>
                <a:off x="1352" y="1859"/>
                <a:ext cx="3208" cy="1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12"/>
              <p:cNvSpPr>
                <a:spLocks noChangeShapeType="1"/>
              </p:cNvSpPr>
              <p:nvPr/>
            </p:nvSpPr>
            <p:spPr bwMode="auto">
              <a:xfrm>
                <a:off x="1344" y="1344"/>
                <a:ext cx="3208" cy="1"/>
              </a:xfrm>
              <a:prstGeom prst="line">
                <a:avLst/>
              </a:prstGeom>
              <a:noFill/>
              <a:ln w="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13"/>
              <p:cNvSpPr>
                <a:spLocks noChangeShapeType="1"/>
              </p:cNvSpPr>
              <p:nvPr/>
            </p:nvSpPr>
            <p:spPr bwMode="auto">
              <a:xfrm>
                <a:off x="1352" y="849"/>
                <a:ext cx="3208" cy="1"/>
              </a:xfrm>
              <a:prstGeom prst="line">
                <a:avLst/>
              </a:prstGeom>
              <a:noFill/>
              <a:ln w="0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Rectangle 14"/>
              <p:cNvSpPr>
                <a:spLocks noChangeArrowheads="1"/>
              </p:cNvSpPr>
              <p:nvPr/>
            </p:nvSpPr>
            <p:spPr bwMode="auto">
              <a:xfrm>
                <a:off x="1352" y="849"/>
                <a:ext cx="3208" cy="201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5"/>
              <p:cNvSpPr>
                <a:spLocks noChangeShapeType="1"/>
              </p:cNvSpPr>
              <p:nvPr/>
            </p:nvSpPr>
            <p:spPr bwMode="auto">
              <a:xfrm>
                <a:off x="1352" y="849"/>
                <a:ext cx="1" cy="201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16"/>
              <p:cNvSpPr>
                <a:spLocks noChangeShapeType="1"/>
              </p:cNvSpPr>
              <p:nvPr/>
            </p:nvSpPr>
            <p:spPr bwMode="auto">
              <a:xfrm>
                <a:off x="1352" y="2859"/>
                <a:ext cx="45" cy="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Line 17"/>
              <p:cNvSpPr>
                <a:spLocks noChangeShapeType="1"/>
              </p:cNvSpPr>
              <p:nvPr/>
            </p:nvSpPr>
            <p:spPr bwMode="auto">
              <a:xfrm>
                <a:off x="1352" y="2354"/>
                <a:ext cx="45" cy="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Line 18"/>
              <p:cNvSpPr>
                <a:spLocks noChangeShapeType="1"/>
              </p:cNvSpPr>
              <p:nvPr/>
            </p:nvSpPr>
            <p:spPr bwMode="auto">
              <a:xfrm>
                <a:off x="1352" y="1859"/>
                <a:ext cx="45" cy="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Line 19"/>
              <p:cNvSpPr>
                <a:spLocks noChangeShapeType="1"/>
              </p:cNvSpPr>
              <p:nvPr/>
            </p:nvSpPr>
            <p:spPr bwMode="auto">
              <a:xfrm>
                <a:off x="1352" y="1354"/>
                <a:ext cx="45" cy="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Line 20"/>
              <p:cNvSpPr>
                <a:spLocks noChangeShapeType="1"/>
              </p:cNvSpPr>
              <p:nvPr/>
            </p:nvSpPr>
            <p:spPr bwMode="auto">
              <a:xfrm>
                <a:off x="1352" y="849"/>
                <a:ext cx="45" cy="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Line 21"/>
              <p:cNvSpPr>
                <a:spLocks noChangeShapeType="1"/>
              </p:cNvSpPr>
              <p:nvPr/>
            </p:nvSpPr>
            <p:spPr bwMode="auto">
              <a:xfrm>
                <a:off x="1352" y="2859"/>
                <a:ext cx="3208" cy="1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Line 22"/>
              <p:cNvSpPr>
                <a:spLocks noChangeShapeType="1"/>
              </p:cNvSpPr>
              <p:nvPr/>
            </p:nvSpPr>
            <p:spPr bwMode="auto">
              <a:xfrm flipV="1">
                <a:off x="1352" y="2823"/>
                <a:ext cx="1" cy="3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Line 23"/>
              <p:cNvSpPr>
                <a:spLocks noChangeShapeType="1"/>
              </p:cNvSpPr>
              <p:nvPr/>
            </p:nvSpPr>
            <p:spPr bwMode="auto">
              <a:xfrm flipV="1">
                <a:off x="1514" y="2823"/>
                <a:ext cx="1" cy="3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Line 24"/>
              <p:cNvSpPr>
                <a:spLocks noChangeShapeType="1"/>
              </p:cNvSpPr>
              <p:nvPr/>
            </p:nvSpPr>
            <p:spPr bwMode="auto">
              <a:xfrm flipV="1">
                <a:off x="1676" y="2823"/>
                <a:ext cx="1" cy="3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25"/>
              <p:cNvSpPr>
                <a:spLocks noChangeShapeType="1"/>
              </p:cNvSpPr>
              <p:nvPr/>
            </p:nvSpPr>
            <p:spPr bwMode="auto">
              <a:xfrm flipV="1">
                <a:off x="1830" y="2823"/>
                <a:ext cx="1" cy="3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26"/>
              <p:cNvSpPr>
                <a:spLocks noChangeShapeType="1"/>
              </p:cNvSpPr>
              <p:nvPr/>
            </p:nvSpPr>
            <p:spPr bwMode="auto">
              <a:xfrm flipV="1">
                <a:off x="1992" y="2823"/>
                <a:ext cx="1" cy="3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27"/>
              <p:cNvSpPr>
                <a:spLocks noChangeShapeType="1"/>
              </p:cNvSpPr>
              <p:nvPr/>
            </p:nvSpPr>
            <p:spPr bwMode="auto">
              <a:xfrm flipV="1">
                <a:off x="2154" y="2823"/>
                <a:ext cx="1" cy="3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28"/>
              <p:cNvSpPr>
                <a:spLocks noChangeShapeType="1"/>
              </p:cNvSpPr>
              <p:nvPr/>
            </p:nvSpPr>
            <p:spPr bwMode="auto">
              <a:xfrm flipV="1">
                <a:off x="2316" y="2823"/>
                <a:ext cx="1" cy="3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Line 29"/>
              <p:cNvSpPr>
                <a:spLocks noChangeShapeType="1"/>
              </p:cNvSpPr>
              <p:nvPr/>
            </p:nvSpPr>
            <p:spPr bwMode="auto">
              <a:xfrm flipV="1">
                <a:off x="2479" y="2823"/>
                <a:ext cx="1" cy="3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Line 30"/>
              <p:cNvSpPr>
                <a:spLocks noChangeShapeType="1"/>
              </p:cNvSpPr>
              <p:nvPr/>
            </p:nvSpPr>
            <p:spPr bwMode="auto">
              <a:xfrm flipV="1">
                <a:off x="2632" y="2823"/>
                <a:ext cx="1" cy="3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31"/>
              <p:cNvSpPr>
                <a:spLocks noChangeShapeType="1"/>
              </p:cNvSpPr>
              <p:nvPr/>
            </p:nvSpPr>
            <p:spPr bwMode="auto">
              <a:xfrm flipV="1">
                <a:off x="2794" y="2823"/>
                <a:ext cx="1" cy="3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32"/>
              <p:cNvSpPr>
                <a:spLocks noChangeShapeType="1"/>
              </p:cNvSpPr>
              <p:nvPr/>
            </p:nvSpPr>
            <p:spPr bwMode="auto">
              <a:xfrm flipV="1">
                <a:off x="2956" y="2823"/>
                <a:ext cx="1" cy="3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33"/>
              <p:cNvSpPr>
                <a:spLocks noChangeShapeType="1"/>
              </p:cNvSpPr>
              <p:nvPr/>
            </p:nvSpPr>
            <p:spPr bwMode="auto">
              <a:xfrm flipV="1">
                <a:off x="3118" y="2823"/>
                <a:ext cx="1" cy="3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Line 34"/>
              <p:cNvSpPr>
                <a:spLocks noChangeShapeType="1"/>
              </p:cNvSpPr>
              <p:nvPr/>
            </p:nvSpPr>
            <p:spPr bwMode="auto">
              <a:xfrm flipV="1">
                <a:off x="3281" y="2823"/>
                <a:ext cx="1" cy="3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35"/>
              <p:cNvSpPr>
                <a:spLocks noChangeShapeType="1"/>
              </p:cNvSpPr>
              <p:nvPr/>
            </p:nvSpPr>
            <p:spPr bwMode="auto">
              <a:xfrm flipV="1">
                <a:off x="3434" y="2823"/>
                <a:ext cx="1" cy="3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36"/>
              <p:cNvSpPr>
                <a:spLocks noChangeShapeType="1"/>
              </p:cNvSpPr>
              <p:nvPr/>
            </p:nvSpPr>
            <p:spPr bwMode="auto">
              <a:xfrm flipV="1">
                <a:off x="3596" y="2823"/>
                <a:ext cx="1" cy="3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Line 37"/>
              <p:cNvSpPr>
                <a:spLocks noChangeShapeType="1"/>
              </p:cNvSpPr>
              <p:nvPr/>
            </p:nvSpPr>
            <p:spPr bwMode="auto">
              <a:xfrm flipV="1">
                <a:off x="3758" y="2823"/>
                <a:ext cx="1" cy="3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38"/>
              <p:cNvSpPr>
                <a:spLocks noChangeShapeType="1"/>
              </p:cNvSpPr>
              <p:nvPr/>
            </p:nvSpPr>
            <p:spPr bwMode="auto">
              <a:xfrm flipV="1">
                <a:off x="3920" y="2823"/>
                <a:ext cx="1" cy="3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Line 39"/>
              <p:cNvSpPr>
                <a:spLocks noChangeShapeType="1"/>
              </p:cNvSpPr>
              <p:nvPr/>
            </p:nvSpPr>
            <p:spPr bwMode="auto">
              <a:xfrm flipV="1">
                <a:off x="4083" y="2823"/>
                <a:ext cx="1" cy="3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Line 40"/>
              <p:cNvSpPr>
                <a:spLocks noChangeShapeType="1"/>
              </p:cNvSpPr>
              <p:nvPr/>
            </p:nvSpPr>
            <p:spPr bwMode="auto">
              <a:xfrm flipV="1">
                <a:off x="4236" y="2823"/>
                <a:ext cx="1" cy="3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Line 41"/>
              <p:cNvSpPr>
                <a:spLocks noChangeShapeType="1"/>
              </p:cNvSpPr>
              <p:nvPr/>
            </p:nvSpPr>
            <p:spPr bwMode="auto">
              <a:xfrm flipV="1">
                <a:off x="4398" y="2823"/>
                <a:ext cx="1" cy="3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Line 42"/>
              <p:cNvSpPr>
                <a:spLocks noChangeShapeType="1"/>
              </p:cNvSpPr>
              <p:nvPr/>
            </p:nvSpPr>
            <p:spPr bwMode="auto">
              <a:xfrm flipV="1">
                <a:off x="4560" y="2823"/>
                <a:ext cx="1" cy="3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Line 43"/>
              <p:cNvSpPr>
                <a:spLocks noChangeShapeType="1"/>
              </p:cNvSpPr>
              <p:nvPr/>
            </p:nvSpPr>
            <p:spPr bwMode="auto">
              <a:xfrm flipV="1">
                <a:off x="1352" y="2814"/>
                <a:ext cx="1" cy="9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Line 44"/>
              <p:cNvSpPr>
                <a:spLocks noChangeShapeType="1"/>
              </p:cNvSpPr>
              <p:nvPr/>
            </p:nvSpPr>
            <p:spPr bwMode="auto">
              <a:xfrm flipV="1">
                <a:off x="2154" y="2814"/>
                <a:ext cx="1" cy="9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Line 45"/>
              <p:cNvSpPr>
                <a:spLocks noChangeShapeType="1"/>
              </p:cNvSpPr>
              <p:nvPr/>
            </p:nvSpPr>
            <p:spPr bwMode="auto">
              <a:xfrm flipV="1">
                <a:off x="2956" y="2814"/>
                <a:ext cx="1" cy="9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46"/>
              <p:cNvSpPr>
                <a:spLocks noChangeShapeType="1"/>
              </p:cNvSpPr>
              <p:nvPr/>
            </p:nvSpPr>
            <p:spPr bwMode="auto">
              <a:xfrm flipV="1">
                <a:off x="3758" y="2814"/>
                <a:ext cx="1" cy="9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47"/>
              <p:cNvSpPr>
                <a:spLocks noChangeShapeType="1"/>
              </p:cNvSpPr>
              <p:nvPr/>
            </p:nvSpPr>
            <p:spPr bwMode="auto">
              <a:xfrm flipV="1">
                <a:off x="4560" y="2814"/>
                <a:ext cx="1" cy="9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48"/>
              <p:cNvSpPr>
                <a:spLocks/>
              </p:cNvSpPr>
              <p:nvPr/>
            </p:nvSpPr>
            <p:spPr bwMode="auto">
              <a:xfrm>
                <a:off x="1406" y="2643"/>
                <a:ext cx="90" cy="9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90" y="45"/>
                  </a:cxn>
                  <a:cxn ang="0">
                    <a:pos x="45" y="90"/>
                  </a:cxn>
                  <a:cxn ang="0">
                    <a:pos x="0" y="45"/>
                  </a:cxn>
                  <a:cxn ang="0">
                    <a:pos x="45" y="0"/>
                  </a:cxn>
                </a:cxnLst>
                <a:rect l="0" t="0" r="r" b="b"/>
                <a:pathLst>
                  <a:path w="90" h="90">
                    <a:moveTo>
                      <a:pt x="45" y="0"/>
                    </a:moveTo>
                    <a:lnTo>
                      <a:pt x="90" y="45"/>
                    </a:lnTo>
                    <a:lnTo>
                      <a:pt x="45" y="90"/>
                    </a:lnTo>
                    <a:lnTo>
                      <a:pt x="0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49"/>
              <p:cNvSpPr>
                <a:spLocks/>
              </p:cNvSpPr>
              <p:nvPr/>
            </p:nvSpPr>
            <p:spPr bwMode="auto">
              <a:xfrm>
                <a:off x="1487" y="2634"/>
                <a:ext cx="90" cy="9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90" y="45"/>
                  </a:cxn>
                  <a:cxn ang="0">
                    <a:pos x="45" y="90"/>
                  </a:cxn>
                  <a:cxn ang="0">
                    <a:pos x="0" y="45"/>
                  </a:cxn>
                  <a:cxn ang="0">
                    <a:pos x="45" y="0"/>
                  </a:cxn>
                </a:cxnLst>
                <a:rect l="0" t="0" r="r" b="b"/>
                <a:pathLst>
                  <a:path w="90" h="90">
                    <a:moveTo>
                      <a:pt x="45" y="0"/>
                    </a:moveTo>
                    <a:lnTo>
                      <a:pt x="90" y="45"/>
                    </a:lnTo>
                    <a:lnTo>
                      <a:pt x="45" y="90"/>
                    </a:lnTo>
                    <a:lnTo>
                      <a:pt x="0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50"/>
              <p:cNvSpPr>
                <a:spLocks/>
              </p:cNvSpPr>
              <p:nvPr/>
            </p:nvSpPr>
            <p:spPr bwMode="auto">
              <a:xfrm>
                <a:off x="1649" y="2634"/>
                <a:ext cx="91" cy="9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91" y="45"/>
                  </a:cxn>
                  <a:cxn ang="0">
                    <a:pos x="45" y="90"/>
                  </a:cxn>
                  <a:cxn ang="0">
                    <a:pos x="0" y="45"/>
                  </a:cxn>
                  <a:cxn ang="0">
                    <a:pos x="45" y="0"/>
                  </a:cxn>
                </a:cxnLst>
                <a:rect l="0" t="0" r="r" b="b"/>
                <a:pathLst>
                  <a:path w="91" h="90">
                    <a:moveTo>
                      <a:pt x="45" y="0"/>
                    </a:moveTo>
                    <a:lnTo>
                      <a:pt x="91" y="45"/>
                    </a:lnTo>
                    <a:lnTo>
                      <a:pt x="45" y="90"/>
                    </a:lnTo>
                    <a:lnTo>
                      <a:pt x="0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51"/>
              <p:cNvSpPr>
                <a:spLocks/>
              </p:cNvSpPr>
              <p:nvPr/>
            </p:nvSpPr>
            <p:spPr bwMode="auto">
              <a:xfrm>
                <a:off x="1803" y="2634"/>
                <a:ext cx="90" cy="9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90" y="45"/>
                  </a:cxn>
                  <a:cxn ang="0">
                    <a:pos x="45" y="90"/>
                  </a:cxn>
                  <a:cxn ang="0">
                    <a:pos x="0" y="45"/>
                  </a:cxn>
                  <a:cxn ang="0">
                    <a:pos x="45" y="0"/>
                  </a:cxn>
                </a:cxnLst>
                <a:rect l="0" t="0" r="r" b="b"/>
                <a:pathLst>
                  <a:path w="90" h="90">
                    <a:moveTo>
                      <a:pt x="45" y="0"/>
                    </a:moveTo>
                    <a:lnTo>
                      <a:pt x="90" y="45"/>
                    </a:lnTo>
                    <a:lnTo>
                      <a:pt x="45" y="90"/>
                    </a:lnTo>
                    <a:lnTo>
                      <a:pt x="0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52"/>
              <p:cNvSpPr>
                <a:spLocks/>
              </p:cNvSpPr>
              <p:nvPr/>
            </p:nvSpPr>
            <p:spPr bwMode="auto">
              <a:xfrm>
                <a:off x="1965" y="2409"/>
                <a:ext cx="90" cy="9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90" y="45"/>
                  </a:cxn>
                  <a:cxn ang="0">
                    <a:pos x="45" y="90"/>
                  </a:cxn>
                  <a:cxn ang="0">
                    <a:pos x="0" y="45"/>
                  </a:cxn>
                  <a:cxn ang="0">
                    <a:pos x="45" y="0"/>
                  </a:cxn>
                </a:cxnLst>
                <a:rect l="0" t="0" r="r" b="b"/>
                <a:pathLst>
                  <a:path w="90" h="90">
                    <a:moveTo>
                      <a:pt x="45" y="0"/>
                    </a:moveTo>
                    <a:lnTo>
                      <a:pt x="90" y="45"/>
                    </a:lnTo>
                    <a:lnTo>
                      <a:pt x="45" y="90"/>
                    </a:lnTo>
                    <a:lnTo>
                      <a:pt x="0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53"/>
              <p:cNvSpPr>
                <a:spLocks/>
              </p:cNvSpPr>
              <p:nvPr/>
            </p:nvSpPr>
            <p:spPr bwMode="auto">
              <a:xfrm>
                <a:off x="2289" y="2499"/>
                <a:ext cx="90" cy="9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90" y="45"/>
                  </a:cxn>
                  <a:cxn ang="0">
                    <a:pos x="45" y="90"/>
                  </a:cxn>
                  <a:cxn ang="0">
                    <a:pos x="0" y="45"/>
                  </a:cxn>
                  <a:cxn ang="0">
                    <a:pos x="45" y="0"/>
                  </a:cxn>
                </a:cxnLst>
                <a:rect l="0" t="0" r="r" b="b"/>
                <a:pathLst>
                  <a:path w="90" h="90">
                    <a:moveTo>
                      <a:pt x="45" y="0"/>
                    </a:moveTo>
                    <a:lnTo>
                      <a:pt x="90" y="45"/>
                    </a:lnTo>
                    <a:lnTo>
                      <a:pt x="45" y="90"/>
                    </a:lnTo>
                    <a:lnTo>
                      <a:pt x="0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54"/>
              <p:cNvSpPr>
                <a:spLocks/>
              </p:cNvSpPr>
              <p:nvPr/>
            </p:nvSpPr>
            <p:spPr bwMode="auto">
              <a:xfrm>
                <a:off x="2533" y="2706"/>
                <a:ext cx="90" cy="9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90" y="45"/>
                  </a:cxn>
                  <a:cxn ang="0">
                    <a:pos x="45" y="90"/>
                  </a:cxn>
                  <a:cxn ang="0">
                    <a:pos x="0" y="45"/>
                  </a:cxn>
                  <a:cxn ang="0">
                    <a:pos x="45" y="0"/>
                  </a:cxn>
                </a:cxnLst>
                <a:rect l="0" t="0" r="r" b="b"/>
                <a:pathLst>
                  <a:path w="90" h="90">
                    <a:moveTo>
                      <a:pt x="45" y="0"/>
                    </a:moveTo>
                    <a:lnTo>
                      <a:pt x="90" y="45"/>
                    </a:lnTo>
                    <a:lnTo>
                      <a:pt x="45" y="90"/>
                    </a:lnTo>
                    <a:lnTo>
                      <a:pt x="0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55"/>
              <p:cNvSpPr>
                <a:spLocks/>
              </p:cNvSpPr>
              <p:nvPr/>
            </p:nvSpPr>
            <p:spPr bwMode="auto">
              <a:xfrm>
                <a:off x="2848" y="2634"/>
                <a:ext cx="90" cy="9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90" y="45"/>
                  </a:cxn>
                  <a:cxn ang="0">
                    <a:pos x="45" y="90"/>
                  </a:cxn>
                  <a:cxn ang="0">
                    <a:pos x="0" y="45"/>
                  </a:cxn>
                  <a:cxn ang="0">
                    <a:pos x="45" y="0"/>
                  </a:cxn>
                </a:cxnLst>
                <a:rect l="0" t="0" r="r" b="b"/>
                <a:pathLst>
                  <a:path w="90" h="90">
                    <a:moveTo>
                      <a:pt x="45" y="0"/>
                    </a:moveTo>
                    <a:lnTo>
                      <a:pt x="90" y="45"/>
                    </a:lnTo>
                    <a:lnTo>
                      <a:pt x="45" y="90"/>
                    </a:lnTo>
                    <a:lnTo>
                      <a:pt x="0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56"/>
              <p:cNvSpPr>
                <a:spLocks/>
              </p:cNvSpPr>
              <p:nvPr/>
            </p:nvSpPr>
            <p:spPr bwMode="auto">
              <a:xfrm>
                <a:off x="3091" y="2472"/>
                <a:ext cx="90" cy="9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90" y="45"/>
                  </a:cxn>
                  <a:cxn ang="0">
                    <a:pos x="45" y="90"/>
                  </a:cxn>
                  <a:cxn ang="0">
                    <a:pos x="0" y="45"/>
                  </a:cxn>
                  <a:cxn ang="0">
                    <a:pos x="45" y="0"/>
                  </a:cxn>
                </a:cxnLst>
                <a:rect l="0" t="0" r="r" b="b"/>
                <a:pathLst>
                  <a:path w="90" h="90">
                    <a:moveTo>
                      <a:pt x="45" y="0"/>
                    </a:moveTo>
                    <a:lnTo>
                      <a:pt x="90" y="45"/>
                    </a:lnTo>
                    <a:lnTo>
                      <a:pt x="45" y="90"/>
                    </a:lnTo>
                    <a:lnTo>
                      <a:pt x="0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57"/>
              <p:cNvSpPr>
                <a:spLocks/>
              </p:cNvSpPr>
              <p:nvPr/>
            </p:nvSpPr>
            <p:spPr bwMode="auto">
              <a:xfrm>
                <a:off x="3335" y="2373"/>
                <a:ext cx="90" cy="9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90" y="45"/>
                  </a:cxn>
                  <a:cxn ang="0">
                    <a:pos x="45" y="90"/>
                  </a:cxn>
                  <a:cxn ang="0">
                    <a:pos x="0" y="45"/>
                  </a:cxn>
                  <a:cxn ang="0">
                    <a:pos x="45" y="0"/>
                  </a:cxn>
                </a:cxnLst>
                <a:rect l="0" t="0" r="r" b="b"/>
                <a:pathLst>
                  <a:path w="90" h="90">
                    <a:moveTo>
                      <a:pt x="45" y="0"/>
                    </a:moveTo>
                    <a:lnTo>
                      <a:pt x="90" y="45"/>
                    </a:lnTo>
                    <a:lnTo>
                      <a:pt x="45" y="90"/>
                    </a:lnTo>
                    <a:lnTo>
                      <a:pt x="0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58"/>
              <p:cNvSpPr>
                <a:spLocks/>
              </p:cNvSpPr>
              <p:nvPr/>
            </p:nvSpPr>
            <p:spPr bwMode="auto">
              <a:xfrm>
                <a:off x="3731" y="2147"/>
                <a:ext cx="90" cy="9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90" y="45"/>
                  </a:cxn>
                  <a:cxn ang="0">
                    <a:pos x="45" y="90"/>
                  </a:cxn>
                  <a:cxn ang="0">
                    <a:pos x="0" y="45"/>
                  </a:cxn>
                  <a:cxn ang="0">
                    <a:pos x="45" y="0"/>
                  </a:cxn>
                </a:cxnLst>
                <a:rect l="0" t="0" r="r" b="b"/>
                <a:pathLst>
                  <a:path w="90" h="90">
                    <a:moveTo>
                      <a:pt x="45" y="0"/>
                    </a:moveTo>
                    <a:lnTo>
                      <a:pt x="90" y="45"/>
                    </a:lnTo>
                    <a:lnTo>
                      <a:pt x="45" y="90"/>
                    </a:lnTo>
                    <a:lnTo>
                      <a:pt x="0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Line 59"/>
              <p:cNvSpPr>
                <a:spLocks noChangeShapeType="1"/>
              </p:cNvSpPr>
              <p:nvPr/>
            </p:nvSpPr>
            <p:spPr bwMode="auto">
              <a:xfrm flipV="1">
                <a:off x="1433" y="2661"/>
                <a:ext cx="81" cy="9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Line 60"/>
              <p:cNvSpPr>
                <a:spLocks noChangeShapeType="1"/>
              </p:cNvSpPr>
              <p:nvPr/>
            </p:nvSpPr>
            <p:spPr bwMode="auto">
              <a:xfrm>
                <a:off x="1514" y="2661"/>
                <a:ext cx="162" cy="1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61"/>
              <p:cNvSpPr>
                <a:spLocks noChangeShapeType="1"/>
              </p:cNvSpPr>
              <p:nvPr/>
            </p:nvSpPr>
            <p:spPr bwMode="auto">
              <a:xfrm>
                <a:off x="1676" y="2661"/>
                <a:ext cx="154" cy="1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62"/>
              <p:cNvSpPr>
                <a:spLocks noChangeShapeType="1"/>
              </p:cNvSpPr>
              <p:nvPr/>
            </p:nvSpPr>
            <p:spPr bwMode="auto">
              <a:xfrm flipV="1">
                <a:off x="1830" y="2436"/>
                <a:ext cx="162" cy="225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Line 63"/>
              <p:cNvSpPr>
                <a:spLocks noChangeShapeType="1"/>
              </p:cNvSpPr>
              <p:nvPr/>
            </p:nvSpPr>
            <p:spPr bwMode="auto">
              <a:xfrm>
                <a:off x="1992" y="2436"/>
                <a:ext cx="324" cy="9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Line 64"/>
              <p:cNvSpPr>
                <a:spLocks noChangeShapeType="1"/>
              </p:cNvSpPr>
              <p:nvPr/>
            </p:nvSpPr>
            <p:spPr bwMode="auto">
              <a:xfrm>
                <a:off x="2316" y="2526"/>
                <a:ext cx="244" cy="207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Line 65"/>
              <p:cNvSpPr>
                <a:spLocks noChangeShapeType="1"/>
              </p:cNvSpPr>
              <p:nvPr/>
            </p:nvSpPr>
            <p:spPr bwMode="auto">
              <a:xfrm flipV="1">
                <a:off x="2560" y="2661"/>
                <a:ext cx="315" cy="72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Line 66"/>
              <p:cNvSpPr>
                <a:spLocks noChangeShapeType="1"/>
              </p:cNvSpPr>
              <p:nvPr/>
            </p:nvSpPr>
            <p:spPr bwMode="auto">
              <a:xfrm flipV="1">
                <a:off x="2875" y="2499"/>
                <a:ext cx="243" cy="162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Line 67"/>
              <p:cNvSpPr>
                <a:spLocks noChangeShapeType="1"/>
              </p:cNvSpPr>
              <p:nvPr/>
            </p:nvSpPr>
            <p:spPr bwMode="auto">
              <a:xfrm flipV="1">
                <a:off x="3118" y="2400"/>
                <a:ext cx="244" cy="99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Line 68"/>
              <p:cNvSpPr>
                <a:spLocks noChangeShapeType="1"/>
              </p:cNvSpPr>
              <p:nvPr/>
            </p:nvSpPr>
            <p:spPr bwMode="auto">
              <a:xfrm flipV="1">
                <a:off x="3362" y="2174"/>
                <a:ext cx="396" cy="226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69"/>
              <p:cNvSpPr>
                <a:spLocks/>
              </p:cNvSpPr>
              <p:nvPr/>
            </p:nvSpPr>
            <p:spPr bwMode="auto">
              <a:xfrm>
                <a:off x="1388" y="2625"/>
                <a:ext cx="90" cy="9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90" y="45"/>
                  </a:cxn>
                  <a:cxn ang="0">
                    <a:pos x="45" y="90"/>
                  </a:cxn>
                  <a:cxn ang="0">
                    <a:pos x="0" y="45"/>
                  </a:cxn>
                  <a:cxn ang="0">
                    <a:pos x="45" y="0"/>
                  </a:cxn>
                </a:cxnLst>
                <a:rect l="0" t="0" r="r" b="b"/>
                <a:pathLst>
                  <a:path w="90" h="90">
                    <a:moveTo>
                      <a:pt x="45" y="0"/>
                    </a:moveTo>
                    <a:lnTo>
                      <a:pt x="90" y="45"/>
                    </a:lnTo>
                    <a:lnTo>
                      <a:pt x="45" y="90"/>
                    </a:lnTo>
                    <a:lnTo>
                      <a:pt x="0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4288">
                <a:solidFill>
                  <a:srgbClr val="FFC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70"/>
              <p:cNvSpPr>
                <a:spLocks/>
              </p:cNvSpPr>
              <p:nvPr/>
            </p:nvSpPr>
            <p:spPr bwMode="auto">
              <a:xfrm>
                <a:off x="1469" y="2616"/>
                <a:ext cx="90" cy="9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90" y="45"/>
                  </a:cxn>
                  <a:cxn ang="0">
                    <a:pos x="45" y="90"/>
                  </a:cxn>
                  <a:cxn ang="0">
                    <a:pos x="0" y="45"/>
                  </a:cxn>
                  <a:cxn ang="0">
                    <a:pos x="45" y="0"/>
                  </a:cxn>
                </a:cxnLst>
                <a:rect l="0" t="0" r="r" b="b"/>
                <a:pathLst>
                  <a:path w="90" h="90">
                    <a:moveTo>
                      <a:pt x="45" y="0"/>
                    </a:moveTo>
                    <a:lnTo>
                      <a:pt x="90" y="45"/>
                    </a:lnTo>
                    <a:lnTo>
                      <a:pt x="45" y="90"/>
                    </a:lnTo>
                    <a:lnTo>
                      <a:pt x="0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4288">
                <a:solidFill>
                  <a:srgbClr val="FFC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71"/>
              <p:cNvSpPr>
                <a:spLocks/>
              </p:cNvSpPr>
              <p:nvPr/>
            </p:nvSpPr>
            <p:spPr bwMode="auto">
              <a:xfrm>
                <a:off x="1631" y="2616"/>
                <a:ext cx="91" cy="9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91" y="45"/>
                  </a:cxn>
                  <a:cxn ang="0">
                    <a:pos x="45" y="90"/>
                  </a:cxn>
                  <a:cxn ang="0">
                    <a:pos x="0" y="45"/>
                  </a:cxn>
                  <a:cxn ang="0">
                    <a:pos x="45" y="0"/>
                  </a:cxn>
                </a:cxnLst>
                <a:rect l="0" t="0" r="r" b="b"/>
                <a:pathLst>
                  <a:path w="91" h="90">
                    <a:moveTo>
                      <a:pt x="45" y="0"/>
                    </a:moveTo>
                    <a:lnTo>
                      <a:pt x="91" y="45"/>
                    </a:lnTo>
                    <a:lnTo>
                      <a:pt x="45" y="90"/>
                    </a:lnTo>
                    <a:lnTo>
                      <a:pt x="0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4288">
                <a:solidFill>
                  <a:srgbClr val="FFC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72"/>
              <p:cNvSpPr>
                <a:spLocks/>
              </p:cNvSpPr>
              <p:nvPr/>
            </p:nvSpPr>
            <p:spPr bwMode="auto">
              <a:xfrm>
                <a:off x="1785" y="2616"/>
                <a:ext cx="90" cy="9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90" y="45"/>
                  </a:cxn>
                  <a:cxn ang="0">
                    <a:pos x="45" y="90"/>
                  </a:cxn>
                  <a:cxn ang="0">
                    <a:pos x="0" y="45"/>
                  </a:cxn>
                  <a:cxn ang="0">
                    <a:pos x="45" y="0"/>
                  </a:cxn>
                </a:cxnLst>
                <a:rect l="0" t="0" r="r" b="b"/>
                <a:pathLst>
                  <a:path w="90" h="90">
                    <a:moveTo>
                      <a:pt x="45" y="0"/>
                    </a:moveTo>
                    <a:lnTo>
                      <a:pt x="90" y="45"/>
                    </a:lnTo>
                    <a:lnTo>
                      <a:pt x="45" y="90"/>
                    </a:lnTo>
                    <a:lnTo>
                      <a:pt x="0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4288">
                <a:solidFill>
                  <a:srgbClr val="FFC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73"/>
              <p:cNvSpPr>
                <a:spLocks/>
              </p:cNvSpPr>
              <p:nvPr/>
            </p:nvSpPr>
            <p:spPr bwMode="auto">
              <a:xfrm>
                <a:off x="1947" y="2391"/>
                <a:ext cx="90" cy="9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90" y="45"/>
                  </a:cxn>
                  <a:cxn ang="0">
                    <a:pos x="45" y="90"/>
                  </a:cxn>
                  <a:cxn ang="0">
                    <a:pos x="0" y="45"/>
                  </a:cxn>
                  <a:cxn ang="0">
                    <a:pos x="45" y="0"/>
                  </a:cxn>
                </a:cxnLst>
                <a:rect l="0" t="0" r="r" b="b"/>
                <a:pathLst>
                  <a:path w="90" h="90">
                    <a:moveTo>
                      <a:pt x="45" y="0"/>
                    </a:moveTo>
                    <a:lnTo>
                      <a:pt x="90" y="45"/>
                    </a:lnTo>
                    <a:lnTo>
                      <a:pt x="45" y="90"/>
                    </a:lnTo>
                    <a:lnTo>
                      <a:pt x="0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4288">
                <a:solidFill>
                  <a:srgbClr val="FFC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74"/>
              <p:cNvSpPr>
                <a:spLocks/>
              </p:cNvSpPr>
              <p:nvPr/>
            </p:nvSpPr>
            <p:spPr bwMode="auto">
              <a:xfrm>
                <a:off x="2271" y="2481"/>
                <a:ext cx="90" cy="9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90" y="45"/>
                  </a:cxn>
                  <a:cxn ang="0">
                    <a:pos x="45" y="90"/>
                  </a:cxn>
                  <a:cxn ang="0">
                    <a:pos x="0" y="45"/>
                  </a:cxn>
                  <a:cxn ang="0">
                    <a:pos x="45" y="0"/>
                  </a:cxn>
                </a:cxnLst>
                <a:rect l="0" t="0" r="r" b="b"/>
                <a:pathLst>
                  <a:path w="90" h="90">
                    <a:moveTo>
                      <a:pt x="45" y="0"/>
                    </a:moveTo>
                    <a:lnTo>
                      <a:pt x="90" y="45"/>
                    </a:lnTo>
                    <a:lnTo>
                      <a:pt x="45" y="90"/>
                    </a:lnTo>
                    <a:lnTo>
                      <a:pt x="0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4288">
                <a:solidFill>
                  <a:srgbClr val="FFC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75"/>
              <p:cNvSpPr>
                <a:spLocks/>
              </p:cNvSpPr>
              <p:nvPr/>
            </p:nvSpPr>
            <p:spPr bwMode="auto">
              <a:xfrm>
                <a:off x="2515" y="2688"/>
                <a:ext cx="90" cy="9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90" y="45"/>
                  </a:cxn>
                  <a:cxn ang="0">
                    <a:pos x="45" y="90"/>
                  </a:cxn>
                  <a:cxn ang="0">
                    <a:pos x="0" y="45"/>
                  </a:cxn>
                  <a:cxn ang="0">
                    <a:pos x="45" y="0"/>
                  </a:cxn>
                </a:cxnLst>
                <a:rect l="0" t="0" r="r" b="b"/>
                <a:pathLst>
                  <a:path w="90" h="90">
                    <a:moveTo>
                      <a:pt x="45" y="0"/>
                    </a:moveTo>
                    <a:lnTo>
                      <a:pt x="90" y="45"/>
                    </a:lnTo>
                    <a:lnTo>
                      <a:pt x="45" y="90"/>
                    </a:lnTo>
                    <a:lnTo>
                      <a:pt x="0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4288">
                <a:solidFill>
                  <a:srgbClr val="FFC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76"/>
              <p:cNvSpPr>
                <a:spLocks/>
              </p:cNvSpPr>
              <p:nvPr/>
            </p:nvSpPr>
            <p:spPr bwMode="auto">
              <a:xfrm>
                <a:off x="2830" y="2616"/>
                <a:ext cx="90" cy="9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90" y="45"/>
                  </a:cxn>
                  <a:cxn ang="0">
                    <a:pos x="45" y="90"/>
                  </a:cxn>
                  <a:cxn ang="0">
                    <a:pos x="0" y="45"/>
                  </a:cxn>
                  <a:cxn ang="0">
                    <a:pos x="45" y="0"/>
                  </a:cxn>
                </a:cxnLst>
                <a:rect l="0" t="0" r="r" b="b"/>
                <a:pathLst>
                  <a:path w="90" h="90">
                    <a:moveTo>
                      <a:pt x="45" y="0"/>
                    </a:moveTo>
                    <a:lnTo>
                      <a:pt x="90" y="45"/>
                    </a:lnTo>
                    <a:lnTo>
                      <a:pt x="45" y="90"/>
                    </a:lnTo>
                    <a:lnTo>
                      <a:pt x="0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4288">
                <a:solidFill>
                  <a:srgbClr val="FFC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77"/>
              <p:cNvSpPr>
                <a:spLocks/>
              </p:cNvSpPr>
              <p:nvPr/>
            </p:nvSpPr>
            <p:spPr bwMode="auto">
              <a:xfrm>
                <a:off x="3073" y="2454"/>
                <a:ext cx="90" cy="9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90" y="45"/>
                  </a:cxn>
                  <a:cxn ang="0">
                    <a:pos x="45" y="90"/>
                  </a:cxn>
                  <a:cxn ang="0">
                    <a:pos x="0" y="45"/>
                  </a:cxn>
                  <a:cxn ang="0">
                    <a:pos x="45" y="0"/>
                  </a:cxn>
                </a:cxnLst>
                <a:rect l="0" t="0" r="r" b="b"/>
                <a:pathLst>
                  <a:path w="90" h="90">
                    <a:moveTo>
                      <a:pt x="45" y="0"/>
                    </a:moveTo>
                    <a:lnTo>
                      <a:pt x="90" y="45"/>
                    </a:lnTo>
                    <a:lnTo>
                      <a:pt x="45" y="90"/>
                    </a:lnTo>
                    <a:lnTo>
                      <a:pt x="0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4288">
                <a:solidFill>
                  <a:srgbClr val="FFC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78"/>
              <p:cNvSpPr>
                <a:spLocks/>
              </p:cNvSpPr>
              <p:nvPr/>
            </p:nvSpPr>
            <p:spPr bwMode="auto">
              <a:xfrm>
                <a:off x="3312" y="2352"/>
                <a:ext cx="90" cy="91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90" y="46"/>
                  </a:cxn>
                  <a:cxn ang="0">
                    <a:pos x="45" y="91"/>
                  </a:cxn>
                  <a:cxn ang="0">
                    <a:pos x="0" y="46"/>
                  </a:cxn>
                  <a:cxn ang="0">
                    <a:pos x="45" y="0"/>
                  </a:cxn>
                </a:cxnLst>
                <a:rect l="0" t="0" r="r" b="b"/>
                <a:pathLst>
                  <a:path w="90" h="91">
                    <a:moveTo>
                      <a:pt x="45" y="0"/>
                    </a:moveTo>
                    <a:lnTo>
                      <a:pt x="90" y="46"/>
                    </a:lnTo>
                    <a:lnTo>
                      <a:pt x="45" y="91"/>
                    </a:lnTo>
                    <a:lnTo>
                      <a:pt x="0" y="4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4288">
                <a:solidFill>
                  <a:srgbClr val="FFC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79"/>
              <p:cNvSpPr>
                <a:spLocks/>
              </p:cNvSpPr>
              <p:nvPr/>
            </p:nvSpPr>
            <p:spPr bwMode="auto">
              <a:xfrm>
                <a:off x="3713" y="2129"/>
                <a:ext cx="90" cy="9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90" y="45"/>
                  </a:cxn>
                  <a:cxn ang="0">
                    <a:pos x="45" y="90"/>
                  </a:cxn>
                  <a:cxn ang="0">
                    <a:pos x="0" y="45"/>
                  </a:cxn>
                  <a:cxn ang="0">
                    <a:pos x="45" y="0"/>
                  </a:cxn>
                </a:cxnLst>
                <a:rect l="0" t="0" r="r" b="b"/>
                <a:pathLst>
                  <a:path w="90" h="90">
                    <a:moveTo>
                      <a:pt x="45" y="0"/>
                    </a:moveTo>
                    <a:lnTo>
                      <a:pt x="90" y="45"/>
                    </a:lnTo>
                    <a:lnTo>
                      <a:pt x="45" y="90"/>
                    </a:lnTo>
                    <a:lnTo>
                      <a:pt x="0" y="4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CC00"/>
              </a:solidFill>
              <a:ln w="14288">
                <a:solidFill>
                  <a:srgbClr val="FFC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Rectangle 80"/>
              <p:cNvSpPr>
                <a:spLocks noChangeArrowheads="1"/>
              </p:cNvSpPr>
              <p:nvPr/>
            </p:nvSpPr>
            <p:spPr bwMode="auto">
              <a:xfrm>
                <a:off x="1334" y="2300"/>
                <a:ext cx="309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/>
                  <a:t>4004</a:t>
                </a:r>
                <a:endParaRPr lang="en-US"/>
              </a:p>
            </p:txBody>
          </p:sp>
          <p:sp>
            <p:nvSpPr>
              <p:cNvPr id="214" name="Rectangle 81"/>
              <p:cNvSpPr>
                <a:spLocks noChangeArrowheads="1"/>
              </p:cNvSpPr>
              <p:nvPr/>
            </p:nvSpPr>
            <p:spPr bwMode="auto">
              <a:xfrm>
                <a:off x="1433" y="2463"/>
                <a:ext cx="310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/>
                  <a:t>8008</a:t>
                </a:r>
                <a:endParaRPr lang="en-US"/>
              </a:p>
            </p:txBody>
          </p:sp>
          <p:sp>
            <p:nvSpPr>
              <p:cNvPr id="215" name="Rectangle 82"/>
              <p:cNvSpPr>
                <a:spLocks noChangeArrowheads="1"/>
              </p:cNvSpPr>
              <p:nvPr/>
            </p:nvSpPr>
            <p:spPr bwMode="auto">
              <a:xfrm>
                <a:off x="1460" y="2652"/>
                <a:ext cx="310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/>
                  <a:t>8080</a:t>
                </a:r>
                <a:endParaRPr lang="en-US"/>
              </a:p>
            </p:txBody>
          </p:sp>
          <p:sp>
            <p:nvSpPr>
              <p:cNvPr id="216" name="Rectangle 83"/>
              <p:cNvSpPr>
                <a:spLocks noChangeArrowheads="1"/>
              </p:cNvSpPr>
              <p:nvPr/>
            </p:nvSpPr>
            <p:spPr bwMode="auto">
              <a:xfrm>
                <a:off x="1821" y="2481"/>
                <a:ext cx="310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/>
                  <a:t>8085</a:t>
                </a:r>
                <a:endParaRPr lang="en-US"/>
              </a:p>
            </p:txBody>
          </p:sp>
          <p:sp>
            <p:nvSpPr>
              <p:cNvPr id="217" name="Rectangle 84"/>
              <p:cNvSpPr>
                <a:spLocks noChangeArrowheads="1"/>
              </p:cNvSpPr>
              <p:nvPr/>
            </p:nvSpPr>
            <p:spPr bwMode="auto">
              <a:xfrm>
                <a:off x="1893" y="2165"/>
                <a:ext cx="310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/>
                  <a:t>8086</a:t>
                </a:r>
                <a:endParaRPr lang="en-US"/>
              </a:p>
            </p:txBody>
          </p:sp>
          <p:sp>
            <p:nvSpPr>
              <p:cNvPr id="218" name="Rectangle 85"/>
              <p:cNvSpPr>
                <a:spLocks noChangeArrowheads="1"/>
              </p:cNvSpPr>
              <p:nvPr/>
            </p:nvSpPr>
            <p:spPr bwMode="auto">
              <a:xfrm>
                <a:off x="2136" y="2580"/>
                <a:ext cx="23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/>
                  <a:t>286</a:t>
                </a:r>
                <a:endParaRPr lang="en-US"/>
              </a:p>
            </p:txBody>
          </p:sp>
          <p:sp>
            <p:nvSpPr>
              <p:cNvPr id="219" name="Rectangle 86"/>
              <p:cNvSpPr>
                <a:spLocks noChangeArrowheads="1"/>
              </p:cNvSpPr>
              <p:nvPr/>
            </p:nvSpPr>
            <p:spPr bwMode="auto">
              <a:xfrm>
                <a:off x="2424" y="2499"/>
                <a:ext cx="23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/>
                  <a:t>386</a:t>
                </a:r>
                <a:endParaRPr lang="en-US"/>
              </a:p>
            </p:txBody>
          </p:sp>
          <p:sp>
            <p:nvSpPr>
              <p:cNvPr id="220" name="Rectangle 87"/>
              <p:cNvSpPr>
                <a:spLocks noChangeArrowheads="1"/>
              </p:cNvSpPr>
              <p:nvPr/>
            </p:nvSpPr>
            <p:spPr bwMode="auto">
              <a:xfrm>
                <a:off x="2956" y="2607"/>
                <a:ext cx="233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/>
                  <a:t>486</a:t>
                </a:r>
                <a:endParaRPr lang="en-US"/>
              </a:p>
            </p:txBody>
          </p:sp>
          <p:sp>
            <p:nvSpPr>
              <p:cNvPr id="221" name="Rectangle 88"/>
              <p:cNvSpPr>
                <a:spLocks noChangeArrowheads="1"/>
              </p:cNvSpPr>
              <p:nvPr/>
            </p:nvSpPr>
            <p:spPr bwMode="auto">
              <a:xfrm>
                <a:off x="3245" y="2463"/>
                <a:ext cx="65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/>
                  <a:t>Pentium®</a:t>
                </a:r>
                <a:endParaRPr lang="en-US"/>
              </a:p>
            </p:txBody>
          </p:sp>
          <p:sp>
            <p:nvSpPr>
              <p:cNvPr id="222" name="Rectangle 89"/>
              <p:cNvSpPr>
                <a:spLocks noChangeArrowheads="1"/>
              </p:cNvSpPr>
              <p:nvPr/>
            </p:nvSpPr>
            <p:spPr bwMode="auto">
              <a:xfrm>
                <a:off x="3461" y="2318"/>
                <a:ext cx="170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/>
                  <a:t>P6</a:t>
                </a:r>
                <a:endParaRPr lang="en-US"/>
              </a:p>
            </p:txBody>
          </p:sp>
          <p:sp>
            <p:nvSpPr>
              <p:cNvPr id="223" name="Rectangle 90"/>
              <p:cNvSpPr>
                <a:spLocks noChangeArrowheads="1"/>
              </p:cNvSpPr>
              <p:nvPr/>
            </p:nvSpPr>
            <p:spPr bwMode="auto">
              <a:xfrm>
                <a:off x="1154" y="2778"/>
                <a:ext cx="77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/>
                  <a:t>1</a:t>
                </a:r>
                <a:endParaRPr lang="en-US"/>
              </a:p>
            </p:txBody>
          </p:sp>
          <p:sp>
            <p:nvSpPr>
              <p:cNvPr id="224" name="Rectangle 91"/>
              <p:cNvSpPr>
                <a:spLocks noChangeArrowheads="1"/>
              </p:cNvSpPr>
              <p:nvPr/>
            </p:nvSpPr>
            <p:spPr bwMode="auto">
              <a:xfrm>
                <a:off x="1073" y="2273"/>
                <a:ext cx="155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/>
                  <a:t>10</a:t>
                </a:r>
                <a:endParaRPr lang="en-US"/>
              </a:p>
            </p:txBody>
          </p:sp>
          <p:sp>
            <p:nvSpPr>
              <p:cNvPr id="225" name="Rectangle 92"/>
              <p:cNvSpPr>
                <a:spLocks noChangeArrowheads="1"/>
              </p:cNvSpPr>
              <p:nvPr/>
            </p:nvSpPr>
            <p:spPr bwMode="auto">
              <a:xfrm>
                <a:off x="992" y="1778"/>
                <a:ext cx="23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/>
                  <a:t>100</a:t>
                </a:r>
                <a:endParaRPr lang="en-US"/>
              </a:p>
            </p:txBody>
          </p:sp>
          <p:sp>
            <p:nvSpPr>
              <p:cNvPr id="226" name="Rectangle 93"/>
              <p:cNvSpPr>
                <a:spLocks noChangeArrowheads="1"/>
              </p:cNvSpPr>
              <p:nvPr/>
            </p:nvSpPr>
            <p:spPr bwMode="auto">
              <a:xfrm>
                <a:off x="910" y="1273"/>
                <a:ext cx="309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/>
                  <a:t>1000</a:t>
                </a:r>
                <a:endParaRPr lang="en-US"/>
              </a:p>
            </p:txBody>
          </p:sp>
          <p:sp>
            <p:nvSpPr>
              <p:cNvPr id="227" name="Rectangle 94"/>
              <p:cNvSpPr>
                <a:spLocks noChangeArrowheads="1"/>
              </p:cNvSpPr>
              <p:nvPr/>
            </p:nvSpPr>
            <p:spPr bwMode="auto">
              <a:xfrm>
                <a:off x="829" y="768"/>
                <a:ext cx="388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/>
                  <a:t>10000</a:t>
                </a:r>
                <a:endParaRPr lang="en-US" dirty="0"/>
              </a:p>
            </p:txBody>
          </p:sp>
          <p:sp>
            <p:nvSpPr>
              <p:cNvPr id="228" name="Rectangle 95"/>
              <p:cNvSpPr>
                <a:spLocks noChangeArrowheads="1"/>
              </p:cNvSpPr>
              <p:nvPr/>
            </p:nvSpPr>
            <p:spPr bwMode="auto">
              <a:xfrm>
                <a:off x="1190" y="2994"/>
                <a:ext cx="310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/>
                  <a:t>1970</a:t>
                </a:r>
                <a:endParaRPr lang="en-US"/>
              </a:p>
            </p:txBody>
          </p:sp>
          <p:sp>
            <p:nvSpPr>
              <p:cNvPr id="229" name="Rectangle 96"/>
              <p:cNvSpPr>
                <a:spLocks noChangeArrowheads="1"/>
              </p:cNvSpPr>
              <p:nvPr/>
            </p:nvSpPr>
            <p:spPr bwMode="auto">
              <a:xfrm>
                <a:off x="1992" y="2994"/>
                <a:ext cx="309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/>
                  <a:t>1980</a:t>
                </a:r>
                <a:endParaRPr lang="en-US"/>
              </a:p>
            </p:txBody>
          </p:sp>
          <p:sp>
            <p:nvSpPr>
              <p:cNvPr id="230" name="Rectangle 97"/>
              <p:cNvSpPr>
                <a:spLocks noChangeArrowheads="1"/>
              </p:cNvSpPr>
              <p:nvPr/>
            </p:nvSpPr>
            <p:spPr bwMode="auto">
              <a:xfrm>
                <a:off x="2794" y="2994"/>
                <a:ext cx="310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/>
                  <a:t>1990</a:t>
                </a:r>
                <a:endParaRPr lang="en-US"/>
              </a:p>
            </p:txBody>
          </p:sp>
          <p:sp>
            <p:nvSpPr>
              <p:cNvPr id="231" name="Rectangle 98"/>
              <p:cNvSpPr>
                <a:spLocks noChangeArrowheads="1"/>
              </p:cNvSpPr>
              <p:nvPr/>
            </p:nvSpPr>
            <p:spPr bwMode="auto">
              <a:xfrm>
                <a:off x="3596" y="2994"/>
                <a:ext cx="310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/>
                  <a:t>2000</a:t>
                </a:r>
                <a:endParaRPr lang="en-US"/>
              </a:p>
            </p:txBody>
          </p:sp>
          <p:sp>
            <p:nvSpPr>
              <p:cNvPr id="232" name="Rectangle 99"/>
              <p:cNvSpPr>
                <a:spLocks noChangeArrowheads="1"/>
              </p:cNvSpPr>
              <p:nvPr/>
            </p:nvSpPr>
            <p:spPr bwMode="auto">
              <a:xfrm>
                <a:off x="4398" y="2994"/>
                <a:ext cx="310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/>
                  <a:t>2010</a:t>
                </a:r>
                <a:endParaRPr lang="en-US"/>
              </a:p>
            </p:txBody>
          </p:sp>
          <p:sp>
            <p:nvSpPr>
              <p:cNvPr id="233" name="Rectangle 100"/>
              <p:cNvSpPr>
                <a:spLocks noChangeArrowheads="1"/>
              </p:cNvSpPr>
              <p:nvPr/>
            </p:nvSpPr>
            <p:spPr bwMode="auto">
              <a:xfrm>
                <a:off x="2803" y="3175"/>
                <a:ext cx="30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 dirty="0"/>
                  <a:t>Year</a:t>
                </a:r>
                <a:endParaRPr lang="en-US" dirty="0"/>
              </a:p>
            </p:txBody>
          </p:sp>
          <p:sp>
            <p:nvSpPr>
              <p:cNvPr id="234" name="Rectangle 101"/>
              <p:cNvSpPr>
                <a:spLocks noChangeArrowheads="1"/>
              </p:cNvSpPr>
              <p:nvPr/>
            </p:nvSpPr>
            <p:spPr bwMode="auto">
              <a:xfrm rot="16200000">
                <a:off x="107" y="1838"/>
                <a:ext cx="1402" cy="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b="1"/>
                  <a:t>Power Density (W/cm</a:t>
                </a:r>
                <a:r>
                  <a:rPr lang="en-US" sz="1800" b="1" baseline="30000"/>
                  <a:t>2</a:t>
                </a:r>
                <a:r>
                  <a:rPr lang="en-US" sz="1800" b="1"/>
                  <a:t>)</a:t>
                </a:r>
                <a:endParaRPr lang="en-US"/>
              </a:p>
            </p:txBody>
          </p:sp>
          <p:sp>
            <p:nvSpPr>
              <p:cNvPr id="235" name="Rectangle 102"/>
              <p:cNvSpPr>
                <a:spLocks noChangeArrowheads="1"/>
              </p:cNvSpPr>
              <p:nvPr/>
            </p:nvSpPr>
            <p:spPr bwMode="auto">
              <a:xfrm>
                <a:off x="2352" y="2237"/>
                <a:ext cx="838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6" name="Rectangle 104"/>
            <p:cNvSpPr>
              <a:spLocks noChangeArrowheads="1"/>
            </p:cNvSpPr>
            <p:nvPr/>
          </p:nvSpPr>
          <p:spPr bwMode="auto">
            <a:xfrm>
              <a:off x="3803650" y="4081463"/>
              <a:ext cx="115570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FFCC00"/>
                  </a:solidFill>
                </a:rPr>
                <a:t>Hot Plate</a:t>
              </a:r>
              <a:endParaRPr lang="en-US">
                <a:solidFill>
                  <a:srgbClr val="FFCC00"/>
                </a:solidFill>
              </a:endParaRPr>
            </a:p>
          </p:txBody>
        </p:sp>
        <p:grpSp>
          <p:nvGrpSpPr>
            <p:cNvPr id="238" name="Group 110"/>
            <p:cNvGrpSpPr>
              <a:grpSpLocks/>
            </p:cNvGrpSpPr>
            <p:nvPr/>
          </p:nvGrpSpPr>
          <p:grpSpPr bwMode="auto">
            <a:xfrm>
              <a:off x="4071938" y="3313113"/>
              <a:ext cx="990600" cy="658812"/>
              <a:chOff x="2474" y="1825"/>
              <a:chExt cx="624" cy="422"/>
            </a:xfrm>
          </p:grpSpPr>
          <p:sp>
            <p:nvSpPr>
              <p:cNvPr id="239" name="Rectangle 111"/>
              <p:cNvSpPr>
                <a:spLocks noChangeArrowheads="1"/>
              </p:cNvSpPr>
              <p:nvPr/>
            </p:nvSpPr>
            <p:spPr bwMode="auto">
              <a:xfrm>
                <a:off x="2474" y="1825"/>
                <a:ext cx="615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b="1">
                    <a:solidFill>
                      <a:srgbClr val="FF9999"/>
                    </a:solidFill>
                  </a:rPr>
                  <a:t>Nuclear</a:t>
                </a:r>
                <a:endParaRPr lang="en-US">
                  <a:solidFill>
                    <a:srgbClr val="FF9999"/>
                  </a:solidFill>
                </a:endParaRPr>
              </a:p>
            </p:txBody>
          </p:sp>
          <p:sp>
            <p:nvSpPr>
              <p:cNvPr id="240" name="Rectangle 112"/>
              <p:cNvSpPr>
                <a:spLocks noChangeArrowheads="1"/>
              </p:cNvSpPr>
              <p:nvPr/>
            </p:nvSpPr>
            <p:spPr bwMode="auto">
              <a:xfrm>
                <a:off x="2474" y="2042"/>
                <a:ext cx="624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2100" b="1">
                    <a:solidFill>
                      <a:srgbClr val="FF9999"/>
                    </a:solidFill>
                  </a:rPr>
                  <a:t>Reactor</a:t>
                </a:r>
                <a:endParaRPr lang="en-US">
                  <a:solidFill>
                    <a:srgbClr val="FF9999"/>
                  </a:solidFill>
                </a:endParaRPr>
              </a:p>
            </p:txBody>
          </p:sp>
        </p:grpSp>
        <p:grpSp>
          <p:nvGrpSpPr>
            <p:cNvPr id="242" name="Group 118"/>
            <p:cNvGrpSpPr>
              <a:grpSpLocks/>
            </p:cNvGrpSpPr>
            <p:nvPr/>
          </p:nvGrpSpPr>
          <p:grpSpPr bwMode="auto">
            <a:xfrm>
              <a:off x="4879975" y="2430463"/>
              <a:ext cx="887413" cy="665162"/>
              <a:chOff x="2474" y="1302"/>
              <a:chExt cx="559" cy="419"/>
            </a:xfrm>
          </p:grpSpPr>
          <p:sp>
            <p:nvSpPr>
              <p:cNvPr id="243" name="Rectangle 119"/>
              <p:cNvSpPr>
                <a:spLocks noChangeArrowheads="1"/>
              </p:cNvSpPr>
              <p:nvPr/>
            </p:nvSpPr>
            <p:spPr bwMode="auto">
              <a:xfrm>
                <a:off x="2474" y="1302"/>
                <a:ext cx="559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b="1">
                    <a:solidFill>
                      <a:srgbClr val="FF0000"/>
                    </a:solidFill>
                  </a:rPr>
                  <a:t>Rocket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44" name="Rectangle 120"/>
              <p:cNvSpPr>
                <a:spLocks noChangeArrowheads="1"/>
              </p:cNvSpPr>
              <p:nvPr/>
            </p:nvSpPr>
            <p:spPr bwMode="auto">
              <a:xfrm>
                <a:off x="2474" y="1519"/>
                <a:ext cx="532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100" b="1" dirty="0">
                    <a:solidFill>
                      <a:srgbClr val="FF0000"/>
                    </a:solidFill>
                  </a:rPr>
                  <a:t>Nozzle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45" name="Rectangle 126"/>
            <p:cNvSpPr>
              <a:spLocks noChangeArrowheads="1"/>
            </p:cNvSpPr>
            <p:nvPr/>
          </p:nvSpPr>
          <p:spPr bwMode="auto">
            <a:xfrm>
              <a:off x="7883525" y="1547813"/>
              <a:ext cx="727075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FF3300"/>
                  </a:solidFill>
                </a:rPr>
                <a:t>Sun’s</a:t>
              </a:r>
              <a:endParaRPr lang="en-US" sz="2100">
                <a:solidFill>
                  <a:srgbClr val="FF3300"/>
                </a:solidFill>
              </a:endParaRPr>
            </a:p>
          </p:txBody>
        </p:sp>
        <p:sp>
          <p:nvSpPr>
            <p:cNvPr id="246" name="Rectangle 127"/>
            <p:cNvSpPr>
              <a:spLocks noChangeArrowheads="1"/>
            </p:cNvSpPr>
            <p:nvPr/>
          </p:nvSpPr>
          <p:spPr bwMode="auto">
            <a:xfrm>
              <a:off x="7683500" y="1854200"/>
              <a:ext cx="976313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FF3300"/>
                  </a:solidFill>
                </a:rPr>
                <a:t>Surface</a:t>
              </a:r>
              <a:endParaRPr lang="en-US" sz="2100">
                <a:solidFill>
                  <a:srgbClr val="FF3300"/>
                </a:solidFill>
              </a:endParaRPr>
            </a:p>
          </p:txBody>
        </p:sp>
        <p:sp>
          <p:nvSpPr>
            <p:cNvPr id="248" name="Line 132"/>
            <p:cNvSpPr>
              <a:spLocks noChangeShapeType="1"/>
            </p:cNvSpPr>
            <p:nvPr/>
          </p:nvSpPr>
          <p:spPr bwMode="auto">
            <a:xfrm>
              <a:off x="5072063" y="4235450"/>
              <a:ext cx="422275" cy="0"/>
            </a:xfrm>
            <a:prstGeom prst="lin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133"/>
            <p:cNvSpPr>
              <a:spLocks noChangeShapeType="1"/>
            </p:cNvSpPr>
            <p:nvPr/>
          </p:nvSpPr>
          <p:spPr bwMode="auto">
            <a:xfrm>
              <a:off x="5224463" y="3544888"/>
              <a:ext cx="538162" cy="0"/>
            </a:xfrm>
            <a:prstGeom prst="line">
              <a:avLst/>
            </a:prstGeom>
            <a:noFill/>
            <a:ln w="57150">
              <a:solidFill>
                <a:srgbClr val="FF99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134"/>
            <p:cNvSpPr>
              <a:spLocks noChangeShapeType="1"/>
            </p:cNvSpPr>
            <p:nvPr/>
          </p:nvSpPr>
          <p:spPr bwMode="auto">
            <a:xfrm>
              <a:off x="5954713" y="2698750"/>
              <a:ext cx="53816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135"/>
            <p:cNvSpPr>
              <a:spLocks noChangeShapeType="1"/>
            </p:cNvSpPr>
            <p:nvPr/>
          </p:nvSpPr>
          <p:spPr bwMode="auto">
            <a:xfrm flipH="1">
              <a:off x="7069138" y="1892300"/>
              <a:ext cx="574675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2" name="TextBox 251"/>
          <p:cNvSpPr txBox="1"/>
          <p:nvPr/>
        </p:nvSpPr>
        <p:spPr>
          <a:xfrm>
            <a:off x="0" y="6246168"/>
            <a:ext cx="45384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http://www.eng.auburn.edu/~agrawvd/D&amp;TSEMINAR_SPR06/SLIDES/Agrawal_DTSem06.ppt</a:t>
            </a:r>
            <a:endParaRPr lang="en-US" sz="900" dirty="0"/>
          </a:p>
        </p:txBody>
      </p:sp>
      <p:cxnSp>
        <p:nvCxnSpPr>
          <p:cNvPr id="129" name="Straight Arrow Connector 128"/>
          <p:cNvCxnSpPr/>
          <p:nvPr/>
        </p:nvCxnSpPr>
        <p:spPr>
          <a:xfrm rot="5400000">
            <a:off x="1828800" y="457200"/>
            <a:ext cx="4572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33600" y="76200"/>
            <a:ext cx="1273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Not so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60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27" name="Trapezoid 26"/>
          <p:cNvSpPr/>
          <p:nvPr/>
        </p:nvSpPr>
        <p:spPr>
          <a:xfrm>
            <a:off x="457200" y="5410200"/>
            <a:ext cx="84582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apezoid 27"/>
          <p:cNvSpPr/>
          <p:nvPr/>
        </p:nvSpPr>
        <p:spPr>
          <a:xfrm>
            <a:off x="685800" y="3733800"/>
            <a:ext cx="2514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apezoid 28"/>
          <p:cNvSpPr/>
          <p:nvPr/>
        </p:nvSpPr>
        <p:spPr>
          <a:xfrm>
            <a:off x="6096000" y="3810000"/>
            <a:ext cx="2514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Sequoia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Realization of Distributed computation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" name="Group 224"/>
          <p:cNvGrpSpPr/>
          <p:nvPr/>
        </p:nvGrpSpPr>
        <p:grpSpPr>
          <a:xfrm>
            <a:off x="228600" y="381000"/>
            <a:ext cx="1295400" cy="1447800"/>
            <a:chOff x="685800" y="4953000"/>
            <a:chExt cx="1295400" cy="1447800"/>
          </a:xfrm>
        </p:grpSpPr>
        <p:sp>
          <p:nvSpPr>
            <p:cNvPr id="44" name="Explosion 1 43"/>
            <p:cNvSpPr/>
            <p:nvPr/>
          </p:nvSpPr>
          <p:spPr>
            <a:xfrm>
              <a:off x="685800" y="4953000"/>
              <a:ext cx="1295400" cy="1447800"/>
            </a:xfrm>
            <a:prstGeom prst="irregularSeal1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17"/>
            <p:cNvGrpSpPr/>
            <p:nvPr/>
          </p:nvGrpSpPr>
          <p:grpSpPr>
            <a:xfrm>
              <a:off x="990600" y="5410200"/>
              <a:ext cx="224456" cy="290231"/>
              <a:chOff x="376352" y="5181600"/>
              <a:chExt cx="224456" cy="290231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433564" y="523339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433564" y="525118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33564" y="5268980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433564" y="5286774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433564" y="530456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433564" y="5322362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433564" y="5340156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433564" y="535795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433564" y="5393539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433564" y="537574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433564" y="5411333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433564" y="542912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101"/>
              <p:cNvSpPr txBox="1"/>
              <p:nvPr/>
            </p:nvSpPr>
            <p:spPr>
              <a:xfrm>
                <a:off x="381000" y="5181600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1</a:t>
                </a:r>
                <a:endParaRPr lang="en-US" sz="300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83386" y="5272706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2</a:t>
                </a:r>
                <a:endParaRPr lang="en-US" sz="300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76352" y="5333332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3</a:t>
                </a:r>
                <a:endParaRPr lang="en-US" dirty="0"/>
              </a:p>
            </p:txBody>
          </p:sp>
        </p:grpSp>
        <p:grpSp>
          <p:nvGrpSpPr>
            <p:cNvPr id="5" name="Group 219"/>
            <p:cNvGrpSpPr/>
            <p:nvPr/>
          </p:nvGrpSpPr>
          <p:grpSpPr>
            <a:xfrm>
              <a:off x="1358704" y="5382065"/>
              <a:ext cx="228600" cy="228600"/>
              <a:chOff x="838200" y="5334000"/>
              <a:chExt cx="228600" cy="22860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838200" y="5345543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38200" y="536185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38200" y="537816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38200" y="5394475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838200" y="5427096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838200" y="5443407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838200" y="545971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838200" y="547602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838200" y="552496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838200" y="550865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838200" y="5541271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838200" y="5557582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/>
              <p:cNvSpPr/>
              <p:nvPr/>
            </p:nvSpPr>
            <p:spPr>
              <a:xfrm>
                <a:off x="1021820" y="5343034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021450" y="54178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021635" y="54986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ight Brace 76"/>
              <p:cNvSpPr/>
              <p:nvPr/>
            </p:nvSpPr>
            <p:spPr>
              <a:xfrm>
                <a:off x="994611" y="5334000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ight Brace 78"/>
              <p:cNvSpPr/>
              <p:nvPr/>
            </p:nvSpPr>
            <p:spPr>
              <a:xfrm>
                <a:off x="994611" y="5410786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ight Brace 79"/>
              <p:cNvSpPr/>
              <p:nvPr/>
            </p:nvSpPr>
            <p:spPr>
              <a:xfrm>
                <a:off x="994611" y="5492339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220"/>
            <p:cNvGrpSpPr/>
            <p:nvPr/>
          </p:nvGrpSpPr>
          <p:grpSpPr>
            <a:xfrm>
              <a:off x="1151206" y="5678646"/>
              <a:ext cx="304800" cy="304799"/>
              <a:chOff x="381000" y="5410200"/>
              <a:chExt cx="457200" cy="4572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63880" y="5410200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672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0104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63880" y="5659582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8100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6388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4676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Arrow Connector 54"/>
              <p:cNvCxnSpPr>
                <a:endCxn id="50" idx="1"/>
              </p:cNvCxnSpPr>
              <p:nvPr/>
            </p:nvCxnSpPr>
            <p:spPr>
              <a:xfrm>
                <a:off x="643363" y="5485015"/>
                <a:ext cx="71068" cy="6205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endCxn id="49" idx="7"/>
              </p:cNvCxnSpPr>
              <p:nvPr/>
            </p:nvCxnSpPr>
            <p:spPr>
              <a:xfrm rot="10800000" flipV="1">
                <a:off x="504769" y="5482456"/>
                <a:ext cx="73882" cy="646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rot="10800000" flipV="1">
                <a:off x="639144" y="5607787"/>
                <a:ext cx="75964" cy="65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511126" y="5606508"/>
                <a:ext cx="68932" cy="601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51" idx="5"/>
                <a:endCxn id="54" idx="1"/>
              </p:cNvCxnSpPr>
              <p:nvPr/>
            </p:nvCxnSpPr>
            <p:spPr>
              <a:xfrm rot="16200000" flipH="1">
                <a:off x="66808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51" idx="4"/>
                <a:endCxn id="53" idx="0"/>
              </p:cNvCxnSpPr>
              <p:nvPr/>
            </p:nvCxnSpPr>
            <p:spPr>
              <a:xfrm rot="5400000">
                <a:off x="588818" y="5763448"/>
                <a:ext cx="41564" cy="95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51" idx="3"/>
                <a:endCxn id="52" idx="7"/>
              </p:cNvCxnSpPr>
              <p:nvPr/>
            </p:nvCxnSpPr>
            <p:spPr>
              <a:xfrm rot="5400000">
                <a:off x="48520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90"/>
          <p:cNvGrpSpPr/>
          <p:nvPr/>
        </p:nvGrpSpPr>
        <p:grpSpPr>
          <a:xfrm>
            <a:off x="990600" y="3810000"/>
            <a:ext cx="7391400" cy="457200"/>
            <a:chOff x="990600" y="3810000"/>
            <a:chExt cx="7391400" cy="457200"/>
          </a:xfrm>
        </p:grpSpPr>
        <p:sp>
          <p:nvSpPr>
            <p:cNvPr id="78" name="Rectangle 77"/>
            <p:cNvSpPr/>
            <p:nvPr/>
          </p:nvSpPr>
          <p:spPr>
            <a:xfrm>
              <a:off x="990600" y="3810000"/>
              <a:ext cx="19812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400800" y="3886200"/>
              <a:ext cx="19812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</p:grpSp>
      <p:grpSp>
        <p:nvGrpSpPr>
          <p:cNvPr id="12" name="Group 91"/>
          <p:cNvGrpSpPr/>
          <p:nvPr/>
        </p:nvGrpSpPr>
        <p:grpSpPr>
          <a:xfrm>
            <a:off x="1981200" y="4191000"/>
            <a:ext cx="5410200" cy="1295400"/>
            <a:chOff x="1981200" y="4191000"/>
            <a:chExt cx="5410200" cy="1295400"/>
          </a:xfrm>
        </p:grpSpPr>
        <p:cxnSp>
          <p:nvCxnSpPr>
            <p:cNvPr id="83" name="Straight Arrow Connector 82"/>
            <p:cNvCxnSpPr>
              <a:endCxn id="78" idx="2"/>
            </p:cNvCxnSpPr>
            <p:nvPr/>
          </p:nvCxnSpPr>
          <p:spPr>
            <a:xfrm rot="16200000" flipV="1">
              <a:off x="2057400" y="4114800"/>
              <a:ext cx="1295400" cy="1447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endCxn id="81" idx="2"/>
            </p:cNvCxnSpPr>
            <p:nvPr/>
          </p:nvCxnSpPr>
          <p:spPr>
            <a:xfrm rot="5400000" flipH="1" flipV="1">
              <a:off x="5791200" y="3886200"/>
              <a:ext cx="1219200" cy="1981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5" name="Trapezoid 104"/>
          <p:cNvSpPr/>
          <p:nvPr/>
        </p:nvSpPr>
        <p:spPr>
          <a:xfrm>
            <a:off x="1295400" y="2590800"/>
            <a:ext cx="1371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rapezoid 105"/>
          <p:cNvSpPr/>
          <p:nvPr/>
        </p:nvSpPr>
        <p:spPr>
          <a:xfrm>
            <a:off x="6705600" y="2667000"/>
            <a:ext cx="1371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61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27" name="Trapezoid 26"/>
          <p:cNvSpPr/>
          <p:nvPr/>
        </p:nvSpPr>
        <p:spPr>
          <a:xfrm>
            <a:off x="457200" y="5410200"/>
            <a:ext cx="84582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apezoid 27"/>
          <p:cNvSpPr/>
          <p:nvPr/>
        </p:nvSpPr>
        <p:spPr>
          <a:xfrm>
            <a:off x="685800" y="3733800"/>
            <a:ext cx="2514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apezoid 28"/>
          <p:cNvSpPr/>
          <p:nvPr/>
        </p:nvSpPr>
        <p:spPr>
          <a:xfrm>
            <a:off x="6096000" y="3810000"/>
            <a:ext cx="2514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apezoid 30"/>
          <p:cNvSpPr/>
          <p:nvPr/>
        </p:nvSpPr>
        <p:spPr>
          <a:xfrm>
            <a:off x="1295400" y="2590800"/>
            <a:ext cx="1371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Sequoia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Realization of Distributed computation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" name="Group 224"/>
          <p:cNvGrpSpPr/>
          <p:nvPr/>
        </p:nvGrpSpPr>
        <p:grpSpPr>
          <a:xfrm>
            <a:off x="228600" y="381000"/>
            <a:ext cx="1295400" cy="1447800"/>
            <a:chOff x="685800" y="4953000"/>
            <a:chExt cx="1295400" cy="1447800"/>
          </a:xfrm>
        </p:grpSpPr>
        <p:sp>
          <p:nvSpPr>
            <p:cNvPr id="44" name="Explosion 1 43"/>
            <p:cNvSpPr/>
            <p:nvPr/>
          </p:nvSpPr>
          <p:spPr>
            <a:xfrm>
              <a:off x="685800" y="4953000"/>
              <a:ext cx="1295400" cy="1447800"/>
            </a:xfrm>
            <a:prstGeom prst="irregularSeal1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17"/>
            <p:cNvGrpSpPr/>
            <p:nvPr/>
          </p:nvGrpSpPr>
          <p:grpSpPr>
            <a:xfrm>
              <a:off x="990600" y="5410200"/>
              <a:ext cx="224456" cy="290231"/>
              <a:chOff x="376352" y="5181600"/>
              <a:chExt cx="224456" cy="290231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433564" y="523339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433564" y="525118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33564" y="5268980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433564" y="5286774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433564" y="530456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433564" y="5322362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433564" y="5340156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433564" y="535795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433564" y="5393539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433564" y="537574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433564" y="5411333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433564" y="542912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101"/>
              <p:cNvSpPr txBox="1"/>
              <p:nvPr/>
            </p:nvSpPr>
            <p:spPr>
              <a:xfrm>
                <a:off x="381000" y="5181600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1</a:t>
                </a:r>
                <a:endParaRPr lang="en-US" sz="300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83386" y="5272706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2</a:t>
                </a:r>
                <a:endParaRPr lang="en-US" sz="300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76352" y="5333332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3</a:t>
                </a:r>
                <a:endParaRPr lang="en-US" dirty="0"/>
              </a:p>
            </p:txBody>
          </p:sp>
        </p:grpSp>
        <p:grpSp>
          <p:nvGrpSpPr>
            <p:cNvPr id="5" name="Group 219"/>
            <p:cNvGrpSpPr/>
            <p:nvPr/>
          </p:nvGrpSpPr>
          <p:grpSpPr>
            <a:xfrm>
              <a:off x="1358704" y="5382065"/>
              <a:ext cx="228600" cy="228600"/>
              <a:chOff x="838200" y="5334000"/>
              <a:chExt cx="228600" cy="22860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838200" y="5345543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38200" y="536185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38200" y="537816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38200" y="5394475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838200" y="5427096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838200" y="5443407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838200" y="545971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838200" y="547602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838200" y="552496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838200" y="550865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838200" y="5541271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838200" y="5557582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/>
              <p:cNvSpPr/>
              <p:nvPr/>
            </p:nvSpPr>
            <p:spPr>
              <a:xfrm>
                <a:off x="1021820" y="5343034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021450" y="54178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021635" y="54986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ight Brace 76"/>
              <p:cNvSpPr/>
              <p:nvPr/>
            </p:nvSpPr>
            <p:spPr>
              <a:xfrm>
                <a:off x="994611" y="5334000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ight Brace 78"/>
              <p:cNvSpPr/>
              <p:nvPr/>
            </p:nvSpPr>
            <p:spPr>
              <a:xfrm>
                <a:off x="994611" y="5410786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ight Brace 79"/>
              <p:cNvSpPr/>
              <p:nvPr/>
            </p:nvSpPr>
            <p:spPr>
              <a:xfrm>
                <a:off x="994611" y="5492339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220"/>
            <p:cNvGrpSpPr/>
            <p:nvPr/>
          </p:nvGrpSpPr>
          <p:grpSpPr>
            <a:xfrm>
              <a:off x="1151206" y="5678646"/>
              <a:ext cx="304800" cy="304799"/>
              <a:chOff x="381000" y="5410200"/>
              <a:chExt cx="457200" cy="4572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63880" y="5410200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672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0104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63880" y="5659582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8100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6388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4676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Arrow Connector 54"/>
              <p:cNvCxnSpPr>
                <a:endCxn id="50" idx="1"/>
              </p:cNvCxnSpPr>
              <p:nvPr/>
            </p:nvCxnSpPr>
            <p:spPr>
              <a:xfrm>
                <a:off x="643363" y="5485015"/>
                <a:ext cx="71068" cy="6205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endCxn id="49" idx="7"/>
              </p:cNvCxnSpPr>
              <p:nvPr/>
            </p:nvCxnSpPr>
            <p:spPr>
              <a:xfrm rot="10800000" flipV="1">
                <a:off x="504769" y="5482456"/>
                <a:ext cx="73882" cy="646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rot="10800000" flipV="1">
                <a:off x="639144" y="5607787"/>
                <a:ext cx="75964" cy="65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511126" y="5606508"/>
                <a:ext cx="68932" cy="601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51" idx="5"/>
                <a:endCxn id="54" idx="1"/>
              </p:cNvCxnSpPr>
              <p:nvPr/>
            </p:nvCxnSpPr>
            <p:spPr>
              <a:xfrm rot="16200000" flipH="1">
                <a:off x="66808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51" idx="4"/>
                <a:endCxn id="53" idx="0"/>
              </p:cNvCxnSpPr>
              <p:nvPr/>
            </p:nvCxnSpPr>
            <p:spPr>
              <a:xfrm rot="5400000">
                <a:off x="588818" y="5763448"/>
                <a:ext cx="41564" cy="95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51" idx="3"/>
                <a:endCxn id="52" idx="7"/>
              </p:cNvCxnSpPr>
              <p:nvPr/>
            </p:nvCxnSpPr>
            <p:spPr>
              <a:xfrm rot="5400000">
                <a:off x="48520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" name="Rectangle 81"/>
          <p:cNvSpPr/>
          <p:nvPr/>
        </p:nvSpPr>
        <p:spPr>
          <a:xfrm>
            <a:off x="990600" y="3810000"/>
            <a:ext cx="9906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1981200" y="3810000"/>
            <a:ext cx="9906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6400800" y="3886200"/>
            <a:ext cx="9906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7391400" y="3886200"/>
            <a:ext cx="9906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81" name="Trapezoid 80"/>
          <p:cNvSpPr/>
          <p:nvPr/>
        </p:nvSpPr>
        <p:spPr>
          <a:xfrm>
            <a:off x="6705600" y="2667000"/>
            <a:ext cx="1371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62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27" name="Trapezoid 26"/>
          <p:cNvSpPr/>
          <p:nvPr/>
        </p:nvSpPr>
        <p:spPr>
          <a:xfrm>
            <a:off x="457200" y="5410200"/>
            <a:ext cx="84582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apezoid 27"/>
          <p:cNvSpPr/>
          <p:nvPr/>
        </p:nvSpPr>
        <p:spPr>
          <a:xfrm>
            <a:off x="685800" y="3733800"/>
            <a:ext cx="2514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apezoid 28"/>
          <p:cNvSpPr/>
          <p:nvPr/>
        </p:nvSpPr>
        <p:spPr>
          <a:xfrm>
            <a:off x="6096000" y="3810000"/>
            <a:ext cx="2514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apezoid 30"/>
          <p:cNvSpPr/>
          <p:nvPr/>
        </p:nvSpPr>
        <p:spPr>
          <a:xfrm>
            <a:off x="1295400" y="2590800"/>
            <a:ext cx="1371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Sequoia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Realization of Distributed computation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" name="Group 224"/>
          <p:cNvGrpSpPr/>
          <p:nvPr/>
        </p:nvGrpSpPr>
        <p:grpSpPr>
          <a:xfrm>
            <a:off x="228600" y="381000"/>
            <a:ext cx="1295400" cy="1447800"/>
            <a:chOff x="685800" y="4953000"/>
            <a:chExt cx="1295400" cy="1447800"/>
          </a:xfrm>
        </p:grpSpPr>
        <p:sp>
          <p:nvSpPr>
            <p:cNvPr id="44" name="Explosion 1 43"/>
            <p:cNvSpPr/>
            <p:nvPr/>
          </p:nvSpPr>
          <p:spPr>
            <a:xfrm>
              <a:off x="685800" y="4953000"/>
              <a:ext cx="1295400" cy="1447800"/>
            </a:xfrm>
            <a:prstGeom prst="irregularSeal1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17"/>
            <p:cNvGrpSpPr/>
            <p:nvPr/>
          </p:nvGrpSpPr>
          <p:grpSpPr>
            <a:xfrm>
              <a:off x="990600" y="5410200"/>
              <a:ext cx="224456" cy="290231"/>
              <a:chOff x="376352" y="5181600"/>
              <a:chExt cx="224456" cy="290231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433564" y="523339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433564" y="525118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33564" y="5268980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433564" y="5286774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433564" y="530456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433564" y="5322362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433564" y="5340156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433564" y="535795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433564" y="5393539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433564" y="537574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433564" y="5411333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433564" y="542912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101"/>
              <p:cNvSpPr txBox="1"/>
              <p:nvPr/>
            </p:nvSpPr>
            <p:spPr>
              <a:xfrm>
                <a:off x="381000" y="5181600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1</a:t>
                </a:r>
                <a:endParaRPr lang="en-US" sz="300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83386" y="5272706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2</a:t>
                </a:r>
                <a:endParaRPr lang="en-US" sz="300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76352" y="5333332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3</a:t>
                </a:r>
                <a:endParaRPr lang="en-US" dirty="0"/>
              </a:p>
            </p:txBody>
          </p:sp>
        </p:grpSp>
        <p:grpSp>
          <p:nvGrpSpPr>
            <p:cNvPr id="5" name="Group 219"/>
            <p:cNvGrpSpPr/>
            <p:nvPr/>
          </p:nvGrpSpPr>
          <p:grpSpPr>
            <a:xfrm>
              <a:off x="1358704" y="5382065"/>
              <a:ext cx="228600" cy="228600"/>
              <a:chOff x="838200" y="5334000"/>
              <a:chExt cx="228600" cy="22860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838200" y="5345543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38200" y="536185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38200" y="537816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38200" y="5394475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838200" y="5427096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838200" y="5443407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838200" y="545971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838200" y="547602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838200" y="552496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838200" y="550865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838200" y="5541271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838200" y="5557582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/>
              <p:cNvSpPr/>
              <p:nvPr/>
            </p:nvSpPr>
            <p:spPr>
              <a:xfrm>
                <a:off x="1021820" y="5343034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021450" y="54178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021635" y="54986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ight Brace 76"/>
              <p:cNvSpPr/>
              <p:nvPr/>
            </p:nvSpPr>
            <p:spPr>
              <a:xfrm>
                <a:off x="994611" y="5334000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ight Brace 78"/>
              <p:cNvSpPr/>
              <p:nvPr/>
            </p:nvSpPr>
            <p:spPr>
              <a:xfrm>
                <a:off x="994611" y="5410786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ight Brace 79"/>
              <p:cNvSpPr/>
              <p:nvPr/>
            </p:nvSpPr>
            <p:spPr>
              <a:xfrm>
                <a:off x="994611" y="5492339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220"/>
            <p:cNvGrpSpPr/>
            <p:nvPr/>
          </p:nvGrpSpPr>
          <p:grpSpPr>
            <a:xfrm>
              <a:off x="1151206" y="5678646"/>
              <a:ext cx="304800" cy="304799"/>
              <a:chOff x="381000" y="5410200"/>
              <a:chExt cx="457200" cy="4572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63880" y="5410200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672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0104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63880" y="5659582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8100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6388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4676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Arrow Connector 54"/>
              <p:cNvCxnSpPr>
                <a:endCxn id="50" idx="1"/>
              </p:cNvCxnSpPr>
              <p:nvPr/>
            </p:nvCxnSpPr>
            <p:spPr>
              <a:xfrm>
                <a:off x="643363" y="5485015"/>
                <a:ext cx="71068" cy="6205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endCxn id="49" idx="7"/>
              </p:cNvCxnSpPr>
              <p:nvPr/>
            </p:nvCxnSpPr>
            <p:spPr>
              <a:xfrm rot="10800000" flipV="1">
                <a:off x="504769" y="5482456"/>
                <a:ext cx="73882" cy="646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rot="10800000" flipV="1">
                <a:off x="639144" y="5607787"/>
                <a:ext cx="75964" cy="65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511126" y="5606508"/>
                <a:ext cx="68932" cy="601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51" idx="5"/>
                <a:endCxn id="54" idx="1"/>
              </p:cNvCxnSpPr>
              <p:nvPr/>
            </p:nvCxnSpPr>
            <p:spPr>
              <a:xfrm rot="16200000" flipH="1">
                <a:off x="66808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51" idx="4"/>
                <a:endCxn id="53" idx="0"/>
              </p:cNvCxnSpPr>
              <p:nvPr/>
            </p:nvCxnSpPr>
            <p:spPr>
              <a:xfrm rot="5400000">
                <a:off x="588818" y="5763448"/>
                <a:ext cx="41564" cy="95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51" idx="3"/>
                <a:endCxn id="52" idx="7"/>
              </p:cNvCxnSpPr>
              <p:nvPr/>
            </p:nvCxnSpPr>
            <p:spPr>
              <a:xfrm rot="5400000">
                <a:off x="48520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Trapezoid 80"/>
          <p:cNvSpPr/>
          <p:nvPr/>
        </p:nvSpPr>
        <p:spPr>
          <a:xfrm>
            <a:off x="6705600" y="2667000"/>
            <a:ext cx="1371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8"/>
          <p:cNvGrpSpPr/>
          <p:nvPr/>
        </p:nvGrpSpPr>
        <p:grpSpPr>
          <a:xfrm>
            <a:off x="1524000" y="2667000"/>
            <a:ext cx="6400800" cy="457200"/>
            <a:chOff x="1524000" y="2667000"/>
            <a:chExt cx="6400800" cy="457200"/>
          </a:xfrm>
        </p:grpSpPr>
        <p:sp>
          <p:nvSpPr>
            <p:cNvPr id="78" name="Rectangle 77"/>
            <p:cNvSpPr/>
            <p:nvPr/>
          </p:nvSpPr>
          <p:spPr>
            <a:xfrm>
              <a:off x="1524000" y="2667000"/>
              <a:ext cx="9906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934200" y="2743200"/>
              <a:ext cx="9906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</p:grpSp>
      <p:grpSp>
        <p:nvGrpSpPr>
          <p:cNvPr id="12" name="Group 107"/>
          <p:cNvGrpSpPr/>
          <p:nvPr/>
        </p:nvGrpSpPr>
        <p:grpSpPr>
          <a:xfrm>
            <a:off x="1485900" y="3048000"/>
            <a:ext cx="5943600" cy="838200"/>
            <a:chOff x="1485900" y="3048000"/>
            <a:chExt cx="5943600" cy="838200"/>
          </a:xfrm>
        </p:grpSpPr>
        <p:cxnSp>
          <p:nvCxnSpPr>
            <p:cNvPr id="85" name="Straight Arrow Connector 84"/>
            <p:cNvCxnSpPr>
              <a:endCxn id="78" idx="2"/>
            </p:cNvCxnSpPr>
            <p:nvPr/>
          </p:nvCxnSpPr>
          <p:spPr>
            <a:xfrm rot="5400000" flipH="1" flipV="1">
              <a:off x="1371600" y="3162300"/>
              <a:ext cx="7620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endCxn id="83" idx="2"/>
            </p:cNvCxnSpPr>
            <p:nvPr/>
          </p:nvCxnSpPr>
          <p:spPr>
            <a:xfrm rot="5400000" flipH="1" flipV="1">
              <a:off x="6781800" y="3238500"/>
              <a:ext cx="7620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63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27" name="Trapezoid 26"/>
          <p:cNvSpPr/>
          <p:nvPr/>
        </p:nvSpPr>
        <p:spPr>
          <a:xfrm>
            <a:off x="457200" y="5410200"/>
            <a:ext cx="84582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apezoid 27"/>
          <p:cNvSpPr/>
          <p:nvPr/>
        </p:nvSpPr>
        <p:spPr>
          <a:xfrm>
            <a:off x="685800" y="3733800"/>
            <a:ext cx="2514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apezoid 28"/>
          <p:cNvSpPr/>
          <p:nvPr/>
        </p:nvSpPr>
        <p:spPr>
          <a:xfrm>
            <a:off x="6096000" y="3810000"/>
            <a:ext cx="2514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apezoid 30"/>
          <p:cNvSpPr/>
          <p:nvPr/>
        </p:nvSpPr>
        <p:spPr>
          <a:xfrm>
            <a:off x="1295400" y="2590800"/>
            <a:ext cx="1371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Sequoia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Realization of Distributed computation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" name="Group 224"/>
          <p:cNvGrpSpPr/>
          <p:nvPr/>
        </p:nvGrpSpPr>
        <p:grpSpPr>
          <a:xfrm>
            <a:off x="228600" y="381000"/>
            <a:ext cx="1295400" cy="1447800"/>
            <a:chOff x="685800" y="4953000"/>
            <a:chExt cx="1295400" cy="1447800"/>
          </a:xfrm>
        </p:grpSpPr>
        <p:sp>
          <p:nvSpPr>
            <p:cNvPr id="44" name="Explosion 1 43"/>
            <p:cNvSpPr/>
            <p:nvPr/>
          </p:nvSpPr>
          <p:spPr>
            <a:xfrm>
              <a:off x="685800" y="4953000"/>
              <a:ext cx="1295400" cy="1447800"/>
            </a:xfrm>
            <a:prstGeom prst="irregularSeal1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17"/>
            <p:cNvGrpSpPr/>
            <p:nvPr/>
          </p:nvGrpSpPr>
          <p:grpSpPr>
            <a:xfrm>
              <a:off x="990600" y="5410200"/>
              <a:ext cx="224456" cy="290231"/>
              <a:chOff x="376352" y="5181600"/>
              <a:chExt cx="224456" cy="290231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433564" y="523339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433564" y="525118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33564" y="5268980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433564" y="5286774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433564" y="530456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433564" y="5322362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433564" y="5340156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433564" y="535795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433564" y="5393539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433564" y="537574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433564" y="5411333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433564" y="542912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101"/>
              <p:cNvSpPr txBox="1"/>
              <p:nvPr/>
            </p:nvSpPr>
            <p:spPr>
              <a:xfrm>
                <a:off x="381000" y="5181600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1</a:t>
                </a:r>
                <a:endParaRPr lang="en-US" sz="300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83386" y="5272706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2</a:t>
                </a:r>
                <a:endParaRPr lang="en-US" sz="300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76352" y="5333332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3</a:t>
                </a:r>
                <a:endParaRPr lang="en-US" dirty="0"/>
              </a:p>
            </p:txBody>
          </p:sp>
        </p:grpSp>
        <p:grpSp>
          <p:nvGrpSpPr>
            <p:cNvPr id="5" name="Group 219"/>
            <p:cNvGrpSpPr/>
            <p:nvPr/>
          </p:nvGrpSpPr>
          <p:grpSpPr>
            <a:xfrm>
              <a:off x="1358704" y="5382065"/>
              <a:ext cx="228600" cy="228600"/>
              <a:chOff x="838200" y="5334000"/>
              <a:chExt cx="228600" cy="22860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838200" y="5345543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38200" y="536185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38200" y="537816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38200" y="5394475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838200" y="5427096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838200" y="5443407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838200" y="545971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838200" y="547602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838200" y="552496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838200" y="550865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838200" y="5541271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838200" y="5557582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/>
              <p:cNvSpPr/>
              <p:nvPr/>
            </p:nvSpPr>
            <p:spPr>
              <a:xfrm>
                <a:off x="1021820" y="5343034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021450" y="54178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021635" y="54986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ight Brace 76"/>
              <p:cNvSpPr/>
              <p:nvPr/>
            </p:nvSpPr>
            <p:spPr>
              <a:xfrm>
                <a:off x="994611" y="5334000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ight Brace 78"/>
              <p:cNvSpPr/>
              <p:nvPr/>
            </p:nvSpPr>
            <p:spPr>
              <a:xfrm>
                <a:off x="994611" y="5410786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ight Brace 79"/>
              <p:cNvSpPr/>
              <p:nvPr/>
            </p:nvSpPr>
            <p:spPr>
              <a:xfrm>
                <a:off x="994611" y="5492339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220"/>
            <p:cNvGrpSpPr/>
            <p:nvPr/>
          </p:nvGrpSpPr>
          <p:grpSpPr>
            <a:xfrm>
              <a:off x="1151206" y="5678646"/>
              <a:ext cx="304800" cy="304799"/>
              <a:chOff x="381000" y="5410200"/>
              <a:chExt cx="457200" cy="4572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63880" y="5410200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672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0104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63880" y="5659582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8100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6388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4676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Arrow Connector 54"/>
              <p:cNvCxnSpPr>
                <a:endCxn id="50" idx="1"/>
              </p:cNvCxnSpPr>
              <p:nvPr/>
            </p:nvCxnSpPr>
            <p:spPr>
              <a:xfrm>
                <a:off x="643363" y="5485015"/>
                <a:ext cx="71068" cy="6205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endCxn id="49" idx="7"/>
              </p:cNvCxnSpPr>
              <p:nvPr/>
            </p:nvCxnSpPr>
            <p:spPr>
              <a:xfrm rot="10800000" flipV="1">
                <a:off x="504769" y="5482456"/>
                <a:ext cx="73882" cy="646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rot="10800000" flipV="1">
                <a:off x="639144" y="5607787"/>
                <a:ext cx="75964" cy="65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511126" y="5606508"/>
                <a:ext cx="68932" cy="601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51" idx="5"/>
                <a:endCxn id="54" idx="1"/>
              </p:cNvCxnSpPr>
              <p:nvPr/>
            </p:nvCxnSpPr>
            <p:spPr>
              <a:xfrm rot="16200000" flipH="1">
                <a:off x="66808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51" idx="4"/>
                <a:endCxn id="53" idx="0"/>
              </p:cNvCxnSpPr>
              <p:nvPr/>
            </p:nvCxnSpPr>
            <p:spPr>
              <a:xfrm rot="5400000">
                <a:off x="588818" y="5763448"/>
                <a:ext cx="41564" cy="95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51" idx="3"/>
                <a:endCxn id="52" idx="7"/>
              </p:cNvCxnSpPr>
              <p:nvPr/>
            </p:nvCxnSpPr>
            <p:spPr>
              <a:xfrm rot="5400000">
                <a:off x="48520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Trapezoid 80"/>
          <p:cNvSpPr/>
          <p:nvPr/>
        </p:nvSpPr>
        <p:spPr>
          <a:xfrm>
            <a:off x="6705600" y="2667000"/>
            <a:ext cx="1371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8"/>
          <p:cNvGrpSpPr/>
          <p:nvPr/>
        </p:nvGrpSpPr>
        <p:grpSpPr>
          <a:xfrm>
            <a:off x="1524000" y="2667000"/>
            <a:ext cx="6400800" cy="457200"/>
            <a:chOff x="1524000" y="2667000"/>
            <a:chExt cx="6400800" cy="457200"/>
          </a:xfrm>
        </p:grpSpPr>
        <p:sp>
          <p:nvSpPr>
            <p:cNvPr id="78" name="Rectangle 77"/>
            <p:cNvSpPr/>
            <p:nvPr/>
          </p:nvSpPr>
          <p:spPr>
            <a:xfrm>
              <a:off x="1524000" y="2667000"/>
              <a:ext cx="990600" cy="381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934200" y="2743200"/>
              <a:ext cx="990600" cy="381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64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27" name="Trapezoid 26"/>
          <p:cNvSpPr/>
          <p:nvPr/>
        </p:nvSpPr>
        <p:spPr>
          <a:xfrm>
            <a:off x="457200" y="5410200"/>
            <a:ext cx="84582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apezoid 27"/>
          <p:cNvSpPr/>
          <p:nvPr/>
        </p:nvSpPr>
        <p:spPr>
          <a:xfrm>
            <a:off x="685800" y="3733800"/>
            <a:ext cx="2514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apezoid 28"/>
          <p:cNvSpPr/>
          <p:nvPr/>
        </p:nvSpPr>
        <p:spPr>
          <a:xfrm>
            <a:off x="6096000" y="3810000"/>
            <a:ext cx="2514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apezoid 30"/>
          <p:cNvSpPr/>
          <p:nvPr/>
        </p:nvSpPr>
        <p:spPr>
          <a:xfrm>
            <a:off x="1295400" y="2590800"/>
            <a:ext cx="1371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Sequoia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Realization of Distributed computation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" name="Group 224"/>
          <p:cNvGrpSpPr/>
          <p:nvPr/>
        </p:nvGrpSpPr>
        <p:grpSpPr>
          <a:xfrm>
            <a:off x="228600" y="381000"/>
            <a:ext cx="1295400" cy="1447800"/>
            <a:chOff x="685800" y="4953000"/>
            <a:chExt cx="1295400" cy="1447800"/>
          </a:xfrm>
        </p:grpSpPr>
        <p:sp>
          <p:nvSpPr>
            <p:cNvPr id="44" name="Explosion 1 43"/>
            <p:cNvSpPr/>
            <p:nvPr/>
          </p:nvSpPr>
          <p:spPr>
            <a:xfrm>
              <a:off x="685800" y="4953000"/>
              <a:ext cx="1295400" cy="1447800"/>
            </a:xfrm>
            <a:prstGeom prst="irregularSeal1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17"/>
            <p:cNvGrpSpPr/>
            <p:nvPr/>
          </p:nvGrpSpPr>
          <p:grpSpPr>
            <a:xfrm>
              <a:off x="990600" y="5410200"/>
              <a:ext cx="224456" cy="290231"/>
              <a:chOff x="376352" y="5181600"/>
              <a:chExt cx="224456" cy="290231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433564" y="523339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433564" y="525118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33564" y="5268980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433564" y="5286774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433564" y="530456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433564" y="5322362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433564" y="5340156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433564" y="535795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433564" y="5393539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433564" y="537574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433564" y="5411333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433564" y="542912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101"/>
              <p:cNvSpPr txBox="1"/>
              <p:nvPr/>
            </p:nvSpPr>
            <p:spPr>
              <a:xfrm>
                <a:off x="381000" y="5181600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1</a:t>
                </a:r>
                <a:endParaRPr lang="en-US" sz="300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83386" y="5272706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2</a:t>
                </a:r>
                <a:endParaRPr lang="en-US" sz="300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76352" y="5333332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3</a:t>
                </a:r>
                <a:endParaRPr lang="en-US" dirty="0"/>
              </a:p>
            </p:txBody>
          </p:sp>
        </p:grpSp>
        <p:grpSp>
          <p:nvGrpSpPr>
            <p:cNvPr id="5" name="Group 219"/>
            <p:cNvGrpSpPr/>
            <p:nvPr/>
          </p:nvGrpSpPr>
          <p:grpSpPr>
            <a:xfrm>
              <a:off x="1358704" y="5382065"/>
              <a:ext cx="228600" cy="228600"/>
              <a:chOff x="838200" y="5334000"/>
              <a:chExt cx="228600" cy="22860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838200" y="5345543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38200" y="536185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38200" y="537816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38200" y="5394475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838200" y="5427096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838200" y="5443407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838200" y="545971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838200" y="547602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838200" y="552496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838200" y="550865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838200" y="5541271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838200" y="5557582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/>
              <p:cNvSpPr/>
              <p:nvPr/>
            </p:nvSpPr>
            <p:spPr>
              <a:xfrm>
                <a:off x="1021820" y="5343034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021450" y="54178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021635" y="54986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ight Brace 76"/>
              <p:cNvSpPr/>
              <p:nvPr/>
            </p:nvSpPr>
            <p:spPr>
              <a:xfrm>
                <a:off x="994611" y="5334000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ight Brace 78"/>
              <p:cNvSpPr/>
              <p:nvPr/>
            </p:nvSpPr>
            <p:spPr>
              <a:xfrm>
                <a:off x="994611" y="5410786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ight Brace 79"/>
              <p:cNvSpPr/>
              <p:nvPr/>
            </p:nvSpPr>
            <p:spPr>
              <a:xfrm>
                <a:off x="994611" y="5492339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220"/>
            <p:cNvGrpSpPr/>
            <p:nvPr/>
          </p:nvGrpSpPr>
          <p:grpSpPr>
            <a:xfrm>
              <a:off x="1151206" y="5678646"/>
              <a:ext cx="304800" cy="304799"/>
              <a:chOff x="381000" y="5410200"/>
              <a:chExt cx="457200" cy="4572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63880" y="5410200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672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0104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63880" y="5659582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8100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6388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4676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Arrow Connector 54"/>
              <p:cNvCxnSpPr>
                <a:endCxn id="50" idx="1"/>
              </p:cNvCxnSpPr>
              <p:nvPr/>
            </p:nvCxnSpPr>
            <p:spPr>
              <a:xfrm>
                <a:off x="643363" y="5485015"/>
                <a:ext cx="71068" cy="6205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endCxn id="49" idx="7"/>
              </p:cNvCxnSpPr>
              <p:nvPr/>
            </p:nvCxnSpPr>
            <p:spPr>
              <a:xfrm rot="10800000" flipV="1">
                <a:off x="504769" y="5482456"/>
                <a:ext cx="73882" cy="646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rot="10800000" flipV="1">
                <a:off x="639144" y="5607787"/>
                <a:ext cx="75964" cy="65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511126" y="5606508"/>
                <a:ext cx="68932" cy="601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51" idx="5"/>
                <a:endCxn id="54" idx="1"/>
              </p:cNvCxnSpPr>
              <p:nvPr/>
            </p:nvCxnSpPr>
            <p:spPr>
              <a:xfrm rot="16200000" flipH="1">
                <a:off x="66808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51" idx="4"/>
                <a:endCxn id="53" idx="0"/>
              </p:cNvCxnSpPr>
              <p:nvPr/>
            </p:nvCxnSpPr>
            <p:spPr>
              <a:xfrm rot="5400000">
                <a:off x="588818" y="5763448"/>
                <a:ext cx="41564" cy="95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51" idx="3"/>
                <a:endCxn id="52" idx="7"/>
              </p:cNvCxnSpPr>
              <p:nvPr/>
            </p:nvCxnSpPr>
            <p:spPr>
              <a:xfrm rot="5400000">
                <a:off x="48520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Trapezoid 80"/>
          <p:cNvSpPr/>
          <p:nvPr/>
        </p:nvSpPr>
        <p:spPr>
          <a:xfrm>
            <a:off x="6705600" y="2667000"/>
            <a:ext cx="1371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83"/>
          <p:cNvGrpSpPr/>
          <p:nvPr/>
        </p:nvGrpSpPr>
        <p:grpSpPr>
          <a:xfrm>
            <a:off x="990600" y="3810000"/>
            <a:ext cx="6400800" cy="457200"/>
            <a:chOff x="990600" y="3810000"/>
            <a:chExt cx="6400800" cy="457200"/>
          </a:xfrm>
        </p:grpSpPr>
        <p:sp>
          <p:nvSpPr>
            <p:cNvPr id="82" name="Rectangle 81"/>
            <p:cNvSpPr/>
            <p:nvPr/>
          </p:nvSpPr>
          <p:spPr>
            <a:xfrm>
              <a:off x="990600" y="3810000"/>
              <a:ext cx="990600" cy="381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400800" y="3886200"/>
              <a:ext cx="990600" cy="381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</p:grpSp>
      <p:grpSp>
        <p:nvGrpSpPr>
          <p:cNvPr id="12" name="Group 82"/>
          <p:cNvGrpSpPr/>
          <p:nvPr/>
        </p:nvGrpSpPr>
        <p:grpSpPr>
          <a:xfrm>
            <a:off x="1485900" y="3048000"/>
            <a:ext cx="5905500" cy="838200"/>
            <a:chOff x="1485900" y="3048000"/>
            <a:chExt cx="5905500" cy="838200"/>
          </a:xfrm>
        </p:grpSpPr>
        <p:cxnSp>
          <p:nvCxnSpPr>
            <p:cNvPr id="92" name="Straight Arrow Connector 91"/>
            <p:cNvCxnSpPr>
              <a:stCxn id="83" idx="2"/>
              <a:endCxn id="82" idx="0"/>
            </p:cNvCxnSpPr>
            <p:nvPr/>
          </p:nvCxnSpPr>
          <p:spPr>
            <a:xfrm rot="5400000">
              <a:off x="1371600" y="3162300"/>
              <a:ext cx="7620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81" idx="2"/>
              <a:endCxn id="87" idx="0"/>
            </p:cNvCxnSpPr>
            <p:nvPr/>
          </p:nvCxnSpPr>
          <p:spPr>
            <a:xfrm rot="5400000">
              <a:off x="6800850" y="3295650"/>
              <a:ext cx="685800" cy="4953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65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27" name="Trapezoid 26"/>
          <p:cNvSpPr/>
          <p:nvPr/>
        </p:nvSpPr>
        <p:spPr>
          <a:xfrm>
            <a:off x="457200" y="5410200"/>
            <a:ext cx="84582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apezoid 27"/>
          <p:cNvSpPr/>
          <p:nvPr/>
        </p:nvSpPr>
        <p:spPr>
          <a:xfrm>
            <a:off x="685800" y="3733800"/>
            <a:ext cx="2514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apezoid 28"/>
          <p:cNvSpPr/>
          <p:nvPr/>
        </p:nvSpPr>
        <p:spPr>
          <a:xfrm>
            <a:off x="6096000" y="3810000"/>
            <a:ext cx="2514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apezoid 30"/>
          <p:cNvSpPr/>
          <p:nvPr/>
        </p:nvSpPr>
        <p:spPr>
          <a:xfrm>
            <a:off x="1295400" y="2590800"/>
            <a:ext cx="1371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Sequoia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Realization of Distributed computation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" name="Group 224"/>
          <p:cNvGrpSpPr/>
          <p:nvPr/>
        </p:nvGrpSpPr>
        <p:grpSpPr>
          <a:xfrm>
            <a:off x="228600" y="381000"/>
            <a:ext cx="1295400" cy="1447800"/>
            <a:chOff x="685800" y="4953000"/>
            <a:chExt cx="1295400" cy="1447800"/>
          </a:xfrm>
        </p:grpSpPr>
        <p:sp>
          <p:nvSpPr>
            <p:cNvPr id="44" name="Explosion 1 43"/>
            <p:cNvSpPr/>
            <p:nvPr/>
          </p:nvSpPr>
          <p:spPr>
            <a:xfrm>
              <a:off x="685800" y="4953000"/>
              <a:ext cx="1295400" cy="1447800"/>
            </a:xfrm>
            <a:prstGeom prst="irregularSeal1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17"/>
            <p:cNvGrpSpPr/>
            <p:nvPr/>
          </p:nvGrpSpPr>
          <p:grpSpPr>
            <a:xfrm>
              <a:off x="990600" y="5410200"/>
              <a:ext cx="224456" cy="290231"/>
              <a:chOff x="376352" y="5181600"/>
              <a:chExt cx="224456" cy="290231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433564" y="523339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433564" y="525118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33564" y="5268980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433564" y="5286774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433564" y="530456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433564" y="5322362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433564" y="5340156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433564" y="535795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433564" y="5393539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433564" y="537574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433564" y="5411333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433564" y="542912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101"/>
              <p:cNvSpPr txBox="1"/>
              <p:nvPr/>
            </p:nvSpPr>
            <p:spPr>
              <a:xfrm>
                <a:off x="381000" y="5181600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1</a:t>
                </a:r>
                <a:endParaRPr lang="en-US" sz="300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83386" y="5272706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2</a:t>
                </a:r>
                <a:endParaRPr lang="en-US" sz="300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76352" y="5333332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3</a:t>
                </a:r>
                <a:endParaRPr lang="en-US" dirty="0"/>
              </a:p>
            </p:txBody>
          </p:sp>
        </p:grpSp>
        <p:grpSp>
          <p:nvGrpSpPr>
            <p:cNvPr id="5" name="Group 219"/>
            <p:cNvGrpSpPr/>
            <p:nvPr/>
          </p:nvGrpSpPr>
          <p:grpSpPr>
            <a:xfrm>
              <a:off x="1358704" y="5382065"/>
              <a:ext cx="228600" cy="228600"/>
              <a:chOff x="838200" y="5334000"/>
              <a:chExt cx="228600" cy="22860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838200" y="5345543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38200" y="536185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38200" y="537816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38200" y="5394475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838200" y="5427096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838200" y="5443407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838200" y="545971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838200" y="547602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838200" y="552496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838200" y="550865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838200" y="5541271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838200" y="5557582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/>
              <p:cNvSpPr/>
              <p:nvPr/>
            </p:nvSpPr>
            <p:spPr>
              <a:xfrm>
                <a:off x="1021820" y="5343034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021450" y="54178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021635" y="54986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ight Brace 76"/>
              <p:cNvSpPr/>
              <p:nvPr/>
            </p:nvSpPr>
            <p:spPr>
              <a:xfrm>
                <a:off x="994611" y="5334000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ight Brace 78"/>
              <p:cNvSpPr/>
              <p:nvPr/>
            </p:nvSpPr>
            <p:spPr>
              <a:xfrm>
                <a:off x="994611" y="5410786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ight Brace 79"/>
              <p:cNvSpPr/>
              <p:nvPr/>
            </p:nvSpPr>
            <p:spPr>
              <a:xfrm>
                <a:off x="994611" y="5492339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220"/>
            <p:cNvGrpSpPr/>
            <p:nvPr/>
          </p:nvGrpSpPr>
          <p:grpSpPr>
            <a:xfrm>
              <a:off x="1151206" y="5678646"/>
              <a:ext cx="304800" cy="304799"/>
              <a:chOff x="381000" y="5410200"/>
              <a:chExt cx="457200" cy="4572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63880" y="5410200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672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0104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63880" y="5659582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8100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6388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4676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Arrow Connector 54"/>
              <p:cNvCxnSpPr>
                <a:endCxn id="50" idx="1"/>
              </p:cNvCxnSpPr>
              <p:nvPr/>
            </p:nvCxnSpPr>
            <p:spPr>
              <a:xfrm>
                <a:off x="643363" y="5485015"/>
                <a:ext cx="71068" cy="6205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endCxn id="49" idx="7"/>
              </p:cNvCxnSpPr>
              <p:nvPr/>
            </p:nvCxnSpPr>
            <p:spPr>
              <a:xfrm rot="10800000" flipV="1">
                <a:off x="504769" y="5482456"/>
                <a:ext cx="73882" cy="646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rot="10800000" flipV="1">
                <a:off x="639144" y="5607787"/>
                <a:ext cx="75964" cy="65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511126" y="5606508"/>
                <a:ext cx="68932" cy="601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51" idx="5"/>
                <a:endCxn id="54" idx="1"/>
              </p:cNvCxnSpPr>
              <p:nvPr/>
            </p:nvCxnSpPr>
            <p:spPr>
              <a:xfrm rot="16200000" flipH="1">
                <a:off x="66808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51" idx="4"/>
                <a:endCxn id="53" idx="0"/>
              </p:cNvCxnSpPr>
              <p:nvPr/>
            </p:nvCxnSpPr>
            <p:spPr>
              <a:xfrm rot="5400000">
                <a:off x="588818" y="5763448"/>
                <a:ext cx="41564" cy="95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51" idx="3"/>
                <a:endCxn id="52" idx="7"/>
              </p:cNvCxnSpPr>
              <p:nvPr/>
            </p:nvCxnSpPr>
            <p:spPr>
              <a:xfrm rot="5400000">
                <a:off x="48520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Trapezoid 80"/>
          <p:cNvSpPr/>
          <p:nvPr/>
        </p:nvSpPr>
        <p:spPr>
          <a:xfrm>
            <a:off x="6705600" y="2667000"/>
            <a:ext cx="1371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1981200" y="3810000"/>
            <a:ext cx="9906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>
            <a:off x="7391400" y="3886200"/>
            <a:ext cx="9906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grpSp>
        <p:nvGrpSpPr>
          <p:cNvPr id="11" name="Group 111"/>
          <p:cNvGrpSpPr/>
          <p:nvPr/>
        </p:nvGrpSpPr>
        <p:grpSpPr>
          <a:xfrm>
            <a:off x="1524000" y="2667000"/>
            <a:ext cx="6400800" cy="457200"/>
            <a:chOff x="1524000" y="2667000"/>
            <a:chExt cx="6400800" cy="457200"/>
          </a:xfrm>
        </p:grpSpPr>
        <p:sp>
          <p:nvSpPr>
            <p:cNvPr id="113" name="Rectangle 112"/>
            <p:cNvSpPr/>
            <p:nvPr/>
          </p:nvSpPr>
          <p:spPr>
            <a:xfrm>
              <a:off x="1524000" y="2667000"/>
              <a:ext cx="9906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934200" y="2743200"/>
              <a:ext cx="990600" cy="381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</p:grpSp>
      <p:grpSp>
        <p:nvGrpSpPr>
          <p:cNvPr id="12" name="Group 114"/>
          <p:cNvGrpSpPr/>
          <p:nvPr/>
        </p:nvGrpSpPr>
        <p:grpSpPr>
          <a:xfrm>
            <a:off x="2019300" y="3048000"/>
            <a:ext cx="5867400" cy="838200"/>
            <a:chOff x="2019300" y="3048000"/>
            <a:chExt cx="5867400" cy="838200"/>
          </a:xfrm>
        </p:grpSpPr>
        <p:cxnSp>
          <p:nvCxnSpPr>
            <p:cNvPr id="116" name="Straight Arrow Connector 115"/>
            <p:cNvCxnSpPr>
              <a:stCxn id="110" idx="0"/>
              <a:endCxn id="113" idx="2"/>
            </p:cNvCxnSpPr>
            <p:nvPr/>
          </p:nvCxnSpPr>
          <p:spPr>
            <a:xfrm rot="16200000" flipV="1">
              <a:off x="1866900" y="3200400"/>
              <a:ext cx="7620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1" idx="0"/>
              <a:endCxn id="114" idx="2"/>
            </p:cNvCxnSpPr>
            <p:nvPr/>
          </p:nvCxnSpPr>
          <p:spPr>
            <a:xfrm rot="16200000" flipV="1">
              <a:off x="7277100" y="3276600"/>
              <a:ext cx="7620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66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27" name="Trapezoid 26"/>
          <p:cNvSpPr/>
          <p:nvPr/>
        </p:nvSpPr>
        <p:spPr>
          <a:xfrm>
            <a:off x="457200" y="5410200"/>
            <a:ext cx="84582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apezoid 27"/>
          <p:cNvSpPr/>
          <p:nvPr/>
        </p:nvSpPr>
        <p:spPr>
          <a:xfrm>
            <a:off x="685800" y="3733800"/>
            <a:ext cx="2514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apezoid 28"/>
          <p:cNvSpPr/>
          <p:nvPr/>
        </p:nvSpPr>
        <p:spPr>
          <a:xfrm>
            <a:off x="6096000" y="3810000"/>
            <a:ext cx="2514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apezoid 30"/>
          <p:cNvSpPr/>
          <p:nvPr/>
        </p:nvSpPr>
        <p:spPr>
          <a:xfrm>
            <a:off x="1295400" y="2590800"/>
            <a:ext cx="1371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Sequoia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Realization of Distributed computation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" name="Group 224"/>
          <p:cNvGrpSpPr/>
          <p:nvPr/>
        </p:nvGrpSpPr>
        <p:grpSpPr>
          <a:xfrm>
            <a:off x="228600" y="381000"/>
            <a:ext cx="1295400" cy="1447800"/>
            <a:chOff x="685800" y="4953000"/>
            <a:chExt cx="1295400" cy="1447800"/>
          </a:xfrm>
        </p:grpSpPr>
        <p:sp>
          <p:nvSpPr>
            <p:cNvPr id="44" name="Explosion 1 43"/>
            <p:cNvSpPr/>
            <p:nvPr/>
          </p:nvSpPr>
          <p:spPr>
            <a:xfrm>
              <a:off x="685800" y="4953000"/>
              <a:ext cx="1295400" cy="1447800"/>
            </a:xfrm>
            <a:prstGeom prst="irregularSeal1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17"/>
            <p:cNvGrpSpPr/>
            <p:nvPr/>
          </p:nvGrpSpPr>
          <p:grpSpPr>
            <a:xfrm>
              <a:off x="990600" y="5410200"/>
              <a:ext cx="224456" cy="290231"/>
              <a:chOff x="376352" y="5181600"/>
              <a:chExt cx="224456" cy="290231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433564" y="523339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433564" y="525118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33564" y="5268980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433564" y="5286774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433564" y="530456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433564" y="5322362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433564" y="5340156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433564" y="535795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433564" y="5393539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433564" y="537574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433564" y="5411333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433564" y="542912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101"/>
              <p:cNvSpPr txBox="1"/>
              <p:nvPr/>
            </p:nvSpPr>
            <p:spPr>
              <a:xfrm>
                <a:off x="381000" y="5181600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1</a:t>
                </a:r>
                <a:endParaRPr lang="en-US" sz="300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83386" y="5272706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2</a:t>
                </a:r>
                <a:endParaRPr lang="en-US" sz="300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76352" y="5333332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3</a:t>
                </a:r>
                <a:endParaRPr lang="en-US" dirty="0"/>
              </a:p>
            </p:txBody>
          </p:sp>
        </p:grpSp>
        <p:grpSp>
          <p:nvGrpSpPr>
            <p:cNvPr id="5" name="Group 219"/>
            <p:cNvGrpSpPr/>
            <p:nvPr/>
          </p:nvGrpSpPr>
          <p:grpSpPr>
            <a:xfrm>
              <a:off x="1358704" y="5382065"/>
              <a:ext cx="228600" cy="228600"/>
              <a:chOff x="838200" y="5334000"/>
              <a:chExt cx="228600" cy="22860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838200" y="5345543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38200" y="536185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38200" y="537816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38200" y="5394475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838200" y="5427096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838200" y="5443407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838200" y="545971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838200" y="547602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838200" y="552496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838200" y="550865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838200" y="5541271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838200" y="5557582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/>
              <p:cNvSpPr/>
              <p:nvPr/>
            </p:nvSpPr>
            <p:spPr>
              <a:xfrm>
                <a:off x="1021820" y="5343034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021450" y="54178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021635" y="54986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ight Brace 76"/>
              <p:cNvSpPr/>
              <p:nvPr/>
            </p:nvSpPr>
            <p:spPr>
              <a:xfrm>
                <a:off x="994611" y="5334000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ight Brace 78"/>
              <p:cNvSpPr/>
              <p:nvPr/>
            </p:nvSpPr>
            <p:spPr>
              <a:xfrm>
                <a:off x="994611" y="5410786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ight Brace 79"/>
              <p:cNvSpPr/>
              <p:nvPr/>
            </p:nvSpPr>
            <p:spPr>
              <a:xfrm>
                <a:off x="994611" y="5492339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220"/>
            <p:cNvGrpSpPr/>
            <p:nvPr/>
          </p:nvGrpSpPr>
          <p:grpSpPr>
            <a:xfrm>
              <a:off x="1151206" y="5678646"/>
              <a:ext cx="304800" cy="304799"/>
              <a:chOff x="381000" y="5410200"/>
              <a:chExt cx="457200" cy="4572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63880" y="5410200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672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0104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63880" y="5659582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8100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6388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4676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Arrow Connector 54"/>
              <p:cNvCxnSpPr>
                <a:endCxn id="50" idx="1"/>
              </p:cNvCxnSpPr>
              <p:nvPr/>
            </p:nvCxnSpPr>
            <p:spPr>
              <a:xfrm>
                <a:off x="643363" y="5485015"/>
                <a:ext cx="71068" cy="6205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endCxn id="49" idx="7"/>
              </p:cNvCxnSpPr>
              <p:nvPr/>
            </p:nvCxnSpPr>
            <p:spPr>
              <a:xfrm rot="10800000" flipV="1">
                <a:off x="504769" y="5482456"/>
                <a:ext cx="73882" cy="646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rot="10800000" flipV="1">
                <a:off x="639144" y="5607787"/>
                <a:ext cx="75964" cy="65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511126" y="5606508"/>
                <a:ext cx="68932" cy="601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51" idx="5"/>
                <a:endCxn id="54" idx="1"/>
              </p:cNvCxnSpPr>
              <p:nvPr/>
            </p:nvCxnSpPr>
            <p:spPr>
              <a:xfrm rot="16200000" flipH="1">
                <a:off x="66808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51" idx="4"/>
                <a:endCxn id="53" idx="0"/>
              </p:cNvCxnSpPr>
              <p:nvPr/>
            </p:nvCxnSpPr>
            <p:spPr>
              <a:xfrm rot="5400000">
                <a:off x="588818" y="5763448"/>
                <a:ext cx="41564" cy="95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51" idx="3"/>
                <a:endCxn id="52" idx="7"/>
              </p:cNvCxnSpPr>
              <p:nvPr/>
            </p:nvCxnSpPr>
            <p:spPr>
              <a:xfrm rot="5400000">
                <a:off x="48520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Trapezoid 80"/>
          <p:cNvSpPr/>
          <p:nvPr/>
        </p:nvSpPr>
        <p:spPr>
          <a:xfrm>
            <a:off x="6705600" y="2667000"/>
            <a:ext cx="1371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18"/>
          <p:cNvGrpSpPr/>
          <p:nvPr/>
        </p:nvGrpSpPr>
        <p:grpSpPr>
          <a:xfrm>
            <a:off x="2019300" y="3048000"/>
            <a:ext cx="5867400" cy="838200"/>
            <a:chOff x="2019300" y="3048000"/>
            <a:chExt cx="5867400" cy="838200"/>
          </a:xfrm>
        </p:grpSpPr>
        <p:cxnSp>
          <p:nvCxnSpPr>
            <p:cNvPr id="92" name="Straight Arrow Connector 91"/>
            <p:cNvCxnSpPr>
              <a:stCxn id="114" idx="2"/>
              <a:endCxn id="112" idx="0"/>
            </p:cNvCxnSpPr>
            <p:nvPr/>
          </p:nvCxnSpPr>
          <p:spPr>
            <a:xfrm rot="16200000" flipH="1">
              <a:off x="1866900" y="3200400"/>
              <a:ext cx="7620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115" idx="2"/>
              <a:endCxn id="87" idx="0"/>
            </p:cNvCxnSpPr>
            <p:nvPr/>
          </p:nvCxnSpPr>
          <p:spPr>
            <a:xfrm rot="16200000" flipH="1">
              <a:off x="7277100" y="3276600"/>
              <a:ext cx="7620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2" name="Group 119"/>
          <p:cNvGrpSpPr/>
          <p:nvPr/>
        </p:nvGrpSpPr>
        <p:grpSpPr>
          <a:xfrm>
            <a:off x="1981200" y="3810000"/>
            <a:ext cx="6400800" cy="457200"/>
            <a:chOff x="1981200" y="3810000"/>
            <a:chExt cx="6400800" cy="457200"/>
          </a:xfrm>
        </p:grpSpPr>
        <p:sp>
          <p:nvSpPr>
            <p:cNvPr id="87" name="Rectangle 86"/>
            <p:cNvSpPr/>
            <p:nvPr/>
          </p:nvSpPr>
          <p:spPr>
            <a:xfrm>
              <a:off x="7391400" y="3886200"/>
              <a:ext cx="990600" cy="381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981200" y="3810000"/>
              <a:ext cx="990600" cy="381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67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27" name="Trapezoid 26"/>
          <p:cNvSpPr/>
          <p:nvPr/>
        </p:nvSpPr>
        <p:spPr>
          <a:xfrm>
            <a:off x="457200" y="5410200"/>
            <a:ext cx="84582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apezoid 27"/>
          <p:cNvSpPr/>
          <p:nvPr/>
        </p:nvSpPr>
        <p:spPr>
          <a:xfrm>
            <a:off x="685800" y="3733800"/>
            <a:ext cx="2514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apezoid 28"/>
          <p:cNvSpPr/>
          <p:nvPr/>
        </p:nvSpPr>
        <p:spPr>
          <a:xfrm>
            <a:off x="6096000" y="3810000"/>
            <a:ext cx="2514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apezoid 30"/>
          <p:cNvSpPr/>
          <p:nvPr/>
        </p:nvSpPr>
        <p:spPr>
          <a:xfrm>
            <a:off x="1295400" y="2590800"/>
            <a:ext cx="1371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Sequoia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Realization of Distributed computation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" name="Group 224"/>
          <p:cNvGrpSpPr/>
          <p:nvPr/>
        </p:nvGrpSpPr>
        <p:grpSpPr>
          <a:xfrm>
            <a:off x="228600" y="381000"/>
            <a:ext cx="1295400" cy="1447800"/>
            <a:chOff x="685800" y="4953000"/>
            <a:chExt cx="1295400" cy="1447800"/>
          </a:xfrm>
        </p:grpSpPr>
        <p:sp>
          <p:nvSpPr>
            <p:cNvPr id="44" name="Explosion 1 43"/>
            <p:cNvSpPr/>
            <p:nvPr/>
          </p:nvSpPr>
          <p:spPr>
            <a:xfrm>
              <a:off x="685800" y="4953000"/>
              <a:ext cx="1295400" cy="1447800"/>
            </a:xfrm>
            <a:prstGeom prst="irregularSeal1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17"/>
            <p:cNvGrpSpPr/>
            <p:nvPr/>
          </p:nvGrpSpPr>
          <p:grpSpPr>
            <a:xfrm>
              <a:off x="990600" y="5410200"/>
              <a:ext cx="224456" cy="290231"/>
              <a:chOff x="376352" y="5181600"/>
              <a:chExt cx="224456" cy="290231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433564" y="523339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433564" y="525118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33564" y="5268980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433564" y="5286774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433564" y="530456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433564" y="5322362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433564" y="5340156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433564" y="535795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433564" y="5393539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433564" y="537574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433564" y="5411333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433564" y="542912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101"/>
              <p:cNvSpPr txBox="1"/>
              <p:nvPr/>
            </p:nvSpPr>
            <p:spPr>
              <a:xfrm>
                <a:off x="381000" y="5181600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1</a:t>
                </a:r>
                <a:endParaRPr lang="en-US" sz="300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83386" y="5272706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2</a:t>
                </a:r>
                <a:endParaRPr lang="en-US" sz="300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76352" y="5333332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3</a:t>
                </a:r>
                <a:endParaRPr lang="en-US" dirty="0"/>
              </a:p>
            </p:txBody>
          </p:sp>
        </p:grpSp>
        <p:grpSp>
          <p:nvGrpSpPr>
            <p:cNvPr id="5" name="Group 219"/>
            <p:cNvGrpSpPr/>
            <p:nvPr/>
          </p:nvGrpSpPr>
          <p:grpSpPr>
            <a:xfrm>
              <a:off x="1358704" y="5382065"/>
              <a:ext cx="228600" cy="228600"/>
              <a:chOff x="838200" y="5334000"/>
              <a:chExt cx="228600" cy="22860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838200" y="5345543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38200" y="536185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38200" y="537816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38200" y="5394475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838200" y="5427096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838200" y="5443407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838200" y="545971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838200" y="547602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838200" y="552496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838200" y="550865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838200" y="5541271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838200" y="5557582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/>
              <p:cNvSpPr/>
              <p:nvPr/>
            </p:nvSpPr>
            <p:spPr>
              <a:xfrm>
                <a:off x="1021820" y="5343034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021450" y="54178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021635" y="54986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ight Brace 76"/>
              <p:cNvSpPr/>
              <p:nvPr/>
            </p:nvSpPr>
            <p:spPr>
              <a:xfrm>
                <a:off x="994611" y="5334000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ight Brace 78"/>
              <p:cNvSpPr/>
              <p:nvPr/>
            </p:nvSpPr>
            <p:spPr>
              <a:xfrm>
                <a:off x="994611" y="5410786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ight Brace 79"/>
              <p:cNvSpPr/>
              <p:nvPr/>
            </p:nvSpPr>
            <p:spPr>
              <a:xfrm>
                <a:off x="994611" y="5492339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220"/>
            <p:cNvGrpSpPr/>
            <p:nvPr/>
          </p:nvGrpSpPr>
          <p:grpSpPr>
            <a:xfrm>
              <a:off x="1151206" y="5678646"/>
              <a:ext cx="304800" cy="304799"/>
              <a:chOff x="381000" y="5410200"/>
              <a:chExt cx="457200" cy="4572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63880" y="5410200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672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0104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63880" y="5659582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8100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6388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4676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Arrow Connector 54"/>
              <p:cNvCxnSpPr>
                <a:endCxn id="50" idx="1"/>
              </p:cNvCxnSpPr>
              <p:nvPr/>
            </p:nvCxnSpPr>
            <p:spPr>
              <a:xfrm>
                <a:off x="643363" y="5485015"/>
                <a:ext cx="71068" cy="6205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endCxn id="49" idx="7"/>
              </p:cNvCxnSpPr>
              <p:nvPr/>
            </p:nvCxnSpPr>
            <p:spPr>
              <a:xfrm rot="10800000" flipV="1">
                <a:off x="504769" y="5482456"/>
                <a:ext cx="73882" cy="646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rot="10800000" flipV="1">
                <a:off x="639144" y="5607787"/>
                <a:ext cx="75964" cy="65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511126" y="5606508"/>
                <a:ext cx="68932" cy="601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51" idx="5"/>
                <a:endCxn id="54" idx="1"/>
              </p:cNvCxnSpPr>
              <p:nvPr/>
            </p:nvCxnSpPr>
            <p:spPr>
              <a:xfrm rot="16200000" flipH="1">
                <a:off x="66808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51" idx="4"/>
                <a:endCxn id="53" idx="0"/>
              </p:cNvCxnSpPr>
              <p:nvPr/>
            </p:nvCxnSpPr>
            <p:spPr>
              <a:xfrm rot="5400000">
                <a:off x="588818" y="5763448"/>
                <a:ext cx="41564" cy="95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51" idx="3"/>
                <a:endCxn id="52" idx="7"/>
              </p:cNvCxnSpPr>
              <p:nvPr/>
            </p:nvCxnSpPr>
            <p:spPr>
              <a:xfrm rot="5400000">
                <a:off x="48520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Trapezoid 80"/>
          <p:cNvSpPr/>
          <p:nvPr/>
        </p:nvSpPr>
        <p:spPr>
          <a:xfrm>
            <a:off x="6705600" y="2667000"/>
            <a:ext cx="1371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19"/>
          <p:cNvGrpSpPr/>
          <p:nvPr/>
        </p:nvGrpSpPr>
        <p:grpSpPr>
          <a:xfrm>
            <a:off x="990600" y="3810000"/>
            <a:ext cx="7391400" cy="457200"/>
            <a:chOff x="990600" y="3810000"/>
            <a:chExt cx="7391400" cy="457200"/>
          </a:xfrm>
        </p:grpSpPr>
        <p:sp>
          <p:nvSpPr>
            <p:cNvPr id="87" name="Rectangle 86"/>
            <p:cNvSpPr/>
            <p:nvPr/>
          </p:nvSpPr>
          <p:spPr>
            <a:xfrm>
              <a:off x="6400800" y="3886200"/>
              <a:ext cx="1981200" cy="381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990600" y="3810000"/>
              <a:ext cx="1981200" cy="381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68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27" name="Trapezoid 26"/>
          <p:cNvSpPr/>
          <p:nvPr/>
        </p:nvSpPr>
        <p:spPr>
          <a:xfrm>
            <a:off x="457200" y="5410200"/>
            <a:ext cx="84582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apezoid 27"/>
          <p:cNvSpPr/>
          <p:nvPr/>
        </p:nvSpPr>
        <p:spPr>
          <a:xfrm>
            <a:off x="685800" y="3733800"/>
            <a:ext cx="2514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apezoid 28"/>
          <p:cNvSpPr/>
          <p:nvPr/>
        </p:nvSpPr>
        <p:spPr>
          <a:xfrm>
            <a:off x="6096000" y="3810000"/>
            <a:ext cx="2514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Sequoia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Realization of Distributed computation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" name="Group 224"/>
          <p:cNvGrpSpPr/>
          <p:nvPr/>
        </p:nvGrpSpPr>
        <p:grpSpPr>
          <a:xfrm>
            <a:off x="228600" y="381000"/>
            <a:ext cx="1295400" cy="1447800"/>
            <a:chOff x="685800" y="4953000"/>
            <a:chExt cx="1295400" cy="1447800"/>
          </a:xfrm>
        </p:grpSpPr>
        <p:sp>
          <p:nvSpPr>
            <p:cNvPr id="44" name="Explosion 1 43"/>
            <p:cNvSpPr/>
            <p:nvPr/>
          </p:nvSpPr>
          <p:spPr>
            <a:xfrm>
              <a:off x="685800" y="4953000"/>
              <a:ext cx="1295400" cy="1447800"/>
            </a:xfrm>
            <a:prstGeom prst="irregularSeal1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17"/>
            <p:cNvGrpSpPr/>
            <p:nvPr/>
          </p:nvGrpSpPr>
          <p:grpSpPr>
            <a:xfrm>
              <a:off x="990600" y="5410200"/>
              <a:ext cx="224456" cy="290231"/>
              <a:chOff x="376352" y="5181600"/>
              <a:chExt cx="224456" cy="290231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433564" y="523339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433564" y="525118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33564" y="5268980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433564" y="5286774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433564" y="530456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433564" y="5322362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433564" y="5340156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433564" y="535795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433564" y="5393539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433564" y="537574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433564" y="5411333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433564" y="542912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101"/>
              <p:cNvSpPr txBox="1"/>
              <p:nvPr/>
            </p:nvSpPr>
            <p:spPr>
              <a:xfrm>
                <a:off x="381000" y="5181600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1</a:t>
                </a:r>
                <a:endParaRPr lang="en-US" sz="300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83386" y="5272706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2</a:t>
                </a:r>
                <a:endParaRPr lang="en-US" sz="300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76352" y="5333332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3</a:t>
                </a:r>
                <a:endParaRPr lang="en-US" dirty="0"/>
              </a:p>
            </p:txBody>
          </p:sp>
        </p:grpSp>
        <p:grpSp>
          <p:nvGrpSpPr>
            <p:cNvPr id="5" name="Group 219"/>
            <p:cNvGrpSpPr/>
            <p:nvPr/>
          </p:nvGrpSpPr>
          <p:grpSpPr>
            <a:xfrm>
              <a:off x="1358704" y="5382065"/>
              <a:ext cx="228600" cy="228600"/>
              <a:chOff x="838200" y="5334000"/>
              <a:chExt cx="228600" cy="22860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838200" y="5345543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38200" y="536185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38200" y="537816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38200" y="5394475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838200" y="5427096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838200" y="5443407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838200" y="545971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838200" y="547602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838200" y="552496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838200" y="550865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838200" y="5541271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838200" y="5557582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/>
              <p:cNvSpPr/>
              <p:nvPr/>
            </p:nvSpPr>
            <p:spPr>
              <a:xfrm>
                <a:off x="1021820" y="5343034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021450" y="54178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021635" y="54986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ight Brace 76"/>
              <p:cNvSpPr/>
              <p:nvPr/>
            </p:nvSpPr>
            <p:spPr>
              <a:xfrm>
                <a:off x="994611" y="5334000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ight Brace 78"/>
              <p:cNvSpPr/>
              <p:nvPr/>
            </p:nvSpPr>
            <p:spPr>
              <a:xfrm>
                <a:off x="994611" y="5410786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ight Brace 79"/>
              <p:cNvSpPr/>
              <p:nvPr/>
            </p:nvSpPr>
            <p:spPr>
              <a:xfrm>
                <a:off x="994611" y="5492339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220"/>
            <p:cNvGrpSpPr/>
            <p:nvPr/>
          </p:nvGrpSpPr>
          <p:grpSpPr>
            <a:xfrm>
              <a:off x="1151206" y="5678646"/>
              <a:ext cx="304800" cy="304799"/>
              <a:chOff x="381000" y="5410200"/>
              <a:chExt cx="457200" cy="4572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63880" y="5410200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672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0104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63880" y="5659582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8100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6388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4676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Arrow Connector 54"/>
              <p:cNvCxnSpPr>
                <a:endCxn id="50" idx="1"/>
              </p:cNvCxnSpPr>
              <p:nvPr/>
            </p:nvCxnSpPr>
            <p:spPr>
              <a:xfrm>
                <a:off x="643363" y="5485015"/>
                <a:ext cx="71068" cy="6205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endCxn id="49" idx="7"/>
              </p:cNvCxnSpPr>
              <p:nvPr/>
            </p:nvCxnSpPr>
            <p:spPr>
              <a:xfrm rot="10800000" flipV="1">
                <a:off x="504769" y="5482456"/>
                <a:ext cx="73882" cy="646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rot="10800000" flipV="1">
                <a:off x="639144" y="5607787"/>
                <a:ext cx="75964" cy="65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511126" y="5606508"/>
                <a:ext cx="68932" cy="601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51" idx="5"/>
                <a:endCxn id="54" idx="1"/>
              </p:cNvCxnSpPr>
              <p:nvPr/>
            </p:nvCxnSpPr>
            <p:spPr>
              <a:xfrm rot="16200000" flipH="1">
                <a:off x="66808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51" idx="4"/>
                <a:endCxn id="53" idx="0"/>
              </p:cNvCxnSpPr>
              <p:nvPr/>
            </p:nvCxnSpPr>
            <p:spPr>
              <a:xfrm rot="5400000">
                <a:off x="588818" y="5763448"/>
                <a:ext cx="41564" cy="95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51" idx="3"/>
                <a:endCxn id="52" idx="7"/>
              </p:cNvCxnSpPr>
              <p:nvPr/>
            </p:nvCxnSpPr>
            <p:spPr>
              <a:xfrm rot="5400000">
                <a:off x="48520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Trapezoid 90"/>
          <p:cNvSpPr/>
          <p:nvPr/>
        </p:nvSpPr>
        <p:spPr>
          <a:xfrm>
            <a:off x="1295400" y="2590800"/>
            <a:ext cx="1371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rapezoid 91"/>
          <p:cNvSpPr/>
          <p:nvPr/>
        </p:nvSpPr>
        <p:spPr>
          <a:xfrm>
            <a:off x="6705600" y="2667000"/>
            <a:ext cx="1371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9"/>
          <p:cNvGrpSpPr/>
          <p:nvPr/>
        </p:nvGrpSpPr>
        <p:grpSpPr>
          <a:xfrm>
            <a:off x="1981200" y="4191000"/>
            <a:ext cx="5410200" cy="1295400"/>
            <a:chOff x="1981200" y="4191000"/>
            <a:chExt cx="5410200" cy="1295400"/>
          </a:xfrm>
        </p:grpSpPr>
        <p:cxnSp>
          <p:nvCxnSpPr>
            <p:cNvPr id="81" name="Straight Arrow Connector 80"/>
            <p:cNvCxnSpPr>
              <a:stCxn id="85" idx="2"/>
              <a:endCxn id="105" idx="0"/>
            </p:cNvCxnSpPr>
            <p:nvPr/>
          </p:nvCxnSpPr>
          <p:spPr>
            <a:xfrm rot="16200000" flipH="1">
              <a:off x="2057400" y="4114800"/>
              <a:ext cx="1295400" cy="1447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84" idx="2"/>
              <a:endCxn id="106" idx="0"/>
            </p:cNvCxnSpPr>
            <p:nvPr/>
          </p:nvCxnSpPr>
          <p:spPr>
            <a:xfrm rot="5400000">
              <a:off x="5791200" y="3886200"/>
              <a:ext cx="1219200" cy="1981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2" name="Group 87"/>
          <p:cNvGrpSpPr/>
          <p:nvPr/>
        </p:nvGrpSpPr>
        <p:grpSpPr>
          <a:xfrm>
            <a:off x="2438400" y="5486400"/>
            <a:ext cx="3962400" cy="381000"/>
            <a:chOff x="2438400" y="5105400"/>
            <a:chExt cx="3962400" cy="381000"/>
          </a:xfrm>
        </p:grpSpPr>
        <p:sp>
          <p:nvSpPr>
            <p:cNvPr id="105" name="Rectangle 104"/>
            <p:cNvSpPr/>
            <p:nvPr/>
          </p:nvSpPr>
          <p:spPr>
            <a:xfrm>
              <a:off x="2438400" y="5105400"/>
              <a:ext cx="1981200" cy="381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419600" y="5105400"/>
              <a:ext cx="1981200" cy="381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8" name="Rectangle 7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69</a:t>
              </a:fld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27" name="Trapezoid 26"/>
          <p:cNvSpPr/>
          <p:nvPr/>
        </p:nvSpPr>
        <p:spPr>
          <a:xfrm>
            <a:off x="457200" y="5410200"/>
            <a:ext cx="84582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rapezoid 27"/>
          <p:cNvSpPr/>
          <p:nvPr/>
        </p:nvSpPr>
        <p:spPr>
          <a:xfrm>
            <a:off x="685800" y="3733800"/>
            <a:ext cx="2514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apezoid 28"/>
          <p:cNvSpPr/>
          <p:nvPr/>
        </p:nvSpPr>
        <p:spPr>
          <a:xfrm>
            <a:off x="6096000" y="3810000"/>
            <a:ext cx="2514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71628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Sequoia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Realization of Distributed computation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" name="Group 224"/>
          <p:cNvGrpSpPr/>
          <p:nvPr/>
        </p:nvGrpSpPr>
        <p:grpSpPr>
          <a:xfrm>
            <a:off x="228600" y="381000"/>
            <a:ext cx="1295400" cy="1447800"/>
            <a:chOff x="685800" y="4953000"/>
            <a:chExt cx="1295400" cy="1447800"/>
          </a:xfrm>
        </p:grpSpPr>
        <p:sp>
          <p:nvSpPr>
            <p:cNvPr id="44" name="Explosion 1 43"/>
            <p:cNvSpPr/>
            <p:nvPr/>
          </p:nvSpPr>
          <p:spPr>
            <a:xfrm>
              <a:off x="685800" y="4953000"/>
              <a:ext cx="1295400" cy="1447800"/>
            </a:xfrm>
            <a:prstGeom prst="irregularSeal1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217"/>
            <p:cNvGrpSpPr/>
            <p:nvPr/>
          </p:nvGrpSpPr>
          <p:grpSpPr>
            <a:xfrm>
              <a:off x="990600" y="5410200"/>
              <a:ext cx="224456" cy="290231"/>
              <a:chOff x="376352" y="5181600"/>
              <a:chExt cx="224456" cy="290231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433564" y="523339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433564" y="525118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33564" y="5268980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433564" y="5286774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433564" y="530456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433564" y="5322362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433564" y="5340156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433564" y="5357951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433564" y="5393539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433564" y="5375745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433564" y="5411333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433564" y="5429128"/>
                <a:ext cx="1672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101"/>
              <p:cNvSpPr txBox="1"/>
              <p:nvPr/>
            </p:nvSpPr>
            <p:spPr>
              <a:xfrm>
                <a:off x="381000" y="5181600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1</a:t>
                </a:r>
                <a:endParaRPr lang="en-US" sz="300" dirty="0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383386" y="5272706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2</a:t>
                </a:r>
                <a:endParaRPr lang="en-US" sz="300" dirty="0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376352" y="5333332"/>
                <a:ext cx="50934" cy="13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" dirty="0" smtClean="0"/>
                  <a:t>3</a:t>
                </a:r>
                <a:endParaRPr lang="en-US" dirty="0"/>
              </a:p>
            </p:txBody>
          </p:sp>
        </p:grpSp>
        <p:grpSp>
          <p:nvGrpSpPr>
            <p:cNvPr id="5" name="Group 219"/>
            <p:cNvGrpSpPr/>
            <p:nvPr/>
          </p:nvGrpSpPr>
          <p:grpSpPr>
            <a:xfrm>
              <a:off x="1358704" y="5382065"/>
              <a:ext cx="228600" cy="228600"/>
              <a:chOff x="838200" y="5334000"/>
              <a:chExt cx="228600" cy="22860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838200" y="5345543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38200" y="536185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38200" y="5378164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38200" y="5394475"/>
                <a:ext cx="156411" cy="0"/>
              </a:xfrm>
              <a:prstGeom prst="line">
                <a:avLst/>
              </a:prstGeom>
              <a:ln w="3175">
                <a:solidFill>
                  <a:srgbClr val="E335E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838200" y="5427096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838200" y="5443407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838200" y="545971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838200" y="5476028"/>
                <a:ext cx="156411" cy="0"/>
              </a:xfrm>
              <a:prstGeom prst="line">
                <a:avLst/>
              </a:prstGeom>
              <a:ln w="31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838200" y="552496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838200" y="5508650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838200" y="5541271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838200" y="5557582"/>
                <a:ext cx="156411" cy="0"/>
              </a:xfrm>
              <a:prstGeom prst="line">
                <a:avLst/>
              </a:prstGeom>
              <a:ln w="31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/>
              <p:cNvSpPr/>
              <p:nvPr/>
            </p:nvSpPr>
            <p:spPr>
              <a:xfrm>
                <a:off x="1021820" y="5343034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021450" y="54178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021635" y="5498612"/>
                <a:ext cx="44980" cy="63988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ight Brace 76"/>
              <p:cNvSpPr/>
              <p:nvPr/>
            </p:nvSpPr>
            <p:spPr>
              <a:xfrm>
                <a:off x="994611" y="5334000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ight Brace 78"/>
              <p:cNvSpPr/>
              <p:nvPr/>
            </p:nvSpPr>
            <p:spPr>
              <a:xfrm>
                <a:off x="994611" y="5410786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ight Brace 79"/>
              <p:cNvSpPr/>
              <p:nvPr/>
            </p:nvSpPr>
            <p:spPr>
              <a:xfrm>
                <a:off x="994611" y="5492339"/>
                <a:ext cx="24063" cy="68505"/>
              </a:xfrm>
              <a:prstGeom prst="rightBrace">
                <a:avLst>
                  <a:gd name="adj1" fmla="val 54486"/>
                  <a:gd name="adj2" fmla="val 5000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220"/>
            <p:cNvGrpSpPr/>
            <p:nvPr/>
          </p:nvGrpSpPr>
          <p:grpSpPr>
            <a:xfrm>
              <a:off x="1151206" y="5678646"/>
              <a:ext cx="304800" cy="304799"/>
              <a:chOff x="381000" y="5410200"/>
              <a:chExt cx="457200" cy="4572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63880" y="5410200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672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01040" y="5534891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63880" y="5659582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8100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6388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46760" y="5784273"/>
                <a:ext cx="91440" cy="83127"/>
              </a:xfrm>
              <a:prstGeom prst="ellipse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Arrow Connector 54"/>
              <p:cNvCxnSpPr>
                <a:endCxn id="50" idx="1"/>
              </p:cNvCxnSpPr>
              <p:nvPr/>
            </p:nvCxnSpPr>
            <p:spPr>
              <a:xfrm>
                <a:off x="643363" y="5485015"/>
                <a:ext cx="71068" cy="6205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endCxn id="49" idx="7"/>
              </p:cNvCxnSpPr>
              <p:nvPr/>
            </p:nvCxnSpPr>
            <p:spPr>
              <a:xfrm rot="10800000" flipV="1">
                <a:off x="504769" y="5482456"/>
                <a:ext cx="73882" cy="646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rot="10800000" flipV="1">
                <a:off x="639144" y="5607787"/>
                <a:ext cx="75964" cy="65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511126" y="5606508"/>
                <a:ext cx="68932" cy="60107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51" idx="5"/>
                <a:endCxn id="54" idx="1"/>
              </p:cNvCxnSpPr>
              <p:nvPr/>
            </p:nvCxnSpPr>
            <p:spPr>
              <a:xfrm rot="16200000" flipH="1">
                <a:off x="66808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51" idx="4"/>
                <a:endCxn id="53" idx="0"/>
              </p:cNvCxnSpPr>
              <p:nvPr/>
            </p:nvCxnSpPr>
            <p:spPr>
              <a:xfrm rot="5400000">
                <a:off x="588818" y="5763448"/>
                <a:ext cx="41564" cy="953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51" idx="3"/>
                <a:endCxn id="52" idx="7"/>
              </p:cNvCxnSpPr>
              <p:nvPr/>
            </p:nvCxnSpPr>
            <p:spPr>
              <a:xfrm rot="5400000">
                <a:off x="485205" y="5704380"/>
                <a:ext cx="65911" cy="118222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Trapezoid 90"/>
          <p:cNvSpPr/>
          <p:nvPr/>
        </p:nvSpPr>
        <p:spPr>
          <a:xfrm>
            <a:off x="1295400" y="2590800"/>
            <a:ext cx="1371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rapezoid 91"/>
          <p:cNvSpPr/>
          <p:nvPr/>
        </p:nvSpPr>
        <p:spPr>
          <a:xfrm>
            <a:off x="6705600" y="2667000"/>
            <a:ext cx="1371600" cy="533400"/>
          </a:xfrm>
          <a:prstGeom prst="trapezoi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2438400" y="5486400"/>
            <a:ext cx="3962400" cy="381000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 power wall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11" name="Rectangle 10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7</a:t>
              </a:fld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117316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power wall is preventing further increases in processor operating frequency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457200" y="4904601"/>
            <a:ext cx="7772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38800" y="4980801"/>
            <a:ext cx="2595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CPU Operating Frequency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152001"/>
            <a:ext cx="23275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0" y="6015335"/>
            <a:ext cx="5179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Images from:</a:t>
            </a:r>
          </a:p>
          <a:p>
            <a:r>
              <a:rPr lang="en-US" sz="800" dirty="0" smtClean="0"/>
              <a:t>http://www.math.toronto.edu/~drorbn/Gallery/Symmetry/Tilings/2S22/BrickWall.jpg</a:t>
            </a:r>
          </a:p>
          <a:p>
            <a:r>
              <a:rPr lang="en-US" sz="800" dirty="0" smtClean="0"/>
              <a:t>http://computer-reviews.net/files/Intel%20Pentium%204%20530%203.0GHz%20800MHz%20bus%20Socket%20775.jpg</a:t>
            </a:r>
            <a:endParaRPr lang="en-US" sz="800" dirty="0"/>
          </a:p>
        </p:txBody>
      </p:sp>
      <p:sp>
        <p:nvSpPr>
          <p:cNvPr id="21" name="Lightning Bolt 20"/>
          <p:cNvSpPr/>
          <p:nvPr/>
        </p:nvSpPr>
        <p:spPr>
          <a:xfrm>
            <a:off x="990601" y="3533001"/>
            <a:ext cx="963930" cy="853440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456801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Cloud 22"/>
          <p:cNvSpPr/>
          <p:nvPr/>
        </p:nvSpPr>
        <p:spPr>
          <a:xfrm>
            <a:off x="4114800" y="2847201"/>
            <a:ext cx="3276600" cy="12954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How do I get more performance?</a:t>
            </a:r>
            <a:endParaRPr lang="en-US" sz="2000" dirty="0"/>
          </a:p>
        </p:txBody>
      </p:sp>
      <p:cxnSp>
        <p:nvCxnSpPr>
          <p:cNvPr id="25" name="Straight Connector 24"/>
          <p:cNvCxnSpPr/>
          <p:nvPr/>
        </p:nvCxnSpPr>
        <p:spPr>
          <a:xfrm rot="5400000" flipH="1" flipV="1">
            <a:off x="8115300" y="4790301"/>
            <a:ext cx="2286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71500" y="5018901"/>
            <a:ext cx="2286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72400" y="4475202"/>
            <a:ext cx="865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slow sauce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228600" y="5133201"/>
            <a:ext cx="939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Freakin</a:t>
            </a:r>
            <a:r>
              <a:rPr lang="en-US" sz="1200" dirty="0" smtClean="0"/>
              <a:t>' fast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How to get additional performance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9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11" name="Rectangle 10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8</a:t>
              </a:fld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117316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Solution:  Use more processing elements!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457200" y="4904601"/>
            <a:ext cx="7772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38800" y="4980801"/>
            <a:ext cx="2595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CPU Operating Frequency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152001"/>
            <a:ext cx="23275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0" y="5867400"/>
            <a:ext cx="5179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Images from:</a:t>
            </a:r>
          </a:p>
          <a:p>
            <a:r>
              <a:rPr lang="en-US" sz="800" dirty="0" smtClean="0"/>
              <a:t>http://www.math.toronto.edu/~drorbn/Gallery/Symmetry/Tilings/2S22/BrickWall.jpg</a:t>
            </a:r>
          </a:p>
          <a:p>
            <a:r>
              <a:rPr lang="en-US" sz="800" dirty="0" smtClean="0"/>
              <a:t>http://computer-reviews.net/files/Intel%20Pentium%204%20530%203.0GHz%20800MHz%20bus%20Socket%20775.jpg</a:t>
            </a:r>
          </a:p>
          <a:p>
            <a:r>
              <a:rPr lang="en-US" sz="800" dirty="0" smtClean="0"/>
              <a:t>http://cryptik.net/catalog/images/img_1614_intel-core2-duo.jpg</a:t>
            </a:r>
            <a:endParaRPr lang="en-US" sz="800" dirty="0"/>
          </a:p>
        </p:txBody>
      </p:sp>
      <p:sp>
        <p:nvSpPr>
          <p:cNvPr id="21" name="Lightning Bolt 20"/>
          <p:cNvSpPr/>
          <p:nvPr/>
        </p:nvSpPr>
        <p:spPr>
          <a:xfrm>
            <a:off x="990601" y="3533001"/>
            <a:ext cx="963930" cy="853440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rot="5400000" flipH="1" flipV="1">
            <a:off x="8115300" y="4790301"/>
            <a:ext cx="2286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71500" y="5018901"/>
            <a:ext cx="2286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72400" y="4475202"/>
            <a:ext cx="865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slow sauce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228600" y="5133201"/>
            <a:ext cx="939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Freakin</a:t>
            </a:r>
            <a:r>
              <a:rPr lang="en-US" sz="1200" dirty="0" smtClean="0"/>
              <a:t>' fast</a:t>
            </a:r>
            <a:endParaRPr 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9050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8194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7338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228600" y="2286000"/>
            <a:ext cx="3097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Don't worry CPU;</a:t>
            </a:r>
          </a:p>
          <a:p>
            <a:pPr algn="r"/>
            <a:r>
              <a:rPr lang="en-US" sz="2400" dirty="0" smtClean="0"/>
              <a:t>Just add some buddies: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767818" y="2057400"/>
            <a:ext cx="3461782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/>
              <a:t>Parallel Architectures:</a:t>
            </a:r>
          </a:p>
          <a:p>
            <a:pPr algn="r"/>
            <a:endParaRPr lang="en-US" sz="2400" dirty="0" smtClean="0"/>
          </a:p>
          <a:p>
            <a:pPr algn="r"/>
            <a:r>
              <a:rPr lang="en-US" sz="2400" dirty="0" err="1" smtClean="0"/>
              <a:t>Multicore</a:t>
            </a:r>
            <a:r>
              <a:rPr lang="en-US" sz="2400" dirty="0" smtClean="0"/>
              <a:t>!</a:t>
            </a:r>
          </a:p>
          <a:p>
            <a:pPr algn="r"/>
            <a:r>
              <a:rPr lang="en-US" sz="2400" dirty="0" smtClean="0"/>
              <a:t>SMP!</a:t>
            </a:r>
          </a:p>
          <a:p>
            <a:pPr algn="r"/>
            <a:r>
              <a:rPr lang="en-US" sz="2400" dirty="0" smtClean="0"/>
              <a:t>Clusters!</a:t>
            </a:r>
          </a:p>
          <a:p>
            <a:pPr algn="r"/>
            <a:r>
              <a:rPr lang="en-US" sz="2400" dirty="0" smtClean="0"/>
              <a:t>Cloud Computing!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534400" cy="147002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2">
                    <a:lumMod val="90000"/>
                  </a:schemeClr>
                </a:solidFill>
              </a:rPr>
              <a:t>Surveying how Parallel Programming Models Address Computation Distribution</a:t>
            </a:r>
            <a:endParaRPr lang="en-US" sz="3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86000"/>
            <a:ext cx="784860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Insights on </a:t>
            </a:r>
            <a:r>
              <a:rPr lang="en-US" sz="2400" b="1" dirty="0" smtClean="0">
                <a:solidFill>
                  <a:schemeClr val="tx1"/>
                </a:solidFill>
              </a:rPr>
              <a:t>what makes parallel programming difficult </a:t>
            </a:r>
            <a:r>
              <a:rPr lang="en-US" sz="2400" dirty="0" smtClean="0"/>
              <a:t>and how to compare and judge programming models that aim to alleviate these difficulties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6692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Presentation by: Andy Stone</a:t>
            </a:r>
            <a:endParaRPr 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44196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April  27, 2010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5105400"/>
            <a:ext cx="1588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Research Exam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7" name="Picture 3" descr="C:\Users\stonea\Pictures\hp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562600"/>
            <a:ext cx="1371600" cy="763620"/>
          </a:xfrm>
          <a:prstGeom prst="rect">
            <a:avLst/>
          </a:prstGeom>
          <a:noFill/>
        </p:spPr>
      </p:pic>
      <p:pic>
        <p:nvPicPr>
          <p:cNvPr id="1029" name="Picture 5" descr="C:\Users\stonea\Pictures\glde_fr_m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562600"/>
            <a:ext cx="1638300" cy="752475"/>
          </a:xfrm>
          <a:prstGeom prst="rect">
            <a:avLst/>
          </a:prstGeom>
          <a:noFill/>
        </p:spPr>
      </p:pic>
      <p:grpSp>
        <p:nvGrpSpPr>
          <p:cNvPr id="9" name="Group 14"/>
          <p:cNvGrpSpPr/>
          <p:nvPr/>
        </p:nvGrpSpPr>
        <p:grpSpPr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5" name="Rectangle 4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Slide </a:t>
              </a:r>
              <a:fld id="{5C46379F-106B-45FA-B27E-4F5964B2DD0C}" type="slidenum">
                <a:rPr lang="en-US" smtClean="0"/>
                <a:pPr algn="r"/>
                <a:t>9</a:t>
              </a:fld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64886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Andy Stone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0" y="6488668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Research Exam</a:t>
              </a:r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5334000"/>
            <a:ext cx="2057400" cy="9906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86600" y="5410200"/>
            <a:ext cx="2057400" cy="9906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8074</TotalTime>
  <Words>2745</Words>
  <Application>Microsoft Macintosh PowerPoint</Application>
  <PresentationFormat>On-screen Show (4:3)</PresentationFormat>
  <Paragraphs>844</Paragraphs>
  <Slides>69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Surveying how Parallel Programming Models Address Computation Distribution</vt:lpstr>
      <vt:lpstr>Surveying how Parallel Programming Models Address Computation Distribution</vt:lpstr>
      <vt:lpstr>A Promising Growth Trend</vt:lpstr>
      <vt:lpstr>A Promising Growth Trend</vt:lpstr>
      <vt:lpstr>Another Growth Trend</vt:lpstr>
      <vt:lpstr>A Promising Growth Trend</vt:lpstr>
      <vt:lpstr>The power wall</vt:lpstr>
      <vt:lpstr>How to get additional performance</vt:lpstr>
      <vt:lpstr>Surveying how Parallel Programming Models Address Computation Distribution</vt:lpstr>
      <vt:lpstr>What is software going to look like?</vt:lpstr>
      <vt:lpstr>Serial Architecture</vt:lpstr>
      <vt:lpstr>Shared Memory, Parallel Architecture</vt:lpstr>
      <vt:lpstr>Distributed Memory, Parallel Architecture</vt:lpstr>
      <vt:lpstr>Three Factors</vt:lpstr>
      <vt:lpstr>How to address these factors?</vt:lpstr>
      <vt:lpstr>Surveying how Parallel Programming Models Address Computation Distribution</vt:lpstr>
      <vt:lpstr>Surveying how Parallel Programming Models Address Computation Distribution</vt:lpstr>
      <vt:lpstr>Two types of criteria:</vt:lpstr>
      <vt:lpstr>Four Interpretive Criteria</vt:lpstr>
      <vt:lpstr>Evaluating programming models</vt:lpstr>
      <vt:lpstr>Lots of Evaluative Criteria</vt:lpstr>
      <vt:lpstr>Lots and lots of Evaluative Criteria</vt:lpstr>
      <vt:lpstr>Lots^3 of Evaluative Criteria</vt:lpstr>
      <vt:lpstr>Surveying how Parallel Programming Models Address Computation Distribution</vt:lpstr>
      <vt:lpstr>Structure of the Survey</vt:lpstr>
      <vt:lpstr>The programming models</vt:lpstr>
      <vt:lpstr>The programming models</vt:lpstr>
      <vt:lpstr>Chapel iterators Specification of comp. dist across time</vt:lpstr>
      <vt:lpstr>Chapel iterators Specification of comp. dist across time</vt:lpstr>
      <vt:lpstr>Chapel iterators Specification of comp. dist across time</vt:lpstr>
      <vt:lpstr>Chapel iterators Specification of comp. dist across time</vt:lpstr>
      <vt:lpstr>Chapel, Evaluated</vt:lpstr>
      <vt:lpstr>The programming models</vt:lpstr>
      <vt:lpstr>Sequoia The Memory Hierarchy</vt:lpstr>
      <vt:lpstr>Sequoia Arrangements of Memory Hierarchy</vt:lpstr>
      <vt:lpstr>Sequoia Realization of Distributed computation</vt:lpstr>
      <vt:lpstr>Sequoia, Evaluated</vt:lpstr>
      <vt:lpstr>The programming models</vt:lpstr>
      <vt:lpstr>Granules Specification of comp. dist across time</vt:lpstr>
      <vt:lpstr>Granules, Evaluated</vt:lpstr>
      <vt:lpstr>The programming models</vt:lpstr>
      <vt:lpstr>Id-Nouveau Specification of comp. dist. across procs.</vt:lpstr>
      <vt:lpstr>Id-Nouveau Specification of comp. dist. across procs.</vt:lpstr>
      <vt:lpstr>Id-Nouveau, Evaluated</vt:lpstr>
      <vt:lpstr>The programming models</vt:lpstr>
      <vt:lpstr>Tang and Xue's Model for Tiled Code Structure of Computation</vt:lpstr>
      <vt:lpstr>Tang and Xue's Model for Tiled Code Structure of Computation</vt:lpstr>
      <vt:lpstr>Tang and Xue's Model, Evaluated</vt:lpstr>
      <vt:lpstr>Surveying how Parallel Programming Models Address Computation Distribution</vt:lpstr>
      <vt:lpstr>Conclusions</vt:lpstr>
      <vt:lpstr>Conclusions</vt:lpstr>
      <vt:lpstr>Future Work</vt:lpstr>
      <vt:lpstr>Acknowledgements</vt:lpstr>
      <vt:lpstr>PowerPoint Presentation</vt:lpstr>
      <vt:lpstr>Sequoia Structure of Computation</vt:lpstr>
      <vt:lpstr>Sequoia Structure of Computation</vt:lpstr>
      <vt:lpstr>PowerPoint Presentation</vt:lpstr>
      <vt:lpstr>Sequoia Realization of Distributed computation</vt:lpstr>
      <vt:lpstr>Sequoia Realization of Distributed computation</vt:lpstr>
      <vt:lpstr>Sequoia Realization of Distributed computation</vt:lpstr>
      <vt:lpstr>Sequoia Realization of Distributed computation</vt:lpstr>
      <vt:lpstr>Sequoia Realization of Distributed computation</vt:lpstr>
      <vt:lpstr>Sequoia Realization of Distributed computation</vt:lpstr>
      <vt:lpstr>Sequoia Realization of Distributed computation</vt:lpstr>
      <vt:lpstr>Sequoia Realization of Distributed computation</vt:lpstr>
      <vt:lpstr>Sequoia Realization of Distributed computation</vt:lpstr>
      <vt:lpstr>Sequoia Realization of Distributed computation</vt:lpstr>
      <vt:lpstr>Sequoia Realization of Distributed computation</vt:lpstr>
      <vt:lpstr>Sequoia Realization of Distributed computation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Surveying how Parallel Programming Models Address Computation Distribution</dc:title>
  <dc:creator>stonea</dc:creator>
  <cp:lastModifiedBy>Andrew Stone</cp:lastModifiedBy>
  <cp:revision>441</cp:revision>
  <dcterms:created xsi:type="dcterms:W3CDTF">2010-04-13T05:09:05Z</dcterms:created>
  <dcterms:modified xsi:type="dcterms:W3CDTF">2012-10-13T02:31:48Z</dcterms:modified>
</cp:coreProperties>
</file>