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404800" cy="29260800"/>
  <p:notesSz cx="6980238" cy="92122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1pPr>
    <a:lvl2pPr marL="361950" indent="169863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2pPr>
    <a:lvl3pPr marL="727075" indent="338138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3pPr>
    <a:lvl4pPr marL="1090613" indent="5080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4pPr>
    <a:lvl5pPr marL="1454150" indent="676275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rgbClr val="00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F7FE"/>
    <a:srgbClr val="FFD1D1"/>
    <a:srgbClr val="FFE1E5"/>
    <a:srgbClr val="FF6699"/>
    <a:srgbClr val="DDDDDD"/>
    <a:srgbClr val="99FF99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560" autoAdjust="0"/>
  </p:normalViewPr>
  <p:slideViewPr>
    <p:cSldViewPr>
      <p:cViewPr>
        <p:scale>
          <a:sx n="66" d="100"/>
          <a:sy n="66" d="100"/>
        </p:scale>
        <p:origin x="3480" y="1744"/>
      </p:cViewPr>
      <p:guideLst>
        <p:guide orient="horz" pos="288"/>
        <p:guide pos="2420"/>
      </p:guideLst>
    </p:cSldViewPr>
  </p:slideViewPr>
  <p:outlineViewPr>
    <p:cViewPr varScale="1">
      <p:scale>
        <a:sx n="170" d="200"/>
        <a:sy n="170" d="200"/>
      </p:scale>
      <p:origin x="-786" y="-90"/>
    </p:cViewPr>
  </p:outlineViewPr>
  <p:notesTextViewPr>
    <p:cViewPr>
      <p:scale>
        <a:sx n="100" d="100"/>
        <a:sy n="100" d="100"/>
      </p:scale>
      <p:origin x="0" y="64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0" y="306388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12763" y="4348163"/>
            <a:ext cx="596106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12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571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00" kern="1200">
        <a:solidFill>
          <a:srgbClr val="000000"/>
        </a:solidFill>
        <a:latin typeface="Times New Roman" pitchFamily="-109" charset="0"/>
        <a:ea typeface="ＭＳ Ｐゴシック" pitchFamily="34" charset="-128"/>
        <a:cs typeface="ＭＳ Ｐゴシック" charset="-128"/>
      </a:defRPr>
    </a:lvl1pPr>
    <a:lvl2pPr marL="742950" indent="-285750" algn="l" defTabSz="3571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2pPr>
    <a:lvl3pPr marL="1143000" indent="-228600" algn="l" defTabSz="3571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3pPr>
    <a:lvl4pPr marL="1600200" indent="-228600" algn="l" defTabSz="3571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4pPr>
    <a:lvl5pPr marL="2057400" indent="-228600" algn="l" defTabSz="3571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5pPr>
    <a:lvl6pPr marL="1819566" algn="l" defTabSz="36391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83480" algn="l" defTabSz="36391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47391" algn="l" defTabSz="36391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911304" algn="l" defTabSz="36391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512763" y="4348163"/>
            <a:ext cx="5961062" cy="409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9089814"/>
            <a:ext cx="32644080" cy="6272106"/>
          </a:xfrm>
          <a:prstGeom prst="rect">
            <a:avLst/>
          </a:prstGeom>
        </p:spPr>
        <p:txBody>
          <a:bodyPr vert="horz" lIns="72784" tIns="36392" rIns="72784" bIns="363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6581120"/>
            <a:ext cx="26883360" cy="7477760"/>
          </a:xfrm>
          <a:prstGeom prst="rect">
            <a:avLst/>
          </a:prstGeom>
        </p:spPr>
        <p:txBody>
          <a:bodyPr vert="horz" lIns="72784" tIns="36392" rIns="72784" bIns="36392"/>
          <a:lstStyle>
            <a:lvl1pPr marL="0" indent="0" algn="ctr">
              <a:buNone/>
              <a:defRPr/>
            </a:lvl1pPr>
            <a:lvl2pPr marL="363913" indent="0" algn="ctr">
              <a:buNone/>
              <a:defRPr/>
            </a:lvl2pPr>
            <a:lvl3pPr marL="727827" indent="0" algn="ctr">
              <a:buNone/>
              <a:defRPr/>
            </a:lvl3pPr>
            <a:lvl4pPr marL="1091739" indent="0" algn="ctr">
              <a:buNone/>
              <a:defRPr/>
            </a:lvl4pPr>
            <a:lvl5pPr marL="1455652" indent="0" algn="ctr">
              <a:buNone/>
              <a:defRPr/>
            </a:lvl5pPr>
            <a:lvl6pPr marL="1819566" indent="0" algn="ctr">
              <a:buNone/>
              <a:defRPr/>
            </a:lvl6pPr>
            <a:lvl7pPr marL="2183480" indent="0" algn="ctr">
              <a:buNone/>
              <a:defRPr/>
            </a:lvl7pPr>
            <a:lvl8pPr marL="2547391" indent="0" algn="ctr">
              <a:buNone/>
              <a:defRPr/>
            </a:lvl8pPr>
            <a:lvl9pPr marL="29113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6"/>
            <a:ext cx="34564320" cy="4876800"/>
          </a:xfrm>
          <a:prstGeom prst="rect">
            <a:avLst/>
          </a:prstGeom>
        </p:spPr>
        <p:txBody>
          <a:bodyPr vert="horz" lIns="72784" tIns="36392" rIns="72784" bIns="363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6827520"/>
            <a:ext cx="34564320" cy="19310774"/>
          </a:xfrm>
          <a:prstGeom prst="rect">
            <a:avLst/>
          </a:prstGeom>
        </p:spPr>
        <p:txBody>
          <a:bodyPr vert="eaVert" lIns="72784" tIns="36392" rIns="72784" bIns="363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171789"/>
            <a:ext cx="8641080" cy="24966506"/>
          </a:xfrm>
          <a:prstGeom prst="rect">
            <a:avLst/>
          </a:prstGeom>
        </p:spPr>
        <p:txBody>
          <a:bodyPr vert="eaVert" lIns="72784" tIns="36392" rIns="72784" bIns="363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3" y="1171789"/>
            <a:ext cx="25796282" cy="24966506"/>
          </a:xfrm>
          <a:prstGeom prst="rect">
            <a:avLst/>
          </a:prstGeom>
        </p:spPr>
        <p:txBody>
          <a:bodyPr vert="eaVert" lIns="72784" tIns="36392" rIns="72784" bIns="363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6"/>
            <a:ext cx="34564320" cy="4876800"/>
          </a:xfrm>
          <a:prstGeom prst="rect">
            <a:avLst/>
          </a:prstGeom>
        </p:spPr>
        <p:txBody>
          <a:bodyPr vert="horz" lIns="72784" tIns="36392" rIns="72784" bIns="363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0" y="6827520"/>
            <a:ext cx="34564320" cy="19310774"/>
          </a:xfrm>
          <a:prstGeom prst="rect">
            <a:avLst/>
          </a:prstGeom>
        </p:spPr>
        <p:txBody>
          <a:bodyPr vert="horz" lIns="72784" tIns="36392" rIns="72784" bIns="3639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67" y="18802774"/>
            <a:ext cx="32644080" cy="5811520"/>
          </a:xfrm>
          <a:prstGeom prst="rect">
            <a:avLst/>
          </a:prstGeom>
        </p:spPr>
        <p:txBody>
          <a:bodyPr vert="horz" lIns="72784" tIns="36392" rIns="72784" bIns="36392"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67" y="12401974"/>
            <a:ext cx="32644080" cy="6400800"/>
          </a:xfrm>
          <a:prstGeom prst="rect">
            <a:avLst/>
          </a:prstGeom>
        </p:spPr>
        <p:txBody>
          <a:bodyPr vert="horz" lIns="72784" tIns="36392" rIns="72784" bIns="36392" anchor="b"/>
          <a:lstStyle>
            <a:lvl1pPr marL="0" indent="0">
              <a:buNone/>
              <a:defRPr sz="1600"/>
            </a:lvl1pPr>
            <a:lvl2pPr marL="363913" indent="0">
              <a:buNone/>
              <a:defRPr sz="1400"/>
            </a:lvl2pPr>
            <a:lvl3pPr marL="727827" indent="0">
              <a:buNone/>
              <a:defRPr sz="1300"/>
            </a:lvl3pPr>
            <a:lvl4pPr marL="1091739" indent="0">
              <a:buNone/>
              <a:defRPr sz="1200"/>
            </a:lvl4pPr>
            <a:lvl5pPr marL="1455652" indent="0">
              <a:buNone/>
              <a:defRPr sz="1200"/>
            </a:lvl5pPr>
            <a:lvl6pPr marL="1819566" indent="0">
              <a:buNone/>
              <a:defRPr sz="1200"/>
            </a:lvl6pPr>
            <a:lvl7pPr marL="2183480" indent="0">
              <a:buNone/>
              <a:defRPr sz="1200"/>
            </a:lvl7pPr>
            <a:lvl8pPr marL="2547391" indent="0">
              <a:buNone/>
              <a:defRPr sz="1200"/>
            </a:lvl8pPr>
            <a:lvl9pPr marL="291130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78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6"/>
            <a:ext cx="34564320" cy="4876800"/>
          </a:xfrm>
          <a:prstGeom prst="rect">
            <a:avLst/>
          </a:prstGeom>
        </p:spPr>
        <p:txBody>
          <a:bodyPr vert="horz" lIns="72784" tIns="36392" rIns="72784" bIns="363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4" y="6827520"/>
            <a:ext cx="17218681" cy="19310774"/>
          </a:xfrm>
          <a:prstGeom prst="rect">
            <a:avLst/>
          </a:prstGeom>
        </p:spPr>
        <p:txBody>
          <a:bodyPr vert="horz" lIns="72784" tIns="36392" rIns="72784" bIns="3639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65883" y="6827520"/>
            <a:ext cx="17218681" cy="19310774"/>
          </a:xfrm>
          <a:prstGeom prst="rect">
            <a:avLst/>
          </a:prstGeom>
        </p:spPr>
        <p:txBody>
          <a:bodyPr vert="horz" lIns="72784" tIns="36392" rIns="72784" bIns="3639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6"/>
            <a:ext cx="34564320" cy="4876800"/>
          </a:xfrm>
          <a:prstGeom prst="rect">
            <a:avLst/>
          </a:prstGeom>
        </p:spPr>
        <p:txBody>
          <a:bodyPr vert="horz" lIns="72784" tIns="36392" rIns="72784" bIns="3639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6549814"/>
            <a:ext cx="16968733" cy="2729654"/>
          </a:xfrm>
          <a:prstGeom prst="rect">
            <a:avLst/>
          </a:prstGeom>
        </p:spPr>
        <p:txBody>
          <a:bodyPr vert="horz" lIns="72784" tIns="36392" rIns="72784" bIns="36392" anchor="b"/>
          <a:lstStyle>
            <a:lvl1pPr marL="0" indent="0">
              <a:buNone/>
              <a:defRPr sz="1900" b="1"/>
            </a:lvl1pPr>
            <a:lvl2pPr marL="363913" indent="0">
              <a:buNone/>
              <a:defRPr sz="1600" b="1"/>
            </a:lvl2pPr>
            <a:lvl3pPr marL="727827" indent="0">
              <a:buNone/>
              <a:defRPr sz="1400" b="1"/>
            </a:lvl3pPr>
            <a:lvl4pPr marL="1091739" indent="0">
              <a:buNone/>
              <a:defRPr sz="1300" b="1"/>
            </a:lvl4pPr>
            <a:lvl5pPr marL="1455652" indent="0">
              <a:buNone/>
              <a:defRPr sz="1300" b="1"/>
            </a:lvl5pPr>
            <a:lvl6pPr marL="1819566" indent="0">
              <a:buNone/>
              <a:defRPr sz="1300" b="1"/>
            </a:lvl6pPr>
            <a:lvl7pPr marL="2183480" indent="0">
              <a:buNone/>
              <a:defRPr sz="1300" b="1"/>
            </a:lvl7pPr>
            <a:lvl8pPr marL="2547391" indent="0">
              <a:buNone/>
              <a:defRPr sz="1300" b="1"/>
            </a:lvl8pPr>
            <a:lvl9pPr marL="291130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9279468"/>
            <a:ext cx="16968733" cy="16858826"/>
          </a:xfrm>
          <a:prstGeom prst="rect">
            <a:avLst/>
          </a:prstGeom>
        </p:spPr>
        <p:txBody>
          <a:bodyPr vert="horz" lIns="72784" tIns="36392" rIns="72784" bIns="3639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217" y="6549814"/>
            <a:ext cx="16975345" cy="2729654"/>
          </a:xfrm>
          <a:prstGeom prst="rect">
            <a:avLst/>
          </a:prstGeom>
        </p:spPr>
        <p:txBody>
          <a:bodyPr vert="horz" lIns="72784" tIns="36392" rIns="72784" bIns="36392" anchor="b"/>
          <a:lstStyle>
            <a:lvl1pPr marL="0" indent="0">
              <a:buNone/>
              <a:defRPr sz="1900" b="1"/>
            </a:lvl1pPr>
            <a:lvl2pPr marL="363913" indent="0">
              <a:buNone/>
              <a:defRPr sz="1600" b="1"/>
            </a:lvl2pPr>
            <a:lvl3pPr marL="727827" indent="0">
              <a:buNone/>
              <a:defRPr sz="1400" b="1"/>
            </a:lvl3pPr>
            <a:lvl4pPr marL="1091739" indent="0">
              <a:buNone/>
              <a:defRPr sz="1300" b="1"/>
            </a:lvl4pPr>
            <a:lvl5pPr marL="1455652" indent="0">
              <a:buNone/>
              <a:defRPr sz="1300" b="1"/>
            </a:lvl5pPr>
            <a:lvl6pPr marL="1819566" indent="0">
              <a:buNone/>
              <a:defRPr sz="1300" b="1"/>
            </a:lvl6pPr>
            <a:lvl7pPr marL="2183480" indent="0">
              <a:buNone/>
              <a:defRPr sz="1300" b="1"/>
            </a:lvl7pPr>
            <a:lvl8pPr marL="2547391" indent="0">
              <a:buNone/>
              <a:defRPr sz="1300" b="1"/>
            </a:lvl8pPr>
            <a:lvl9pPr marL="291130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217" y="9279468"/>
            <a:ext cx="16975345" cy="16858826"/>
          </a:xfrm>
          <a:prstGeom prst="rect">
            <a:avLst/>
          </a:prstGeom>
        </p:spPr>
        <p:txBody>
          <a:bodyPr vert="horz" lIns="72784" tIns="36392" rIns="72784" bIns="3639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71786"/>
            <a:ext cx="34564320" cy="4876800"/>
          </a:xfrm>
          <a:prstGeom prst="rect">
            <a:avLst/>
          </a:prstGeom>
        </p:spPr>
        <p:txBody>
          <a:bodyPr vert="horz" lIns="72784" tIns="36392" rIns="72784" bIns="3639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89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1" y="1165014"/>
            <a:ext cx="12634967" cy="4958080"/>
          </a:xfrm>
          <a:prstGeom prst="rect">
            <a:avLst/>
          </a:prstGeom>
        </p:spPr>
        <p:txBody>
          <a:bodyPr vert="horz" lIns="72784" tIns="36392" rIns="72784" bIns="36392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33" y="1165014"/>
            <a:ext cx="21469130" cy="24973280"/>
          </a:xfrm>
          <a:prstGeom prst="rect">
            <a:avLst/>
          </a:prstGeom>
        </p:spPr>
        <p:txBody>
          <a:bodyPr vert="horz" lIns="72784" tIns="36392" rIns="72784" bIns="36392"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1" y="6123094"/>
            <a:ext cx="12634967" cy="20015200"/>
          </a:xfrm>
          <a:prstGeom prst="rect">
            <a:avLst/>
          </a:prstGeom>
        </p:spPr>
        <p:txBody>
          <a:bodyPr vert="horz" lIns="72784" tIns="36392" rIns="72784" bIns="36392"/>
          <a:lstStyle>
            <a:lvl1pPr marL="0" indent="0">
              <a:buNone/>
              <a:defRPr sz="1200"/>
            </a:lvl1pPr>
            <a:lvl2pPr marL="363913" indent="0">
              <a:buNone/>
              <a:defRPr sz="900"/>
            </a:lvl2pPr>
            <a:lvl3pPr marL="727827" indent="0">
              <a:buNone/>
              <a:defRPr sz="800"/>
            </a:lvl3pPr>
            <a:lvl4pPr marL="1091739" indent="0">
              <a:buNone/>
              <a:defRPr sz="700"/>
            </a:lvl4pPr>
            <a:lvl5pPr marL="1455652" indent="0">
              <a:buNone/>
              <a:defRPr sz="700"/>
            </a:lvl5pPr>
            <a:lvl6pPr marL="1819566" indent="0">
              <a:buNone/>
              <a:defRPr sz="700"/>
            </a:lvl6pPr>
            <a:lvl7pPr marL="2183480" indent="0">
              <a:buNone/>
              <a:defRPr sz="700"/>
            </a:lvl7pPr>
            <a:lvl8pPr marL="2547391" indent="0">
              <a:buNone/>
              <a:defRPr sz="700"/>
            </a:lvl8pPr>
            <a:lvl9pPr marL="291130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4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553" y="20482560"/>
            <a:ext cx="23042880" cy="2418080"/>
          </a:xfrm>
          <a:prstGeom prst="rect">
            <a:avLst/>
          </a:prstGeom>
        </p:spPr>
        <p:txBody>
          <a:bodyPr vert="horz" lIns="72784" tIns="36392" rIns="72784" bIns="36392"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553" y="2614506"/>
            <a:ext cx="23042880" cy="17556480"/>
          </a:xfrm>
          <a:prstGeom prst="rect">
            <a:avLst/>
          </a:prstGeom>
        </p:spPr>
        <p:txBody>
          <a:bodyPr vert="horz" lIns="72784" tIns="36392" rIns="72784" bIns="36392"/>
          <a:lstStyle>
            <a:lvl1pPr marL="0" indent="0">
              <a:buNone/>
              <a:defRPr sz="2600"/>
            </a:lvl1pPr>
            <a:lvl2pPr marL="363913" indent="0">
              <a:buNone/>
              <a:defRPr sz="2200"/>
            </a:lvl2pPr>
            <a:lvl3pPr marL="727827" indent="0">
              <a:buNone/>
              <a:defRPr sz="1900"/>
            </a:lvl3pPr>
            <a:lvl4pPr marL="1091739" indent="0">
              <a:buNone/>
              <a:defRPr sz="1600"/>
            </a:lvl4pPr>
            <a:lvl5pPr marL="1455652" indent="0">
              <a:buNone/>
              <a:defRPr sz="1600"/>
            </a:lvl5pPr>
            <a:lvl6pPr marL="1819566" indent="0">
              <a:buNone/>
              <a:defRPr sz="1600"/>
            </a:lvl6pPr>
            <a:lvl7pPr marL="2183480" indent="0">
              <a:buNone/>
              <a:defRPr sz="1600"/>
            </a:lvl7pPr>
            <a:lvl8pPr marL="2547391" indent="0">
              <a:buNone/>
              <a:defRPr sz="1600"/>
            </a:lvl8pPr>
            <a:lvl9pPr marL="2911304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553" y="22900640"/>
            <a:ext cx="23042880" cy="3434080"/>
          </a:xfrm>
          <a:prstGeom prst="rect">
            <a:avLst/>
          </a:prstGeom>
        </p:spPr>
        <p:txBody>
          <a:bodyPr vert="horz" lIns="72784" tIns="36392" rIns="72784" bIns="36392"/>
          <a:lstStyle>
            <a:lvl1pPr marL="0" indent="0">
              <a:buNone/>
              <a:defRPr sz="1200"/>
            </a:lvl1pPr>
            <a:lvl2pPr marL="363913" indent="0">
              <a:buNone/>
              <a:defRPr sz="900"/>
            </a:lvl2pPr>
            <a:lvl3pPr marL="727827" indent="0">
              <a:buNone/>
              <a:defRPr sz="800"/>
            </a:lvl3pPr>
            <a:lvl4pPr marL="1091739" indent="0">
              <a:buNone/>
              <a:defRPr sz="700"/>
            </a:lvl4pPr>
            <a:lvl5pPr marL="1455652" indent="0">
              <a:buNone/>
              <a:defRPr sz="700"/>
            </a:lvl5pPr>
            <a:lvl6pPr marL="1819566" indent="0">
              <a:buNone/>
              <a:defRPr sz="700"/>
            </a:lvl6pPr>
            <a:lvl7pPr marL="2183480" indent="0">
              <a:buNone/>
              <a:defRPr sz="700"/>
            </a:lvl7pPr>
            <a:lvl8pPr marL="2547391" indent="0">
              <a:buNone/>
              <a:defRPr sz="700"/>
            </a:lvl8pPr>
            <a:lvl9pPr marL="291130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53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800">
          <a:solidFill>
            <a:srgbClr val="000000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800">
          <a:solidFill>
            <a:srgbClr val="000000"/>
          </a:solidFill>
          <a:latin typeface="Times New Roman" pitchFamily="-109" charset="0"/>
          <a:ea typeface="ＭＳ Ｐゴシック" pitchFamily="-109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800">
          <a:solidFill>
            <a:srgbClr val="000000"/>
          </a:solidFill>
          <a:latin typeface="Times New Roman" pitchFamily="-109" charset="0"/>
          <a:ea typeface="ＭＳ Ｐゴシック" pitchFamily="-109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800">
          <a:solidFill>
            <a:srgbClr val="000000"/>
          </a:solidFill>
          <a:latin typeface="Times New Roman" pitchFamily="-109" charset="0"/>
          <a:ea typeface="ＭＳ Ｐゴシック" pitchFamily="-109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800">
          <a:solidFill>
            <a:srgbClr val="000000"/>
          </a:solidFill>
          <a:latin typeface="Times New Roman" pitchFamily="-109" charset="0"/>
          <a:ea typeface="ＭＳ Ｐゴシック" pitchFamily="-109" charset="-128"/>
          <a:cs typeface="ＭＳ Ｐゴシック" charset="-128"/>
        </a:defRPr>
      </a:lvl5pPr>
      <a:lvl6pPr marL="363913" algn="l" defTabSz="457418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defRPr sz="4500">
          <a:solidFill>
            <a:srgbClr val="000000"/>
          </a:solidFill>
          <a:latin typeface="Times New Roman" pitchFamily="-109" charset="0"/>
          <a:ea typeface="ＭＳ Ｐゴシック" pitchFamily="-109" charset="-128"/>
        </a:defRPr>
      </a:lvl6pPr>
      <a:lvl7pPr marL="727827" algn="l" defTabSz="457418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defRPr sz="4500">
          <a:solidFill>
            <a:srgbClr val="000000"/>
          </a:solidFill>
          <a:latin typeface="Times New Roman" pitchFamily="-109" charset="0"/>
          <a:ea typeface="ＭＳ Ｐゴシック" pitchFamily="-109" charset="-128"/>
        </a:defRPr>
      </a:lvl7pPr>
      <a:lvl8pPr marL="1091739" algn="l" defTabSz="457418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defRPr sz="4500">
          <a:solidFill>
            <a:srgbClr val="000000"/>
          </a:solidFill>
          <a:latin typeface="Times New Roman" pitchFamily="-109" charset="0"/>
          <a:ea typeface="ＭＳ Ｐゴシック" pitchFamily="-109" charset="-128"/>
        </a:defRPr>
      </a:lvl8pPr>
      <a:lvl9pPr marL="1455652" algn="l" defTabSz="457418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defRPr sz="4500">
          <a:solidFill>
            <a:srgbClr val="000000"/>
          </a:solidFill>
          <a:latin typeface="Times New Roman" pitchFamily="-109" charset="0"/>
          <a:ea typeface="ＭＳ Ｐゴシック" pitchFamily="-109" charset="-128"/>
        </a:defRPr>
      </a:lvl9pPr>
    </p:titleStyle>
    <p:bodyStyle>
      <a:lvl1pPr marL="604838" indent="-604838" algn="l" defTabSz="457200" rtl="0" eaLnBrk="0" fontAlgn="base" hangingPunct="0">
        <a:spcBef>
          <a:spcPts val="1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5700">
          <a:solidFill>
            <a:srgbClr val="000000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1311275" indent="-501650" algn="l" defTabSz="457200" rtl="0" eaLnBrk="0" fontAlgn="base" hangingPunct="0">
        <a:spcBef>
          <a:spcPts val="1238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5100">
          <a:solidFill>
            <a:srgbClr val="000000"/>
          </a:solidFill>
          <a:latin typeface="+mn-lt"/>
          <a:ea typeface="ＭＳ Ｐゴシック" pitchFamily="-109" charset="-128"/>
        </a:defRPr>
      </a:lvl2pPr>
      <a:lvl3pPr marL="2017713" indent="-396875" algn="l" defTabSz="457200" rtl="0" eaLnBrk="0" fontAlgn="base" hangingPunct="0">
        <a:spcBef>
          <a:spcPts val="1063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4300">
          <a:solidFill>
            <a:srgbClr val="000000"/>
          </a:solidFill>
          <a:latin typeface="+mn-lt"/>
          <a:ea typeface="ＭＳ Ｐゴシック" pitchFamily="-109" charset="-128"/>
        </a:defRPr>
      </a:lvl3pPr>
      <a:lvl4pPr marL="2828925" indent="-403225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3600">
          <a:solidFill>
            <a:srgbClr val="000000"/>
          </a:solidFill>
          <a:latin typeface="+mn-lt"/>
          <a:ea typeface="ＭＳ Ｐゴシック" pitchFamily="-109" charset="-128"/>
        </a:defRPr>
      </a:lvl4pPr>
      <a:lvl5pPr marL="3640138" indent="-404813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3600">
          <a:solidFill>
            <a:srgbClr val="000000"/>
          </a:solidFill>
          <a:latin typeface="+mn-lt"/>
          <a:ea typeface="ＭＳ Ｐゴシック" pitchFamily="-109" charset="-128"/>
        </a:defRPr>
      </a:lvl5pPr>
      <a:lvl6pPr marL="4005571" indent="-405612" algn="l" defTabSz="457418" rtl="0" fontAlgn="base">
        <a:spcBef>
          <a:spcPts val="876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buChar char="»"/>
        <a:defRPr sz="3600">
          <a:solidFill>
            <a:srgbClr val="000000"/>
          </a:solidFill>
          <a:latin typeface="+mn-lt"/>
          <a:ea typeface="ＭＳ Ｐゴシック" pitchFamily="-109" charset="-128"/>
        </a:defRPr>
      </a:lvl6pPr>
      <a:lvl7pPr marL="4369484" indent="-405612" algn="l" defTabSz="457418" rtl="0" fontAlgn="base">
        <a:spcBef>
          <a:spcPts val="876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buChar char="»"/>
        <a:defRPr sz="3600">
          <a:solidFill>
            <a:srgbClr val="000000"/>
          </a:solidFill>
          <a:latin typeface="+mn-lt"/>
          <a:ea typeface="ＭＳ Ｐゴシック" pitchFamily="-109" charset="-128"/>
        </a:defRPr>
      </a:lvl7pPr>
      <a:lvl8pPr marL="4733398" indent="-405612" algn="l" defTabSz="457418" rtl="0" fontAlgn="base">
        <a:spcBef>
          <a:spcPts val="876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buChar char="»"/>
        <a:defRPr sz="3600">
          <a:solidFill>
            <a:srgbClr val="000000"/>
          </a:solidFill>
          <a:latin typeface="+mn-lt"/>
          <a:ea typeface="ＭＳ Ｐゴシック" pitchFamily="-109" charset="-128"/>
        </a:defRPr>
      </a:lvl8pPr>
      <a:lvl9pPr marL="5097311" indent="-405612" algn="l" defTabSz="457418" rtl="0" fontAlgn="base">
        <a:spcBef>
          <a:spcPts val="876"/>
        </a:spcBef>
        <a:spcAft>
          <a:spcPct val="0"/>
        </a:spcAft>
        <a:buClr>
          <a:srgbClr val="000000"/>
        </a:buClr>
        <a:buSzPct val="100000"/>
        <a:buFont typeface="Times New Roman" pitchFamily="-109" charset="0"/>
        <a:buChar char="»"/>
        <a:defRPr sz="3600">
          <a:solidFill>
            <a:srgbClr val="0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913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827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739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652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566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3480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391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304" algn="l" defTabSz="3639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emf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4"/>
          <p:cNvSpPr txBox="1">
            <a:spLocks noChangeArrowheads="1"/>
          </p:cNvSpPr>
          <p:nvPr/>
        </p:nvSpPr>
        <p:spPr bwMode="auto">
          <a:xfrm>
            <a:off x="1155700" y="-79375"/>
            <a:ext cx="372491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1700">
                <a:solidFill>
                  <a:srgbClr val="404040"/>
                </a:solidFill>
                <a:effectLst/>
                <a:latin typeface="Arial" charset="0"/>
                <a:cs typeface="Arial" charset="0"/>
              </a:rPr>
              <a:t>The CGPOP Miniapp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5768300" y="4459288"/>
            <a:ext cx="12179300" cy="17257712"/>
          </a:xfrm>
          <a:prstGeom prst="rect">
            <a:avLst/>
          </a:prstGeom>
          <a:solidFill>
            <a:srgbClr val="FBE8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6658" tIns="53330" rIns="106658" bIns="53330"/>
          <a:lstStyle/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1100">
              <a:effectLst/>
            </a:endParaRPr>
          </a:p>
          <a:p>
            <a:pPr defTabSz="893763">
              <a:buFont typeface="Arial" charset="0"/>
              <a:buChar char="•"/>
            </a:pPr>
            <a:r>
              <a:rPr lang="en-US" sz="3700">
                <a:effectLst/>
              </a:rPr>
              <a:t> We implemented several different variants of CGPOP: </a:t>
            </a:r>
          </a:p>
          <a:p>
            <a:pPr lvl="1" defTabSz="893763">
              <a:buFont typeface="Arial" charset="0"/>
              <a:buChar char="•"/>
            </a:pPr>
            <a:r>
              <a:rPr lang="en-US" sz="3700" b="1">
                <a:effectLst/>
              </a:rPr>
              <a:t> subdomain data structure</a:t>
            </a:r>
            <a:r>
              <a:rPr lang="en-US" sz="3700">
                <a:effectLst/>
              </a:rPr>
              <a:t> (sparse one-dimensional array or dense two-dimensional array), </a:t>
            </a:r>
          </a:p>
          <a:p>
            <a:pPr lvl="1" defTabSz="893763">
              <a:buFont typeface="Arial" charset="0"/>
              <a:buChar char="•"/>
            </a:pPr>
            <a:r>
              <a:rPr lang="en-US" sz="3700" b="1">
                <a:effectLst/>
              </a:rPr>
              <a:t> communication mechanism</a:t>
            </a:r>
            <a:r>
              <a:rPr lang="en-US" sz="3700">
                <a:effectLst/>
              </a:rPr>
              <a:t> (e.g., two-sided MPI, one-sided MPI, or Co-Array Fortran),</a:t>
            </a:r>
          </a:p>
          <a:p>
            <a:pPr lvl="1" defTabSz="893763">
              <a:buFont typeface="Arial" charset="0"/>
              <a:buChar char="•"/>
            </a:pPr>
            <a:r>
              <a:rPr lang="en-US" sz="3700" b="1">
                <a:effectLst/>
              </a:rPr>
              <a:t> optimizations </a:t>
            </a:r>
            <a:r>
              <a:rPr lang="en-US" sz="3700">
                <a:effectLst/>
              </a:rPr>
              <a:t>such as buffering of data, communication overlap, and whether data is pushed or pulled in for the one-sided versions.</a:t>
            </a: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  <a:p>
            <a:pPr defTabSz="893763"/>
            <a:endParaRPr lang="en-US" sz="3700">
              <a:effectLst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13182600" y="4572000"/>
            <a:ext cx="12090400" cy="21324888"/>
          </a:xfrm>
          <a:prstGeom prst="rect">
            <a:avLst/>
          </a:prstGeom>
          <a:solidFill>
            <a:srgbClr val="D7F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6658" tIns="53330" rIns="106658" bIns="53330"/>
          <a:lstStyle/>
          <a:p>
            <a:endParaRPr lang="en-US" sz="3700" b="1">
              <a:effectLst/>
            </a:endParaRPr>
          </a:p>
          <a:p>
            <a:endParaRPr lang="en-US" sz="3700" b="1">
              <a:effectLst/>
            </a:endParaRPr>
          </a:p>
          <a:p>
            <a:r>
              <a:rPr lang="en-US" sz="3700" b="1">
                <a:effectLst/>
              </a:rPr>
              <a:t>The Parallel Ocean Program (POP):</a:t>
            </a:r>
            <a:endParaRPr lang="en-US" sz="3700">
              <a:effectLst/>
            </a:endParaRPr>
          </a:p>
          <a:p>
            <a:pPr lvl="1">
              <a:buFont typeface="Arial" charset="0"/>
              <a:buChar char="•"/>
            </a:pPr>
            <a:r>
              <a:rPr lang="en-US" sz="3700">
                <a:effectLst/>
              </a:rPr>
              <a:t> An important multi-agency code</a:t>
            </a:r>
          </a:p>
          <a:p>
            <a:pPr lvl="1">
              <a:buFont typeface="Arial" charset="0"/>
              <a:buChar char="•"/>
            </a:pPr>
            <a:r>
              <a:rPr lang="en-US" sz="3700">
                <a:effectLst/>
              </a:rPr>
              <a:t> Simulates Surface Pressure of Earth's Oceans over time</a:t>
            </a:r>
          </a:p>
          <a:p>
            <a:pPr lvl="1">
              <a:buFont typeface="Arial" charset="0"/>
              <a:buChar char="•"/>
            </a:pPr>
            <a:r>
              <a:rPr lang="en-US" sz="3700">
                <a:effectLst/>
              </a:rPr>
              <a:t> More than 70 KLOC</a:t>
            </a:r>
          </a:p>
          <a:p>
            <a:pPr lvl="1"/>
            <a:endParaRPr lang="en-US" sz="1900">
              <a:effectLst/>
            </a:endParaRPr>
          </a:p>
          <a:p>
            <a:r>
              <a:rPr lang="en-US" sz="3700" b="1">
                <a:effectLst/>
              </a:rPr>
              <a:t>Turning POP into a miniapp:</a:t>
            </a: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3700">
              <a:effectLst/>
            </a:endParaRPr>
          </a:p>
          <a:p>
            <a:endParaRPr lang="en-US" sz="1900" b="1">
              <a:effectLst/>
            </a:endParaRPr>
          </a:p>
          <a:p>
            <a:r>
              <a:rPr lang="en-US" sz="3700" b="1">
                <a:effectLst/>
              </a:rPr>
              <a:t>CGPOP:</a:t>
            </a:r>
          </a:p>
          <a:p>
            <a:pPr lvl="1">
              <a:buFont typeface="Arial" charset="0"/>
              <a:buChar char="•"/>
            </a:pPr>
            <a:r>
              <a:rPr lang="en-US" sz="3700" b="1">
                <a:effectLst/>
              </a:rPr>
              <a:t> </a:t>
            </a:r>
            <a:r>
              <a:rPr lang="en-US" sz="3700">
                <a:effectLst/>
              </a:rPr>
              <a:t>Conjugate gradient solver in POP (Parallel Ocean Program)</a:t>
            </a:r>
          </a:p>
          <a:p>
            <a:pPr lvl="1">
              <a:buFont typeface="Arial" charset="0"/>
              <a:buChar char="•"/>
            </a:pPr>
            <a:r>
              <a:rPr lang="en-US" sz="3700">
                <a:effectLst/>
              </a:rPr>
              <a:t> About 3 KLOC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8000" y="14119225"/>
            <a:ext cx="12065000" cy="1468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658" tIns="53330" rIns="106658" bIns="53330"/>
          <a:lstStyle/>
          <a:p>
            <a:pPr defTabSz="894362">
              <a:defRPr/>
            </a:pPr>
            <a:endParaRPr lang="en-US" sz="2300" dirty="0">
              <a:effectLst/>
              <a:latin typeface="Times New Roman" pitchFamily="-109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3759200"/>
            <a:ext cx="37480875" cy="20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6658" tIns="53330" rIns="106658" bIns="53330"/>
          <a:lstStyle/>
          <a:p>
            <a:pPr defTabSz="894362">
              <a:defRPr/>
            </a:pPr>
            <a:endParaRPr lang="en-US" sz="2300" dirty="0">
              <a:solidFill>
                <a:srgbClr val="000000"/>
              </a:solidFill>
              <a:effectLst/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520700" y="14401800"/>
            <a:ext cx="12052300" cy="142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4000">
              <a:effectLst/>
            </a:endParaRP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For large simulation applications researchers are investigating new </a:t>
            </a:r>
            <a:r>
              <a:rPr lang="en-US" sz="3700">
                <a:solidFill>
                  <a:srgbClr val="FF0000"/>
                </a:solidFill>
                <a:effectLst/>
              </a:rPr>
              <a:t>programming models,</a:t>
            </a:r>
            <a:r>
              <a:rPr lang="en-US" sz="3700">
                <a:effectLst/>
              </a:rPr>
              <a:t> </a:t>
            </a:r>
            <a:r>
              <a:rPr lang="en-US" sz="3700">
                <a:solidFill>
                  <a:srgbClr val="00B050"/>
                </a:solidFill>
                <a:effectLst/>
              </a:rPr>
              <a:t>data-structures</a:t>
            </a:r>
            <a:r>
              <a:rPr lang="en-US" sz="3700">
                <a:effectLst/>
              </a:rPr>
              <a:t>, and </a:t>
            </a:r>
            <a:r>
              <a:rPr lang="en-US" sz="3700">
                <a:solidFill>
                  <a:schemeClr val="accent2"/>
                </a:solidFill>
                <a:effectLst/>
              </a:rPr>
              <a:t>algorithms</a:t>
            </a:r>
            <a:endParaRPr lang="en-US">
              <a:effectLst/>
            </a:endParaRP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Benchmarks are traditionally used to evaluate new techniques.</a:t>
            </a:r>
            <a:endParaRPr lang="en-US">
              <a:effectLst/>
            </a:endParaRP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Performance on medium-sized benchmarks do not always translate to performance on large simulation codes.</a:t>
            </a:r>
          </a:p>
          <a:p>
            <a:pPr>
              <a:buFont typeface="Arial" charset="0"/>
              <a:buChar char="•"/>
            </a:pPr>
            <a:endParaRPr lang="en-US" sz="3700">
              <a:effectLst/>
            </a:endParaRPr>
          </a:p>
          <a:p>
            <a:endParaRPr lang="en-US" sz="4700">
              <a:effectLst/>
            </a:endParaRPr>
          </a:p>
          <a:p>
            <a:endParaRPr lang="en-US" sz="4700">
              <a:effectLst/>
            </a:endParaRPr>
          </a:p>
          <a:p>
            <a:endParaRPr lang="en-US" sz="4700">
              <a:effectLst/>
            </a:endParaRPr>
          </a:p>
          <a:p>
            <a:endParaRPr lang="en-US" sz="4700">
              <a:effectLst/>
            </a:endParaRPr>
          </a:p>
          <a:p>
            <a:endParaRPr lang="en-US" sz="4700">
              <a:effectLst/>
            </a:endParaRPr>
          </a:p>
          <a:p>
            <a:endParaRPr lang="en-US" sz="4700">
              <a:effectLst/>
            </a:endParaRPr>
          </a:p>
          <a:p>
            <a:endParaRPr lang="en-US" sz="4700">
              <a:effectLst/>
            </a:endParaRPr>
          </a:p>
          <a:p>
            <a:endParaRPr lang="en-US" sz="6600">
              <a:effectLst/>
            </a:endParaRPr>
          </a:p>
          <a:p>
            <a:endParaRPr lang="en-US" sz="100">
              <a:effectLst/>
            </a:endParaRPr>
          </a:p>
          <a:p>
            <a:r>
              <a:rPr lang="en-US" sz="4400" b="1">
                <a:effectLst/>
                <a:latin typeface="Arial" charset="0"/>
                <a:cs typeface="Arial" charset="0"/>
              </a:rPr>
              <a:t>Solution</a:t>
            </a: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Take a real world application and create a smaller proxy app that models its performance</a:t>
            </a: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Make changes on the smaller app to infer how the changes would impact the larger one.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82600" y="26379488"/>
            <a:ext cx="11912600" cy="2425700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6658" tIns="53330" rIns="106658" bIns="53330"/>
          <a:lstStyle/>
          <a:p>
            <a:pPr defTabSz="894362">
              <a:defRPr/>
            </a:pPr>
            <a:endParaRPr lang="en-US" sz="2300" dirty="0">
              <a:solidFill>
                <a:srgbClr val="000000"/>
              </a:solidFill>
              <a:effectLst/>
            </a:endParaRPr>
          </a:p>
        </p:txBody>
      </p:sp>
      <p:sp>
        <p:nvSpPr>
          <p:cNvPr id="1033" name="TextBox 47"/>
          <p:cNvSpPr txBox="1">
            <a:spLocks noChangeArrowheads="1"/>
          </p:cNvSpPr>
          <p:nvPr/>
        </p:nvSpPr>
        <p:spPr bwMode="auto">
          <a:xfrm>
            <a:off x="76200" y="1689100"/>
            <a:ext cx="38404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7200">
                <a:effectLst/>
              </a:rPr>
              <a:t>Andrew Stone, John Dennis, Michelle Mills Strout</a:t>
            </a:r>
          </a:p>
          <a:p>
            <a:r>
              <a:rPr lang="en-US" sz="4400">
                <a:effectLst/>
              </a:rPr>
              <a:t>								              (Colorado State University)             (NCAR)	       (Colorado State University)</a:t>
            </a:r>
          </a:p>
        </p:txBody>
      </p:sp>
      <p:sp>
        <p:nvSpPr>
          <p:cNvPr id="1034" name="TextBox 48"/>
          <p:cNvSpPr txBox="1">
            <a:spLocks noChangeArrowheads="1"/>
          </p:cNvSpPr>
          <p:nvPr/>
        </p:nvSpPr>
        <p:spPr bwMode="auto">
          <a:xfrm>
            <a:off x="13538200" y="26516013"/>
            <a:ext cx="11353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5600" b="1">
                <a:effectLst/>
              </a:rPr>
              <a:t>Download CGPOP package at:</a:t>
            </a:r>
          </a:p>
          <a:p>
            <a:pPr algn="ctr"/>
            <a:r>
              <a:rPr lang="en-US" sz="5600">
                <a:effectLst/>
              </a:rPr>
              <a:t>http://www.cs.colostate.edu/hpc/cgpop</a:t>
            </a:r>
          </a:p>
        </p:txBody>
      </p:sp>
      <p:pic>
        <p:nvPicPr>
          <p:cNvPr id="1035" name="Picture 29" descr="cgpopVnp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431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508000" y="13792200"/>
            <a:ext cx="12065000" cy="1219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658" tIns="53330" rIns="106658" bIns="53330"/>
          <a:lstStyle/>
          <a:p>
            <a:pPr algn="ctr" defTabSz="894362">
              <a:defRPr/>
            </a:pPr>
            <a:r>
              <a:rPr lang="en-US" sz="70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About </a:t>
            </a:r>
            <a:r>
              <a:rPr lang="en-US" sz="7000" dirty="0" err="1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Miniapps</a:t>
            </a:r>
            <a:endParaRPr lang="en-US" sz="7000" dirty="0"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3157200" y="4419600"/>
            <a:ext cx="12090400" cy="1219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658" tIns="53330" rIns="106658" bIns="53330"/>
          <a:lstStyle/>
          <a:p>
            <a:pPr algn="ctr" defTabSz="894362">
              <a:defRPr/>
            </a:pPr>
            <a:r>
              <a:rPr lang="en-US" sz="70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POP and CGPOP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5768300" y="4419600"/>
            <a:ext cx="12169775" cy="1219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658" tIns="53330" rIns="106658" bIns="53330"/>
          <a:lstStyle/>
          <a:p>
            <a:pPr algn="ctr" defTabSz="894362">
              <a:defRPr/>
            </a:pPr>
            <a:r>
              <a:rPr lang="en-US" sz="70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Variants</a:t>
            </a:r>
          </a:p>
        </p:txBody>
      </p:sp>
      <p:pic>
        <p:nvPicPr>
          <p:cNvPr id="103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00" y="8915400"/>
            <a:ext cx="68453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TextBox 35"/>
          <p:cNvSpPr txBox="1">
            <a:spLocks noChangeArrowheads="1"/>
          </p:cNvSpPr>
          <p:nvPr/>
        </p:nvSpPr>
        <p:spPr bwMode="auto">
          <a:xfrm>
            <a:off x="20383500" y="8745538"/>
            <a:ext cx="5067300" cy="75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Relative cost of the baroclinic component dominates at fewer than 1000 cores</a:t>
            </a: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Barotropic and 3D-update dominate  at greater than 1000 cores</a:t>
            </a: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We extracted CGPOP</a:t>
            </a:r>
          </a:p>
          <a:p>
            <a:r>
              <a:rPr lang="en-US" sz="3700">
                <a:effectLst/>
              </a:rPr>
              <a:t>from the barotropic component, and the conjugate gradient algorithm within it specifically.</a:t>
            </a:r>
          </a:p>
        </p:txBody>
      </p:sp>
      <p:pic>
        <p:nvPicPr>
          <p:cNvPr id="104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0" y="10456863"/>
            <a:ext cx="102870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800" y="15938500"/>
            <a:ext cx="4978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488" y="18669000"/>
            <a:ext cx="7656512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Rectangle 36"/>
          <p:cNvSpPr>
            <a:spLocks noChangeArrowheads="1"/>
          </p:cNvSpPr>
          <p:nvPr/>
        </p:nvSpPr>
        <p:spPr bwMode="auto">
          <a:xfrm>
            <a:off x="25679400" y="22847300"/>
            <a:ext cx="12268200" cy="5957888"/>
          </a:xfrm>
          <a:prstGeom prst="rect">
            <a:avLst/>
          </a:prstGeom>
          <a:solidFill>
            <a:srgbClr val="D2F7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6658" tIns="53330" rIns="106658" bIns="53330"/>
          <a:lstStyle/>
          <a:p>
            <a:endParaRPr lang="en-US" sz="3700">
              <a:effectLst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679400" y="22225000"/>
            <a:ext cx="12268200" cy="12446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658" tIns="53330" rIns="106658" bIns="53330"/>
          <a:lstStyle/>
          <a:p>
            <a:pPr algn="ctr" defTabSz="894362">
              <a:defRPr/>
            </a:pPr>
            <a:r>
              <a:rPr lang="en-US" sz="66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Future Work</a:t>
            </a:r>
          </a:p>
        </p:txBody>
      </p:sp>
      <p:sp>
        <p:nvSpPr>
          <p:cNvPr id="1046" name="TextBox 37"/>
          <p:cNvSpPr txBox="1">
            <a:spLocks noChangeArrowheads="1"/>
          </p:cNvSpPr>
          <p:nvPr/>
        </p:nvSpPr>
        <p:spPr bwMode="auto">
          <a:xfrm>
            <a:off x="21183600" y="19589750"/>
            <a:ext cx="42672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CGPOP is a performance proxy for POP on three different systems using two different compilers.</a:t>
            </a:r>
          </a:p>
        </p:txBody>
      </p:sp>
      <p:cxnSp>
        <p:nvCxnSpPr>
          <p:cNvPr id="1047" name="Straight Connector 42"/>
          <p:cNvCxnSpPr>
            <a:cxnSpLocks noChangeShapeType="1"/>
          </p:cNvCxnSpPr>
          <p:nvPr/>
        </p:nvCxnSpPr>
        <p:spPr bwMode="auto">
          <a:xfrm>
            <a:off x="8534400" y="64690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8" name="Picture 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7785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0" y="762000"/>
            <a:ext cx="65722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98"/>
          <p:cNvSpPr>
            <a:spLocks noChangeArrowheads="1"/>
          </p:cNvSpPr>
          <p:nvPr/>
        </p:nvSpPr>
        <p:spPr bwMode="auto">
          <a:xfrm>
            <a:off x="457200" y="5591175"/>
            <a:ext cx="12115800" cy="7497763"/>
          </a:xfrm>
          <a:prstGeom prst="rect">
            <a:avLst/>
          </a:prstGeom>
          <a:solidFill>
            <a:srgbClr val="FF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6658" tIns="53330" rIns="106658" bIns="53330"/>
          <a:lstStyle/>
          <a:p>
            <a:endParaRPr lang="en-US" sz="3700">
              <a:effectLst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457200" y="4419600"/>
            <a:ext cx="12115800" cy="1895475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6658" tIns="53330" rIns="106658" bIns="53330"/>
          <a:lstStyle/>
          <a:p>
            <a:pPr algn="ctr" defTabSz="894362">
              <a:defRPr/>
            </a:pPr>
            <a:r>
              <a:rPr lang="en-US" sz="47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Separating Algorithm and Implementation</a:t>
            </a:r>
          </a:p>
          <a:p>
            <a:pPr algn="ctr" defTabSz="894362">
              <a:defRPr/>
            </a:pPr>
            <a:r>
              <a:rPr lang="en-US" sz="47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via Model Injection </a:t>
            </a:r>
            <a:r>
              <a:rPr lang="en-US" sz="40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(</a:t>
            </a:r>
            <a:r>
              <a:rPr lang="en-US" sz="4000" dirty="0">
                <a:solidFill>
                  <a:schemeClr val="bg1"/>
                </a:solidFill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SAIMI, DOE #DE-SC3956)</a:t>
            </a:r>
            <a:endParaRPr lang="en-US" sz="4700" dirty="0">
              <a:solidFill>
                <a:schemeClr val="bg1"/>
              </a:solidFill>
              <a:effectLst/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052" name="Rounded Rectangle 28"/>
          <p:cNvSpPr>
            <a:spLocks noChangeArrowheads="1"/>
          </p:cNvSpPr>
          <p:nvPr/>
        </p:nvSpPr>
        <p:spPr bwMode="auto">
          <a:xfrm>
            <a:off x="914400" y="6640513"/>
            <a:ext cx="5715000" cy="60848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102" name="Content Placeholder 3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 bwMode="auto">
          <a:xfrm rot="469269">
            <a:off x="5030712" y="7595395"/>
            <a:ext cx="1244324" cy="193341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3" name="Content Placeholder 3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 bwMode="auto">
          <a:xfrm rot="374820">
            <a:off x="1092578" y="7734147"/>
            <a:ext cx="1244324" cy="1933415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05" name="TextBox 104"/>
          <p:cNvSpPr txBox="1"/>
          <p:nvPr/>
        </p:nvSpPr>
        <p:spPr bwMode="auto">
          <a:xfrm rot="21427888">
            <a:off x="1215595" y="8318019"/>
            <a:ext cx="2054949" cy="293468"/>
          </a:xfrm>
          <a:prstGeom prst="rect">
            <a:avLst/>
          </a:prstGeom>
          <a:noFill/>
          <a:scene3d>
            <a:camera prst="orthographicFront">
              <a:rot lat="0" lon="0" rev="27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/>
                <a:latin typeface="Arial" pitchFamily="34" charset="0"/>
                <a:ea typeface="+mn-ea"/>
                <a:cs typeface="Arial" pitchFamily="34" charset="0"/>
              </a:rPr>
              <a:t>#</a:t>
            </a:r>
            <a:r>
              <a:rPr lang="en-US" sz="1000" dirty="0" err="1">
                <a:effectLst/>
                <a:latin typeface="Arial" pitchFamily="34" charset="0"/>
                <a:ea typeface="+mn-ea"/>
                <a:cs typeface="Arial" pitchFamily="34" charset="0"/>
              </a:rPr>
              <a:t>pragma</a:t>
            </a:r>
            <a:r>
              <a:rPr lang="en-US" sz="1000" dirty="0">
                <a:effectLst/>
                <a:latin typeface="Arial" pitchFamily="34" charset="0"/>
                <a:ea typeface="+mn-ea"/>
                <a:cs typeface="Arial" pitchFamily="34" charset="0"/>
              </a:rPr>
              <a:t> &lt;</a:t>
            </a:r>
            <a:r>
              <a:rPr lang="en-US" sz="1000" dirty="0" err="1">
                <a:effectLst/>
                <a:latin typeface="Arial" pitchFamily="34" charset="0"/>
                <a:ea typeface="+mn-ea"/>
                <a:cs typeface="Arial" pitchFamily="34" charset="0"/>
              </a:rPr>
              <a:t>alg</a:t>
            </a:r>
            <a:r>
              <a:rPr lang="en-US" sz="1000" dirty="0">
                <a:effectLst/>
                <a:latin typeface="Arial" pitchFamily="34" charset="0"/>
                <a:ea typeface="+mn-ea"/>
                <a:cs typeface="Arial" pitchFamily="34" charset="0"/>
              </a:rPr>
              <a:t>&gt; &lt;details A&gt;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22051" y="8597855"/>
            <a:ext cx="2054949" cy="293468"/>
          </a:xfrm>
          <a:prstGeom prst="rect">
            <a:avLst/>
          </a:prstGeom>
          <a:noFill/>
          <a:scene3d>
            <a:camera prst="orthographicFront">
              <a:rot lat="0" lon="0" rev="189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effectLst/>
                <a:latin typeface="Arial" pitchFamily="34" charset="0"/>
                <a:ea typeface="+mn-ea"/>
                <a:cs typeface="Arial" pitchFamily="34" charset="0"/>
              </a:rPr>
              <a:t>#</a:t>
            </a:r>
            <a:r>
              <a:rPr lang="en-US" sz="1000" dirty="0" err="1">
                <a:effectLst/>
                <a:latin typeface="Arial" pitchFamily="34" charset="0"/>
                <a:ea typeface="+mn-ea"/>
                <a:cs typeface="Arial" pitchFamily="34" charset="0"/>
              </a:rPr>
              <a:t>pragma</a:t>
            </a:r>
            <a:r>
              <a:rPr lang="en-US" sz="1000" dirty="0">
                <a:effectLst/>
                <a:latin typeface="Arial" pitchFamily="34" charset="0"/>
                <a:ea typeface="+mn-ea"/>
                <a:cs typeface="Arial" pitchFamily="34" charset="0"/>
              </a:rPr>
              <a:t> &lt;</a:t>
            </a:r>
            <a:r>
              <a:rPr lang="en-US" sz="1000" dirty="0" err="1">
                <a:effectLst/>
                <a:latin typeface="Arial" pitchFamily="34" charset="0"/>
                <a:ea typeface="+mn-ea"/>
                <a:cs typeface="Arial" pitchFamily="34" charset="0"/>
              </a:rPr>
              <a:t>alg</a:t>
            </a:r>
            <a:r>
              <a:rPr lang="en-US" sz="1000" dirty="0">
                <a:effectLst/>
                <a:latin typeface="Arial" pitchFamily="34" charset="0"/>
                <a:ea typeface="+mn-ea"/>
                <a:cs typeface="Arial" pitchFamily="34" charset="0"/>
              </a:rPr>
              <a:t>&gt; &lt;details B&gt;</a:t>
            </a:r>
          </a:p>
        </p:txBody>
      </p:sp>
      <p:cxnSp>
        <p:nvCxnSpPr>
          <p:cNvPr id="1057" name="Straight Arrow Connector 35"/>
          <p:cNvCxnSpPr>
            <a:cxnSpLocks noChangeShapeType="1"/>
            <a:stCxn id="1071" idx="2"/>
            <a:endCxn id="1064" idx="0"/>
          </p:cNvCxnSpPr>
          <p:nvPr/>
        </p:nvCxnSpPr>
        <p:spPr bwMode="auto">
          <a:xfrm flipH="1">
            <a:off x="3657600" y="7823200"/>
            <a:ext cx="38100" cy="992188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8" name="Straight Arrow Connector 39"/>
          <p:cNvCxnSpPr>
            <a:cxnSpLocks noChangeShapeType="1"/>
          </p:cNvCxnSpPr>
          <p:nvPr/>
        </p:nvCxnSpPr>
        <p:spPr bwMode="auto">
          <a:xfrm rot="16200000" flipH="1">
            <a:off x="2380456" y="10356057"/>
            <a:ext cx="725487" cy="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9" name="Straight Arrow Connector 42"/>
          <p:cNvCxnSpPr>
            <a:cxnSpLocks noChangeShapeType="1"/>
          </p:cNvCxnSpPr>
          <p:nvPr/>
        </p:nvCxnSpPr>
        <p:spPr bwMode="auto">
          <a:xfrm rot="5400000">
            <a:off x="3979069" y="10356057"/>
            <a:ext cx="727075" cy="1587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Rectangle 109"/>
          <p:cNvSpPr/>
          <p:nvPr/>
        </p:nvSpPr>
        <p:spPr bwMode="auto">
          <a:xfrm>
            <a:off x="1066800" y="10718800"/>
            <a:ext cx="2514600" cy="1279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Optimized Code for Machine A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3811588" y="10718800"/>
            <a:ext cx="2665412" cy="1279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effectLst/>
                <a:latin typeface="Arial" pitchFamily="34" charset="0"/>
                <a:ea typeface="ＭＳ Ｐゴシック" charset="-128"/>
                <a:cs typeface="Arial" pitchFamily="34" charset="0"/>
              </a:rPr>
              <a:t>Optimized Code for Machine B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6781800" y="6586538"/>
            <a:ext cx="579120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Express performance critical </a:t>
            </a:r>
            <a:r>
              <a:rPr lang="en-US" sz="3700" dirty="0" err="1">
                <a:effectLst/>
                <a:latin typeface="+mn-lt"/>
                <a:ea typeface="ＭＳ Ｐゴシック" charset="-128"/>
                <a:cs typeface="+mn-cs"/>
              </a:rPr>
              <a:t>subcomputations</a:t>
            </a: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 in restricted programming models. </a:t>
            </a:r>
            <a:endParaRPr lang="en-US" sz="3700" dirty="0">
              <a:effectLst/>
              <a:latin typeface="+mn-lt"/>
              <a:ea typeface="ＭＳ Ｐゴシック" charset="-128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Express implementation details as transformations of sub-computations.</a:t>
            </a:r>
            <a:endParaRPr lang="en-US" sz="3700" dirty="0">
              <a:effectLst/>
              <a:latin typeface="+mn-lt"/>
              <a:ea typeface="ＭＳ Ｐゴシック" charset="-128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Evaluate injectable programming models with DOE </a:t>
            </a:r>
            <a:r>
              <a:rPr lang="en-US" sz="3700" dirty="0" err="1">
                <a:effectLst/>
                <a:latin typeface="+mn-lt"/>
                <a:ea typeface="ＭＳ Ｐゴシック" charset="-128"/>
                <a:cs typeface="+mn-cs"/>
              </a:rPr>
              <a:t>miniapps</a:t>
            </a:r>
            <a:r>
              <a:rPr lang="en-US" sz="3700" dirty="0">
                <a:effectLst/>
                <a:latin typeface="+mn-lt"/>
                <a:ea typeface="ＭＳ Ｐゴシック" charset="-128"/>
                <a:cs typeface="+mn-cs"/>
              </a:rPr>
              <a:t>.</a:t>
            </a:r>
            <a:endParaRPr lang="en-US" sz="3700" dirty="0">
              <a:effectLst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63" name="TextBox 25"/>
          <p:cNvSpPr txBox="1">
            <a:spLocks noChangeArrowheads="1"/>
          </p:cNvSpPr>
          <p:nvPr/>
        </p:nvSpPr>
        <p:spPr bwMode="auto">
          <a:xfrm>
            <a:off x="2133600" y="12172950"/>
            <a:ext cx="3200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i="1">
                <a:effectLst/>
                <a:latin typeface="Apple Chancery" charset="0"/>
              </a:rPr>
              <a:t>This won’t hurt a bit!</a:t>
            </a:r>
          </a:p>
        </p:txBody>
      </p:sp>
      <p:sp>
        <p:nvSpPr>
          <p:cNvPr id="1064" name="Rectangle 38"/>
          <p:cNvSpPr>
            <a:spLocks noChangeArrowheads="1"/>
          </p:cNvSpPr>
          <p:nvPr/>
        </p:nvSpPr>
        <p:spPr bwMode="auto">
          <a:xfrm>
            <a:off x="2057400" y="8815388"/>
            <a:ext cx="3200400" cy="1330325"/>
          </a:xfrm>
          <a:prstGeom prst="rect">
            <a:avLst/>
          </a:prstGeom>
          <a:solidFill>
            <a:srgbClr val="E1BE4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effectLst/>
                <a:latin typeface="Arial" charset="0"/>
                <a:cs typeface="Arial" charset="0"/>
              </a:rPr>
              <a:t>Source to Source Compilation Tool</a:t>
            </a:r>
          </a:p>
        </p:txBody>
      </p:sp>
      <p:sp>
        <p:nvSpPr>
          <p:cNvPr id="1065" name="TextBox 115"/>
          <p:cNvSpPr txBox="1">
            <a:spLocks noChangeArrowheads="1"/>
          </p:cNvSpPr>
          <p:nvPr/>
        </p:nvSpPr>
        <p:spPr bwMode="auto">
          <a:xfrm>
            <a:off x="8686800" y="19888200"/>
            <a:ext cx="3733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effectLst/>
              </a:rPr>
              <a:t>NAS CG is a popular conjugate gradient benchmark.  However, it does not accurately model the performance of the POP application.</a:t>
            </a:r>
          </a:p>
        </p:txBody>
      </p:sp>
      <p:pic>
        <p:nvPicPr>
          <p:cNvPr id="1066" name="Picture 117" descr="TRIPOL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600" y="24296688"/>
            <a:ext cx="3205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118" descr="dipo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0" y="24449088"/>
            <a:ext cx="3206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8" name="TextBox 119"/>
          <p:cNvSpPr txBox="1">
            <a:spLocks noChangeArrowheads="1"/>
          </p:cNvSpPr>
          <p:nvPr/>
        </p:nvSpPr>
        <p:spPr bwMode="auto">
          <a:xfrm>
            <a:off x="28651200" y="23687088"/>
            <a:ext cx="6324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58" tIns="53330" rIns="106658" bIns="53330"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Future work in SAIMI includes separating grid details from algorithm.</a:t>
            </a: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CGPOP currently uses dipole grid (pictured on left)</a:t>
            </a:r>
          </a:p>
          <a:p>
            <a:pPr>
              <a:buFont typeface="Arial" charset="0"/>
              <a:buChar char="•"/>
            </a:pPr>
            <a:r>
              <a:rPr lang="en-US" sz="3700">
                <a:effectLst/>
              </a:rPr>
              <a:t> Use SAIMI approach to generate a version of CGPOP that uses a tripole grid (pictured on right)</a:t>
            </a:r>
          </a:p>
        </p:txBody>
      </p:sp>
      <p:graphicFrame>
        <p:nvGraphicFramePr>
          <p:cNvPr id="1069" name="Object 1"/>
          <p:cNvGraphicFramePr>
            <a:graphicFrameLocks noChangeAspect="1"/>
          </p:cNvGraphicFramePr>
          <p:nvPr/>
        </p:nvGraphicFramePr>
        <p:xfrm>
          <a:off x="26365200" y="15773400"/>
          <a:ext cx="51943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14" imgW="4828978" imgH="4038510" progId="AcroExch.Document.7">
                  <p:embed/>
                </p:oleObj>
              </mc:Choice>
              <mc:Fallback>
                <p:oleObj name="Acrobat Document" r:id="rId14" imgW="4828978" imgH="403851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5200" y="15773400"/>
                        <a:ext cx="51943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0" name="TextBox 2"/>
          <p:cNvSpPr txBox="1">
            <a:spLocks noChangeArrowheads="1"/>
          </p:cNvSpPr>
          <p:nvPr/>
        </p:nvSpPr>
        <p:spPr bwMode="auto">
          <a:xfrm>
            <a:off x="25768300" y="20193000"/>
            <a:ext cx="12169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>
                <a:effectLst/>
              </a:rPr>
              <a:t>Comparing the performance of the two-sided </a:t>
            </a:r>
          </a:p>
          <a:p>
            <a:pPr algn="r"/>
            <a:r>
              <a:rPr lang="en-US" sz="4000">
                <a:effectLst/>
              </a:rPr>
              <a:t>two-dimensional MPI variant against several CAF variants</a:t>
            </a:r>
          </a:p>
        </p:txBody>
      </p:sp>
      <p:sp>
        <p:nvSpPr>
          <p:cNvPr id="1071" name="Rectangle 29"/>
          <p:cNvSpPr>
            <a:spLocks noChangeArrowheads="1"/>
          </p:cNvSpPr>
          <p:nvPr/>
        </p:nvSpPr>
        <p:spPr bwMode="auto">
          <a:xfrm>
            <a:off x="2209800" y="6723063"/>
            <a:ext cx="2971800" cy="1100137"/>
          </a:xfrm>
          <a:prstGeom prst="rect">
            <a:avLst/>
          </a:prstGeom>
          <a:solidFill>
            <a:srgbClr val="0077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Full Application</a:t>
            </a:r>
          </a:p>
        </p:txBody>
      </p:sp>
      <p:pic>
        <p:nvPicPr>
          <p:cNvPr id="1072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42863"/>
            <a:ext cx="18669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66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66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9370</TotalTime>
  <Words>474</Words>
  <Application>Microsoft Macintosh PowerPoint</Application>
  <PresentationFormat>Custom</PresentationFormat>
  <Paragraphs>89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ＭＳ Ｐゴシック</vt:lpstr>
      <vt:lpstr>Arial</vt:lpstr>
      <vt:lpstr>Apple Chancery</vt:lpstr>
      <vt:lpstr>Default Design</vt:lpstr>
      <vt:lpstr>Adobe Acrobat Document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stonea</dc:creator>
  <cp:lastModifiedBy>Andrew Stone</cp:lastModifiedBy>
  <cp:revision>530</cp:revision>
  <dcterms:created xsi:type="dcterms:W3CDTF">2010-10-06T00:12:49Z</dcterms:created>
  <dcterms:modified xsi:type="dcterms:W3CDTF">2012-09-23T23:11:51Z</dcterms:modified>
</cp:coreProperties>
</file>