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92" r:id="rId4"/>
    <p:sldId id="289" r:id="rId5"/>
    <p:sldId id="259" r:id="rId6"/>
    <p:sldId id="261" r:id="rId7"/>
    <p:sldId id="260" r:id="rId8"/>
    <p:sldId id="287" r:id="rId9"/>
    <p:sldId id="274" r:id="rId10"/>
    <p:sldId id="266" r:id="rId11"/>
    <p:sldId id="280" r:id="rId12"/>
    <p:sldId id="290" r:id="rId13"/>
    <p:sldId id="263" r:id="rId14"/>
    <p:sldId id="264" r:id="rId15"/>
    <p:sldId id="267" r:id="rId16"/>
    <p:sldId id="294" r:id="rId17"/>
    <p:sldId id="275" r:id="rId18"/>
    <p:sldId id="270" r:id="rId19"/>
    <p:sldId id="265" r:id="rId20"/>
    <p:sldId id="282" r:id="rId21"/>
    <p:sldId id="283" r:id="rId22"/>
    <p:sldId id="284" r:id="rId23"/>
    <p:sldId id="281" r:id="rId24"/>
    <p:sldId id="285" r:id="rId25"/>
    <p:sldId id="269" r:id="rId26"/>
    <p:sldId id="286" r:id="rId27"/>
    <p:sldId id="268" r:id="rId28"/>
    <p:sldId id="276" r:id="rId29"/>
    <p:sldId id="295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9747" autoAdjust="0"/>
  </p:normalViewPr>
  <p:slideViewPr>
    <p:cSldViewPr snapToGrid="0" snapToObjects="1">
      <p:cViewPr>
        <p:scale>
          <a:sx n="100" d="100"/>
          <a:sy n="100" d="100"/>
        </p:scale>
        <p:origin x="-2400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2C85-D965-F945-A37B-25EE8AD23B7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DE84-8D5E-8E4F-A207-0C5EB56AD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5DE84-8D5E-8E4F-A207-0C5EB56AD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6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Explicitly mention that the earth is a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B673-EB68-4674-8B15-384FEEB58C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4ADA-AC38-4B43-9E5C-489529682982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3931-038D-F94A-873E-251EB5B5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gif"/><Relationship Id="rId10" Type="http://schemas.openxmlformats.org/officeDocument/2006/relationships/image" Target="../media/image11.gi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Evaluating CAF with the CGPOP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Miniapp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819400"/>
            <a:ext cx="63246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Andrew Stone</a:t>
            </a:r>
          </a:p>
          <a:p>
            <a:r>
              <a:rPr lang="en-US" sz="2400" dirty="0" smtClean="0"/>
              <a:t>Colorado State University</a:t>
            </a:r>
            <a:endParaRPr lang="en-US" sz="1200" dirty="0"/>
          </a:p>
          <a:p>
            <a:endParaRPr lang="en-US" sz="1600" dirty="0" smtClean="0"/>
          </a:p>
          <a:p>
            <a:r>
              <a:rPr lang="en-US" dirty="0" smtClean="0"/>
              <a:t>John Dennis (NCAR)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Strout</a:t>
            </a:r>
            <a:r>
              <a:rPr lang="en-US" dirty="0" smtClean="0"/>
              <a:t> (Colorado State)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98" y="2394535"/>
            <a:ext cx="308648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118" y="5672138"/>
            <a:ext cx="175376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727" y="5662116"/>
            <a:ext cx="1835727" cy="8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318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CGPOP as a Performance Proxy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05" y="1189476"/>
            <a:ext cx="6437389" cy="5202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05" y="1189476"/>
            <a:ext cx="6437389" cy="5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6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CGPOP Architecture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118" y="1295400"/>
            <a:ext cx="715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CGPOP is 3KLOC, how did we get it down to that size: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2920681"/>
            <a:ext cx="1978917" cy="94715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Domain decomposition generator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2877919"/>
            <a:ext cx="1451180" cy="8763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CGPOP </a:t>
            </a:r>
            <a:r>
              <a:rPr lang="en-US" sz="2000" dirty="0" err="1" smtClean="0"/>
              <a:t>Miniapp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76168" y="4078843"/>
            <a:ext cx="10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 KLOC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15686" y="4078843"/>
            <a:ext cx="10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KLOC</a:t>
            </a:r>
            <a:endParaRPr lang="en-US" sz="2400" b="1" dirty="0"/>
          </a:p>
        </p:txBody>
      </p:sp>
      <p:sp>
        <p:nvSpPr>
          <p:cNvPr id="9" name="Flowchart: Document 8"/>
          <p:cNvSpPr/>
          <p:nvPr/>
        </p:nvSpPr>
        <p:spPr>
          <a:xfrm>
            <a:off x="190500" y="2943225"/>
            <a:ext cx="1312168" cy="895350"/>
          </a:xfrm>
          <a:prstGeom prst="flowChartDocumen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Input file</a:t>
            </a:r>
            <a:endParaRPr lang="en-US" sz="2000" dirty="0"/>
          </a:p>
        </p:txBody>
      </p:sp>
      <p:sp>
        <p:nvSpPr>
          <p:cNvPr id="16" name="Flowchart: Document 15"/>
          <p:cNvSpPr/>
          <p:nvPr/>
        </p:nvSpPr>
        <p:spPr>
          <a:xfrm>
            <a:off x="4210050" y="2877234"/>
            <a:ext cx="1582717" cy="1857375"/>
          </a:xfrm>
          <a:prstGeom prst="flowChartDocumen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Intermediate state file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291" y="4029075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627 MB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74544" y="4837152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663 MB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90080" y="2630269"/>
            <a:ext cx="129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81475" y="3382744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 Norm of</a:t>
            </a:r>
          </a:p>
          <a:p>
            <a:r>
              <a:rPr lang="en-US" dirty="0" smtClean="0"/>
              <a:t>CG output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9" idx="3"/>
            <a:endCxn id="4" idx="1"/>
          </p:cNvCxnSpPr>
          <p:nvPr/>
        </p:nvCxnSpPr>
        <p:spPr>
          <a:xfrm>
            <a:off x="1502668" y="3390900"/>
            <a:ext cx="345182" cy="33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64868" y="3387542"/>
            <a:ext cx="345182" cy="33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13012" y="3394258"/>
            <a:ext cx="345182" cy="33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23380" y="3085480"/>
            <a:ext cx="345182" cy="33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23380" y="3612712"/>
            <a:ext cx="345182" cy="33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0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057400"/>
            <a:ext cx="62778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D9D9D9"/>
                </a:solidFill>
              </a:rPr>
              <a:t>Evaluating Programming Models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D9D9D9"/>
                </a:solidFill>
              </a:rPr>
              <a:t>The CGPOP </a:t>
            </a:r>
            <a:r>
              <a:rPr lang="en-US" sz="3600" dirty="0" err="1" smtClean="0">
                <a:solidFill>
                  <a:srgbClr val="D9D9D9"/>
                </a:solidFill>
              </a:rPr>
              <a:t>Miniapp</a:t>
            </a:r>
            <a:endParaRPr lang="en-US" sz="3600" dirty="0" smtClean="0">
              <a:solidFill>
                <a:srgbClr val="D9D9D9"/>
              </a:solidFill>
            </a:endParaRPr>
          </a:p>
          <a:p>
            <a:endParaRPr lang="en-US" sz="3600" dirty="0" smtClean="0"/>
          </a:p>
          <a:p>
            <a:r>
              <a:rPr lang="en-US" sz="3600" dirty="0" smtClean="0"/>
              <a:t>Evaluating CAF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604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primary versions of CGPOP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" name="Picture 6" descr="global_gx1v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3810000" cy="2860675"/>
          </a:xfrm>
        </p:spPr>
      </p:pic>
      <p:sp>
        <p:nvSpPr>
          <p:cNvPr id="68" name="TextBox 67"/>
          <p:cNvSpPr txBox="1"/>
          <p:nvPr/>
        </p:nvSpPr>
        <p:spPr>
          <a:xfrm>
            <a:off x="3505200" y="1200150"/>
            <a:ext cx="5638800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 versions:</a:t>
            </a:r>
            <a:endParaRPr lang="en-US" sz="2400" dirty="0" smtClean="0"/>
          </a:p>
          <a:p>
            <a:r>
              <a:rPr lang="en-US" sz="2400" dirty="0" smtClean="0"/>
              <a:t>    World is conceptually big 2D array</a:t>
            </a:r>
          </a:p>
          <a:p>
            <a:r>
              <a:rPr lang="en-US" sz="2400" dirty="0" smtClean="0"/>
              <a:t>    World split into blocks</a:t>
            </a:r>
          </a:p>
          <a:p>
            <a:r>
              <a:rPr lang="en-US" sz="2400" dirty="0" smtClean="0"/>
              <a:t>    Processes take ownership of blocks</a:t>
            </a:r>
          </a:p>
          <a:p>
            <a:r>
              <a:rPr lang="en-US" sz="2400" dirty="0" smtClean="0"/>
              <a:t>    Land blocks are eliminated </a:t>
            </a:r>
          </a:p>
          <a:p>
            <a:endParaRPr lang="en-US" sz="1050" dirty="0" smtClean="0"/>
          </a:p>
          <a:p>
            <a:r>
              <a:rPr lang="en-US" sz="2400" b="1" dirty="0" smtClean="0"/>
              <a:t>In 2d version:</a:t>
            </a:r>
          </a:p>
          <a:p>
            <a:r>
              <a:rPr lang="en-US" sz="2400" dirty="0" smtClean="0"/>
              <a:t>    2D array</a:t>
            </a:r>
          </a:p>
          <a:p>
            <a:r>
              <a:rPr lang="en-US" sz="2400" dirty="0" smtClean="0"/>
              <a:t>    Neighboring points stored in ghost cells</a:t>
            </a:r>
          </a:p>
          <a:p>
            <a:endParaRPr lang="en-US" sz="900" dirty="0" smtClean="0"/>
          </a:p>
          <a:p>
            <a:r>
              <a:rPr lang="en-US" sz="2400" b="1" dirty="0" smtClean="0"/>
              <a:t>In 1d version:</a:t>
            </a:r>
          </a:p>
          <a:p>
            <a:r>
              <a:rPr lang="en-US" sz="2400" dirty="0" smtClean="0"/>
              <a:t>    1D array with indirect access</a:t>
            </a:r>
          </a:p>
          <a:p>
            <a:r>
              <a:rPr lang="en-US" sz="2400" dirty="0" smtClean="0"/>
              <a:t>    Only ocean points are stored</a:t>
            </a:r>
          </a:p>
          <a:p>
            <a:r>
              <a:rPr lang="en-US" sz="2400" dirty="0" smtClean="0"/>
              <a:t>    Neighboring points stored in halo</a:t>
            </a:r>
          </a:p>
          <a:p>
            <a:endParaRPr lang="en-US" sz="800" dirty="0"/>
          </a:p>
          <a:p>
            <a:r>
              <a:rPr lang="en-US" sz="2400" b="1" dirty="0"/>
              <a:t>Neither </a:t>
            </a:r>
            <a:r>
              <a:rPr lang="en-US" sz="2400" b="1" dirty="0" smtClean="0"/>
              <a:t>variant is </a:t>
            </a:r>
            <a:r>
              <a:rPr lang="en-US" sz="2400" b="1" dirty="0"/>
              <a:t>best on all platforms</a:t>
            </a:r>
            <a:endParaRPr lang="en-US" sz="2400" b="1" dirty="0" smtClean="0"/>
          </a:p>
        </p:txBody>
      </p:sp>
      <p:grpSp>
        <p:nvGrpSpPr>
          <p:cNvPr id="69" name="Group 48"/>
          <p:cNvGrpSpPr>
            <a:grpSpLocks/>
          </p:cNvGrpSpPr>
          <p:nvPr/>
        </p:nvGrpSpPr>
        <p:grpSpPr bwMode="auto">
          <a:xfrm>
            <a:off x="914400" y="2286000"/>
            <a:ext cx="2514600" cy="1233487"/>
            <a:chOff x="1008" y="1335"/>
            <a:chExt cx="1584" cy="777"/>
          </a:xfrm>
        </p:grpSpPr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1200" y="1335"/>
              <a:ext cx="96" cy="96"/>
              <a:chOff x="384" y="528"/>
              <a:chExt cx="96" cy="96"/>
            </a:xfrm>
          </p:grpSpPr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20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21"/>
            <p:cNvGrpSpPr>
              <a:grpSpLocks/>
            </p:cNvGrpSpPr>
            <p:nvPr/>
          </p:nvGrpSpPr>
          <p:grpSpPr bwMode="auto">
            <a:xfrm>
              <a:off x="1344" y="1335"/>
              <a:ext cx="96" cy="96"/>
              <a:chOff x="384" y="528"/>
              <a:chExt cx="96" cy="96"/>
            </a:xfrm>
          </p:grpSpPr>
          <p:sp>
            <p:nvSpPr>
              <p:cNvPr id="96" name="Line 22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23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24"/>
            <p:cNvGrpSpPr>
              <a:grpSpLocks/>
            </p:cNvGrpSpPr>
            <p:nvPr/>
          </p:nvGrpSpPr>
          <p:grpSpPr bwMode="auto">
            <a:xfrm>
              <a:off x="1440" y="1344"/>
              <a:ext cx="96" cy="96"/>
              <a:chOff x="384" y="528"/>
              <a:chExt cx="96" cy="96"/>
            </a:xfrm>
          </p:grpSpPr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6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27"/>
            <p:cNvGrpSpPr>
              <a:grpSpLocks/>
            </p:cNvGrpSpPr>
            <p:nvPr/>
          </p:nvGrpSpPr>
          <p:grpSpPr bwMode="auto">
            <a:xfrm>
              <a:off x="1440" y="1440"/>
              <a:ext cx="96" cy="96"/>
              <a:chOff x="384" y="528"/>
              <a:chExt cx="96" cy="96"/>
            </a:xfrm>
          </p:grpSpPr>
          <p:sp>
            <p:nvSpPr>
              <p:cNvPr id="92" name="Line 28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29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30"/>
            <p:cNvGrpSpPr>
              <a:grpSpLocks/>
            </p:cNvGrpSpPr>
            <p:nvPr/>
          </p:nvGrpSpPr>
          <p:grpSpPr bwMode="auto">
            <a:xfrm>
              <a:off x="1344" y="1440"/>
              <a:ext cx="96" cy="96"/>
              <a:chOff x="384" y="528"/>
              <a:chExt cx="96" cy="96"/>
            </a:xfrm>
          </p:grpSpPr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33"/>
            <p:cNvGrpSpPr>
              <a:grpSpLocks/>
            </p:cNvGrpSpPr>
            <p:nvPr/>
          </p:nvGrpSpPr>
          <p:grpSpPr bwMode="auto">
            <a:xfrm>
              <a:off x="1344" y="1536"/>
              <a:ext cx="96" cy="96"/>
              <a:chOff x="384" y="528"/>
              <a:chExt cx="96" cy="96"/>
            </a:xfrm>
          </p:grpSpPr>
          <p:sp>
            <p:nvSpPr>
              <p:cNvPr id="88" name="Line 34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5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36"/>
            <p:cNvGrpSpPr>
              <a:grpSpLocks/>
            </p:cNvGrpSpPr>
            <p:nvPr/>
          </p:nvGrpSpPr>
          <p:grpSpPr bwMode="auto">
            <a:xfrm>
              <a:off x="1008" y="1575"/>
              <a:ext cx="96" cy="96"/>
              <a:chOff x="384" y="528"/>
              <a:chExt cx="96" cy="96"/>
            </a:xfrm>
          </p:grpSpPr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8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" name="Group 39"/>
            <p:cNvGrpSpPr>
              <a:grpSpLocks/>
            </p:cNvGrpSpPr>
            <p:nvPr/>
          </p:nvGrpSpPr>
          <p:grpSpPr bwMode="auto">
            <a:xfrm>
              <a:off x="1008" y="1671"/>
              <a:ext cx="96" cy="96"/>
              <a:chOff x="384" y="528"/>
              <a:chExt cx="96" cy="96"/>
            </a:xfrm>
          </p:grpSpPr>
          <p:sp>
            <p:nvSpPr>
              <p:cNvPr id="84" name="Line 40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41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42"/>
            <p:cNvGrpSpPr>
              <a:grpSpLocks/>
            </p:cNvGrpSpPr>
            <p:nvPr/>
          </p:nvGrpSpPr>
          <p:grpSpPr bwMode="auto">
            <a:xfrm>
              <a:off x="2256" y="1392"/>
              <a:ext cx="96" cy="96"/>
              <a:chOff x="384" y="528"/>
              <a:chExt cx="96" cy="96"/>
            </a:xfrm>
          </p:grpSpPr>
          <p:sp>
            <p:nvSpPr>
              <p:cNvPr id="82" name="Line 43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45"/>
            <p:cNvGrpSpPr>
              <a:grpSpLocks/>
            </p:cNvGrpSpPr>
            <p:nvPr/>
          </p:nvGrpSpPr>
          <p:grpSpPr bwMode="auto">
            <a:xfrm>
              <a:off x="2496" y="2016"/>
              <a:ext cx="96" cy="96"/>
              <a:chOff x="384" y="528"/>
              <a:chExt cx="96" cy="96"/>
            </a:xfrm>
          </p:grpSpPr>
          <p:sp>
            <p:nvSpPr>
              <p:cNvPr id="80" name="Line 46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 flipV="1">
                <a:off x="384" y="52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41D1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6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possible CAF implementations…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5" y="4006273"/>
            <a:ext cx="2955451" cy="238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33088"/>
            <a:ext cx="9063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 on how they conduct the communication routine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Buffer data or don’t?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Push data or pull?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Overlap computation/communication or don’t?</a:t>
            </a:r>
          </a:p>
          <a:p>
            <a:r>
              <a:rPr lang="en-US" sz="2800" dirty="0" smtClean="0"/>
              <a:t>It’s easier to explore this space with </a:t>
            </a:r>
            <a:r>
              <a:rPr lang="en-US" sz="2800" dirty="0" err="1" smtClean="0"/>
              <a:t>miniapp</a:t>
            </a:r>
            <a:r>
              <a:rPr lang="en-US" sz="2800" dirty="0" smtClean="0"/>
              <a:t> than </a:t>
            </a:r>
            <a:r>
              <a:rPr lang="en-US" sz="2800" dirty="0" err="1" smtClean="0"/>
              <a:t>fullapp</a:t>
            </a:r>
            <a:endParaRPr lang="en-US" sz="2800" dirty="0"/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10" y="4190770"/>
            <a:ext cx="4148267" cy="20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7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issue with all CAF versions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2022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With 2-sided communication: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37231"/>
              </p:ext>
            </p:extLst>
          </p:nvPr>
        </p:nvGraphicFramePr>
        <p:xfrm>
          <a:off x="1447800" y="1905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Receiving</a:t>
                      </a:r>
                      <a:r>
                        <a:rPr lang="en-US" baseline="0" dirty="0" smtClean="0"/>
                        <a:t> proc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Sending proc 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Address to send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to receive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360622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With 1-sided push communication: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4267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Receiving</a:t>
                      </a:r>
                      <a:r>
                        <a:rPr lang="en-US" baseline="0" dirty="0" smtClean="0"/>
                        <a:t> proc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Address to pull 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Address to place 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3606225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With 1-sided pull communication: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4267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Sending proc 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to pull from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to place into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5193908" y="5429250"/>
            <a:ext cx="45720" cy="1047750"/>
            <a:chOff x="3675184" y="1457765"/>
            <a:chExt cx="38686" cy="457786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3446584" y="1686951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3485270" y="1686365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Rectangle 253"/>
          <p:cNvSpPr/>
          <p:nvPr/>
        </p:nvSpPr>
        <p:spPr>
          <a:xfrm>
            <a:off x="5249778" y="5677486"/>
            <a:ext cx="1299411" cy="7042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2434389" y="5677486"/>
            <a:ext cx="4114800" cy="7042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2D and 1D Data-Structures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2296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229600" algn="l"/>
                </a:tabLst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247776"/>
            <a:ext cx="2867024" cy="28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34389" y="1600200"/>
            <a:ext cx="3031958" cy="4766543"/>
            <a:chOff x="2434389" y="1600200"/>
            <a:chExt cx="3031958" cy="4766543"/>
          </a:xfrm>
        </p:grpSpPr>
        <p:grpSp>
          <p:nvGrpSpPr>
            <p:cNvPr id="28" name="Group 27"/>
            <p:cNvGrpSpPr/>
            <p:nvPr/>
          </p:nvGrpSpPr>
          <p:grpSpPr>
            <a:xfrm>
              <a:off x="2434389" y="1600200"/>
              <a:ext cx="3031958" cy="4077286"/>
              <a:chOff x="2434389" y="1600200"/>
              <a:chExt cx="3031958" cy="407728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238500" y="1600200"/>
                <a:ext cx="2227847" cy="217170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238500" y="3771900"/>
                <a:ext cx="551102" cy="663714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857498" y="3771900"/>
                <a:ext cx="608849" cy="857250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522902" y="4435614"/>
                <a:ext cx="13345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err="1" smtClean="0"/>
                  <a:t>CSR’d</a:t>
                </a:r>
                <a:endParaRPr lang="en-US" sz="4000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2434389" y="5143500"/>
                <a:ext cx="1088513" cy="533986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857498" y="5143500"/>
                <a:ext cx="351172" cy="533986"/>
              </a:xfrm>
              <a:prstGeom prst="line">
                <a:avLst/>
              </a:prstGeom>
              <a:ln w="762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2495550" y="5781968"/>
              <a:ext cx="2552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Interior Points</a:t>
              </a:r>
              <a:endParaRPr lang="en-US" sz="3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8911" y="1238250"/>
            <a:ext cx="4548689" cy="5090393"/>
            <a:chOff x="2918911" y="1238250"/>
            <a:chExt cx="4548689" cy="5090393"/>
          </a:xfrm>
        </p:grpSpPr>
        <p:grpSp>
          <p:nvGrpSpPr>
            <p:cNvPr id="29" name="Group 28"/>
            <p:cNvGrpSpPr/>
            <p:nvPr/>
          </p:nvGrpSpPr>
          <p:grpSpPr>
            <a:xfrm>
              <a:off x="2918911" y="1238250"/>
              <a:ext cx="4548689" cy="4457700"/>
              <a:chOff x="2918911" y="1238250"/>
              <a:chExt cx="4548689" cy="44577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918911" y="1238250"/>
                <a:ext cx="2867024" cy="2855981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3908" y="1238250"/>
                <a:ext cx="2273692" cy="4457700"/>
              </a:xfrm>
              <a:custGeom>
                <a:avLst/>
                <a:gdLst>
                  <a:gd name="connsiteX0" fmla="*/ 571500 w 2209800"/>
                  <a:gd name="connsiteY0" fmla="*/ 0 h 4457700"/>
                  <a:gd name="connsiteX1" fmla="*/ 571500 w 2209800"/>
                  <a:gd name="connsiteY1" fmla="*/ 0 h 4457700"/>
                  <a:gd name="connsiteX2" fmla="*/ 2209800 w 2209800"/>
                  <a:gd name="connsiteY2" fmla="*/ 1028700 h 4457700"/>
                  <a:gd name="connsiteX3" fmla="*/ 1314450 w 2209800"/>
                  <a:gd name="connsiteY3" fmla="*/ 4457700 h 4457700"/>
                  <a:gd name="connsiteX4" fmla="*/ 0 w 2209800"/>
                  <a:gd name="connsiteY4" fmla="*/ 4457700 h 4457700"/>
                  <a:gd name="connsiteX5" fmla="*/ 876300 w 2209800"/>
                  <a:gd name="connsiteY5" fmla="*/ 3086100 h 4457700"/>
                  <a:gd name="connsiteX6" fmla="*/ 552450 w 2209800"/>
                  <a:gd name="connsiteY6" fmla="*/ 2876550 h 4457700"/>
                  <a:gd name="connsiteX7" fmla="*/ 571500 w 2209800"/>
                  <a:gd name="connsiteY7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9800" h="4457700">
                    <a:moveTo>
                      <a:pt x="571500" y="0"/>
                    </a:moveTo>
                    <a:lnTo>
                      <a:pt x="571500" y="0"/>
                    </a:lnTo>
                    <a:lnTo>
                      <a:pt x="2209800" y="1028700"/>
                    </a:lnTo>
                    <a:lnTo>
                      <a:pt x="1314450" y="4457700"/>
                    </a:lnTo>
                    <a:lnTo>
                      <a:pt x="0" y="4457700"/>
                    </a:lnTo>
                    <a:lnTo>
                      <a:pt x="876300" y="3086100"/>
                    </a:lnTo>
                    <a:lnTo>
                      <a:pt x="552450" y="2876550"/>
                    </a:lnTo>
                    <a:lnTo>
                      <a:pt x="571500" y="0"/>
                    </a:lnTo>
                    <a:close/>
                  </a:path>
                </a:pathLst>
              </a:custGeom>
              <a:solidFill>
                <a:srgbClr val="CCCCCC"/>
              </a:solidFill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705475" y="1295400"/>
                <a:ext cx="136858" cy="280835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28247" y="5743868"/>
              <a:ext cx="949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 smtClean="0"/>
                <a:t>Halo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7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381000" y="182938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Sender: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" y="3134966"/>
            <a:ext cx="144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S-buffer: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2535" y="4506566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R-buffer: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2400" y="5878166"/>
            <a:ext cx="152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Receiver: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513384" y="1839351"/>
            <a:ext cx="38686" cy="457786"/>
            <a:chOff x="3675184" y="1457765"/>
            <a:chExt cx="38686" cy="457786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3446584" y="1686951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3485270" y="1686365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7941212" y="1828800"/>
            <a:ext cx="38686" cy="457786"/>
            <a:chOff x="3675184" y="1457765"/>
            <a:chExt cx="38686" cy="457786"/>
          </a:xfrm>
        </p:grpSpPr>
        <p:cxnSp>
          <p:nvCxnSpPr>
            <p:cNvPr id="124" name="Straight Connector 123"/>
            <p:cNvCxnSpPr/>
            <p:nvPr/>
          </p:nvCxnSpPr>
          <p:spPr>
            <a:xfrm rot="5400000">
              <a:off x="3446584" y="1686951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3485270" y="1686365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3901439" y="5943600"/>
            <a:ext cx="38686" cy="457786"/>
            <a:chOff x="3675184" y="1457765"/>
            <a:chExt cx="38686" cy="457786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3446584" y="1686951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3485270" y="1686365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/>
          <p:cNvSpPr/>
          <p:nvPr/>
        </p:nvSpPr>
        <p:spPr>
          <a:xfrm>
            <a:off x="2514600" y="19055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971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743200" y="19055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5814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505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4290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733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886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114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267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419600" y="19055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133600" y="19055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09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4770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8486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553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696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400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6200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3914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019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7056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2484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791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628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934200" y="1905000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895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971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1242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0480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352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76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34290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5052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5814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657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733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7432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8194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277186"/>
            <a:ext cx="10668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Rectangle 11"/>
          <p:cNvSpPr/>
          <p:nvPr/>
        </p:nvSpPr>
        <p:spPr>
          <a:xfrm>
            <a:off x="1981200" y="1905586"/>
            <a:ext cx="3048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6200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543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467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73914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3152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2390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162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8580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9342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705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7818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0104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086600" y="32771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05600" y="3277186"/>
            <a:ext cx="9906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0480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31242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3276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2004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35052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4290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352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5814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657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733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6294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705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895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971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76962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6200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543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467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3914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3152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2390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9342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70104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6781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68580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70866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7162800" y="46487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95600" y="4648786"/>
            <a:ext cx="9144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629400" y="4648786"/>
            <a:ext cx="1143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1148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1910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343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2672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5720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4958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419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6482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724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800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962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038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962400" y="6020386"/>
            <a:ext cx="9144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76200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76962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86868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8610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8534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84582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3820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83058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8229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79248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80010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7772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78486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80772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8153400" y="6020386"/>
            <a:ext cx="762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Group 270"/>
          <p:cNvGrpSpPr/>
          <p:nvPr/>
        </p:nvGrpSpPr>
        <p:grpSpPr>
          <a:xfrm>
            <a:off x="7547903" y="5943600"/>
            <a:ext cx="38686" cy="457786"/>
            <a:chOff x="3675184" y="1457765"/>
            <a:chExt cx="38686" cy="457786"/>
          </a:xfrm>
        </p:grpSpPr>
        <p:cxnSp>
          <p:nvCxnSpPr>
            <p:cNvPr id="272" name="Straight Connector 271"/>
            <p:cNvCxnSpPr/>
            <p:nvPr/>
          </p:nvCxnSpPr>
          <p:spPr>
            <a:xfrm rot="5400000">
              <a:off x="3446584" y="1686951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3485270" y="1686365"/>
              <a:ext cx="457200" cy="0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Rectangle 273"/>
          <p:cNvSpPr/>
          <p:nvPr/>
        </p:nvSpPr>
        <p:spPr>
          <a:xfrm>
            <a:off x="1981200" y="6020386"/>
            <a:ext cx="28956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715000" y="6020386"/>
            <a:ext cx="3048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Arrow Connector 276"/>
          <p:cNvCxnSpPr>
            <a:stCxn id="143" idx="2"/>
            <a:endCxn id="170" idx="0"/>
          </p:cNvCxnSpPr>
          <p:nvPr/>
        </p:nvCxnSpPr>
        <p:spPr>
          <a:xfrm rot="16200000" flipH="1">
            <a:off x="1943100" y="2438986"/>
            <a:ext cx="1066800" cy="609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144" idx="2"/>
            <a:endCxn id="171" idx="0"/>
          </p:cNvCxnSpPr>
          <p:nvPr/>
        </p:nvCxnSpPr>
        <p:spPr>
          <a:xfrm rot="16200000" flipH="1">
            <a:off x="2019007" y="2438693"/>
            <a:ext cx="1067386" cy="609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0" idx="2"/>
            <a:endCxn id="158" idx="0"/>
          </p:cNvCxnSpPr>
          <p:nvPr/>
        </p:nvCxnSpPr>
        <p:spPr>
          <a:xfrm rot="16200000" flipH="1">
            <a:off x="2095207" y="2438693"/>
            <a:ext cx="1067386" cy="609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132" idx="2"/>
            <a:endCxn id="159" idx="0"/>
          </p:cNvCxnSpPr>
          <p:nvPr/>
        </p:nvCxnSpPr>
        <p:spPr>
          <a:xfrm rot="16200000" flipH="1">
            <a:off x="2247900" y="2515186"/>
            <a:ext cx="1066800" cy="457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134" idx="2"/>
            <a:endCxn id="161" idx="0"/>
          </p:cNvCxnSpPr>
          <p:nvPr/>
        </p:nvCxnSpPr>
        <p:spPr>
          <a:xfrm rot="16200000" flipH="1">
            <a:off x="2400300" y="2591386"/>
            <a:ext cx="1066800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133" idx="2"/>
            <a:endCxn id="160" idx="0"/>
          </p:cNvCxnSpPr>
          <p:nvPr/>
        </p:nvCxnSpPr>
        <p:spPr>
          <a:xfrm rot="16200000" flipH="1">
            <a:off x="2552407" y="2667293"/>
            <a:ext cx="1067386" cy="152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137" idx="2"/>
            <a:endCxn id="164" idx="0"/>
          </p:cNvCxnSpPr>
          <p:nvPr/>
        </p:nvCxnSpPr>
        <p:spPr>
          <a:xfrm rot="5400000">
            <a:off x="2819107" y="2629193"/>
            <a:ext cx="1067386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136" idx="2"/>
            <a:endCxn id="163" idx="0"/>
          </p:cNvCxnSpPr>
          <p:nvPr/>
        </p:nvCxnSpPr>
        <p:spPr>
          <a:xfrm rot="5400000">
            <a:off x="2895307" y="2629193"/>
            <a:ext cx="1067386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135" idx="2"/>
            <a:endCxn id="162" idx="0"/>
          </p:cNvCxnSpPr>
          <p:nvPr/>
        </p:nvCxnSpPr>
        <p:spPr>
          <a:xfrm rot="5400000">
            <a:off x="2971507" y="2629193"/>
            <a:ext cx="1067386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138" idx="2"/>
            <a:endCxn id="165" idx="0"/>
          </p:cNvCxnSpPr>
          <p:nvPr/>
        </p:nvCxnSpPr>
        <p:spPr>
          <a:xfrm rot="5400000">
            <a:off x="3085807" y="2591093"/>
            <a:ext cx="1067386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139" idx="2"/>
            <a:endCxn id="166" idx="0"/>
          </p:cNvCxnSpPr>
          <p:nvPr/>
        </p:nvCxnSpPr>
        <p:spPr>
          <a:xfrm rot="5400000">
            <a:off x="3200107" y="2552993"/>
            <a:ext cx="1067386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140" idx="2"/>
            <a:endCxn id="167" idx="0"/>
          </p:cNvCxnSpPr>
          <p:nvPr/>
        </p:nvCxnSpPr>
        <p:spPr>
          <a:xfrm rot="5400000">
            <a:off x="3352507" y="2476793"/>
            <a:ext cx="1067386" cy="533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141" idx="2"/>
            <a:endCxn id="168" idx="0"/>
          </p:cNvCxnSpPr>
          <p:nvPr/>
        </p:nvCxnSpPr>
        <p:spPr>
          <a:xfrm rot="5400000">
            <a:off x="3466807" y="2438693"/>
            <a:ext cx="1067386" cy="609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>
            <a:stCxn id="142" idx="2"/>
          </p:cNvCxnSpPr>
          <p:nvPr/>
        </p:nvCxnSpPr>
        <p:spPr>
          <a:xfrm rot="5400000">
            <a:off x="3562643" y="2381543"/>
            <a:ext cx="1066214" cy="7239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stCxn id="154" idx="2"/>
            <a:endCxn id="184" idx="0"/>
          </p:cNvCxnSpPr>
          <p:nvPr/>
        </p:nvCxnSpPr>
        <p:spPr>
          <a:xfrm rot="16200000" flipH="1">
            <a:off x="6171907" y="2324393"/>
            <a:ext cx="1067386" cy="838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/>
          <p:cNvSpPr/>
          <p:nvPr/>
        </p:nvSpPr>
        <p:spPr>
          <a:xfrm>
            <a:off x="5715000" y="1905586"/>
            <a:ext cx="3048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Arrow Connector 327"/>
          <p:cNvCxnSpPr>
            <a:stCxn id="155" idx="2"/>
            <a:endCxn id="180" idx="0"/>
          </p:cNvCxnSpPr>
          <p:nvPr/>
        </p:nvCxnSpPr>
        <p:spPr>
          <a:xfrm rot="16200000" flipH="1">
            <a:off x="5867107" y="2171993"/>
            <a:ext cx="1067386" cy="1143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stCxn id="152" idx="2"/>
            <a:endCxn id="183" idx="0"/>
          </p:cNvCxnSpPr>
          <p:nvPr/>
        </p:nvCxnSpPr>
        <p:spPr>
          <a:xfrm rot="16200000" flipH="1">
            <a:off x="6019507" y="2248193"/>
            <a:ext cx="1067386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>
            <a:stCxn id="153" idx="2"/>
            <a:endCxn id="178" idx="0"/>
          </p:cNvCxnSpPr>
          <p:nvPr/>
        </p:nvCxnSpPr>
        <p:spPr>
          <a:xfrm rot="16200000" flipH="1">
            <a:off x="6438607" y="2514893"/>
            <a:ext cx="1067386" cy="457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156" idx="2"/>
            <a:endCxn id="176" idx="0"/>
          </p:cNvCxnSpPr>
          <p:nvPr/>
        </p:nvCxnSpPr>
        <p:spPr>
          <a:xfrm rot="16200000" flipH="1">
            <a:off x="6743407" y="2667293"/>
            <a:ext cx="1067386" cy="152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>
            <a:stCxn id="157" idx="2"/>
            <a:endCxn id="177" idx="0"/>
          </p:cNvCxnSpPr>
          <p:nvPr/>
        </p:nvCxnSpPr>
        <p:spPr>
          <a:xfrm rot="16200000" flipH="1">
            <a:off x="6591007" y="2591093"/>
            <a:ext cx="1067386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>
            <a:stCxn id="146" idx="2"/>
            <a:endCxn id="172" idx="0"/>
          </p:cNvCxnSpPr>
          <p:nvPr/>
        </p:nvCxnSpPr>
        <p:spPr>
          <a:xfrm rot="5400000">
            <a:off x="7238707" y="2629193"/>
            <a:ext cx="1067386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>
            <a:stCxn id="145" idx="2"/>
            <a:endCxn id="182" idx="0"/>
          </p:cNvCxnSpPr>
          <p:nvPr/>
        </p:nvCxnSpPr>
        <p:spPr>
          <a:xfrm rot="16200000" flipH="1">
            <a:off x="6133807" y="2591093"/>
            <a:ext cx="1067386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147" idx="2"/>
            <a:endCxn id="179" idx="0"/>
          </p:cNvCxnSpPr>
          <p:nvPr/>
        </p:nvCxnSpPr>
        <p:spPr>
          <a:xfrm rot="16200000" flipH="1">
            <a:off x="6210007" y="2591093"/>
            <a:ext cx="1067386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>
            <a:stCxn id="148" idx="2"/>
            <a:endCxn id="173" idx="0"/>
          </p:cNvCxnSpPr>
          <p:nvPr/>
        </p:nvCxnSpPr>
        <p:spPr>
          <a:xfrm rot="5400000">
            <a:off x="7124407" y="2667293"/>
            <a:ext cx="1067386" cy="152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150" idx="2"/>
            <a:endCxn id="174" idx="0"/>
          </p:cNvCxnSpPr>
          <p:nvPr/>
        </p:nvCxnSpPr>
        <p:spPr>
          <a:xfrm rot="5400000">
            <a:off x="7048207" y="2667293"/>
            <a:ext cx="1067386" cy="152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>
            <a:stCxn id="149" idx="2"/>
            <a:endCxn id="181" idx="0"/>
          </p:cNvCxnSpPr>
          <p:nvPr/>
        </p:nvCxnSpPr>
        <p:spPr>
          <a:xfrm rot="16200000" flipH="1">
            <a:off x="6057607" y="2591093"/>
            <a:ext cx="1067386" cy="304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>
            <a:stCxn id="151" idx="2"/>
            <a:endCxn id="175" idx="0"/>
          </p:cNvCxnSpPr>
          <p:nvPr/>
        </p:nvCxnSpPr>
        <p:spPr>
          <a:xfrm rot="5400000">
            <a:off x="6895807" y="2743493"/>
            <a:ext cx="1067386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Left Brace 364"/>
          <p:cNvSpPr/>
          <p:nvPr/>
        </p:nvSpPr>
        <p:spPr>
          <a:xfrm rot="16200000">
            <a:off x="2857500" y="3543886"/>
            <a:ext cx="152400" cy="3810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Left Brace 365"/>
          <p:cNvSpPr/>
          <p:nvPr/>
        </p:nvSpPr>
        <p:spPr>
          <a:xfrm rot="16200000">
            <a:off x="3390900" y="3391486"/>
            <a:ext cx="152400" cy="6858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Left Brace 367"/>
          <p:cNvSpPr/>
          <p:nvPr/>
        </p:nvSpPr>
        <p:spPr>
          <a:xfrm rot="5400000">
            <a:off x="6743700" y="4305886"/>
            <a:ext cx="152400" cy="3810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Left Brace 369"/>
          <p:cNvSpPr/>
          <p:nvPr/>
        </p:nvSpPr>
        <p:spPr>
          <a:xfrm rot="5400000">
            <a:off x="3162300" y="4153486"/>
            <a:ext cx="152400" cy="6858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Left Brace 370"/>
          <p:cNvSpPr/>
          <p:nvPr/>
        </p:nvSpPr>
        <p:spPr>
          <a:xfrm rot="5400000">
            <a:off x="3619500" y="4382086"/>
            <a:ext cx="152400" cy="2286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Left Brace 371"/>
          <p:cNvSpPr/>
          <p:nvPr/>
        </p:nvSpPr>
        <p:spPr>
          <a:xfrm rot="16200000">
            <a:off x="6743700" y="3620086"/>
            <a:ext cx="152400" cy="2286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Left Brace 372"/>
          <p:cNvSpPr/>
          <p:nvPr/>
        </p:nvSpPr>
        <p:spPr>
          <a:xfrm rot="16200000">
            <a:off x="7239000" y="3353386"/>
            <a:ext cx="152400" cy="7620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Left Brace 373"/>
          <p:cNvSpPr/>
          <p:nvPr/>
        </p:nvSpPr>
        <p:spPr>
          <a:xfrm rot="5400000">
            <a:off x="7315200" y="4115386"/>
            <a:ext cx="152400" cy="762000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5" name="Straight Arrow Connector 374"/>
          <p:cNvCxnSpPr>
            <a:stCxn id="373" idx="1"/>
            <a:endCxn id="374" idx="1"/>
          </p:cNvCxnSpPr>
          <p:nvPr/>
        </p:nvCxnSpPr>
        <p:spPr>
          <a:xfrm rot="16200000" flipH="1">
            <a:off x="7048500" y="4077286"/>
            <a:ext cx="609600" cy="76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>
            <a:stCxn id="372" idx="1"/>
            <a:endCxn id="371" idx="1"/>
          </p:cNvCxnSpPr>
          <p:nvPr/>
        </p:nvCxnSpPr>
        <p:spPr>
          <a:xfrm rot="5400000">
            <a:off x="4953000" y="2553286"/>
            <a:ext cx="609600" cy="3124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>
            <a:stCxn id="365" idx="1"/>
            <a:endCxn id="368" idx="1"/>
          </p:cNvCxnSpPr>
          <p:nvPr/>
        </p:nvCxnSpPr>
        <p:spPr>
          <a:xfrm rot="16200000" flipH="1">
            <a:off x="4572000" y="2172286"/>
            <a:ext cx="609600" cy="3886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366" idx="1"/>
            <a:endCxn id="370" idx="1"/>
          </p:cNvCxnSpPr>
          <p:nvPr/>
        </p:nvCxnSpPr>
        <p:spPr>
          <a:xfrm rot="5400000">
            <a:off x="3048000" y="4001086"/>
            <a:ext cx="609600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>
            <a:stCxn id="190" idx="2"/>
            <a:endCxn id="250" idx="0"/>
          </p:cNvCxnSpPr>
          <p:nvPr/>
        </p:nvCxnSpPr>
        <p:spPr>
          <a:xfrm rot="16200000" flipH="1">
            <a:off x="35814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>
            <a:stCxn id="197" idx="2"/>
            <a:endCxn id="243" idx="0"/>
          </p:cNvCxnSpPr>
          <p:nvPr/>
        </p:nvCxnSpPr>
        <p:spPr>
          <a:xfrm rot="16200000" flipH="1">
            <a:off x="30480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>
            <a:stCxn id="185" idx="2"/>
            <a:endCxn id="244" idx="0"/>
          </p:cNvCxnSpPr>
          <p:nvPr/>
        </p:nvCxnSpPr>
        <p:spPr>
          <a:xfrm rot="16200000" flipH="1">
            <a:off x="32004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>
            <a:stCxn id="188" idx="2"/>
            <a:endCxn id="247" idx="0"/>
          </p:cNvCxnSpPr>
          <p:nvPr/>
        </p:nvCxnSpPr>
        <p:spPr>
          <a:xfrm rot="16200000" flipH="1">
            <a:off x="33528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>
            <a:stCxn id="186" idx="2"/>
            <a:endCxn id="248" idx="0"/>
          </p:cNvCxnSpPr>
          <p:nvPr/>
        </p:nvCxnSpPr>
        <p:spPr>
          <a:xfrm rot="16200000" flipH="1">
            <a:off x="32766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>
            <a:stCxn id="198" idx="2"/>
            <a:endCxn id="245" idx="0"/>
          </p:cNvCxnSpPr>
          <p:nvPr/>
        </p:nvCxnSpPr>
        <p:spPr>
          <a:xfrm rot="16200000" flipH="1">
            <a:off x="31242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>
            <a:stCxn id="191" idx="2"/>
            <a:endCxn id="249" idx="0"/>
          </p:cNvCxnSpPr>
          <p:nvPr/>
        </p:nvCxnSpPr>
        <p:spPr>
          <a:xfrm rot="16200000" flipH="1">
            <a:off x="35052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>
            <a:stCxn id="187" idx="2"/>
            <a:endCxn id="246" idx="0"/>
          </p:cNvCxnSpPr>
          <p:nvPr/>
        </p:nvCxnSpPr>
        <p:spPr>
          <a:xfrm rot="16200000" flipH="1">
            <a:off x="34290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>
            <a:stCxn id="189" idx="2"/>
            <a:endCxn id="251" idx="0"/>
          </p:cNvCxnSpPr>
          <p:nvPr/>
        </p:nvCxnSpPr>
        <p:spPr>
          <a:xfrm rot="16200000" flipH="1">
            <a:off x="3657600" y="4839286"/>
            <a:ext cx="1066800" cy="1295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>
            <a:stCxn id="192" idx="2"/>
            <a:endCxn id="252" idx="0"/>
          </p:cNvCxnSpPr>
          <p:nvPr/>
        </p:nvCxnSpPr>
        <p:spPr>
          <a:xfrm rot="16200000" flipH="1">
            <a:off x="3276600" y="5296486"/>
            <a:ext cx="1066800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193" idx="2"/>
            <a:endCxn id="253" idx="0"/>
          </p:cNvCxnSpPr>
          <p:nvPr/>
        </p:nvCxnSpPr>
        <p:spPr>
          <a:xfrm rot="16200000" flipH="1">
            <a:off x="3352800" y="5296486"/>
            <a:ext cx="1066800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>
            <a:stCxn id="194" idx="2"/>
            <a:endCxn id="242" idx="0"/>
          </p:cNvCxnSpPr>
          <p:nvPr/>
        </p:nvCxnSpPr>
        <p:spPr>
          <a:xfrm rot="16200000" flipH="1">
            <a:off x="3429000" y="5296486"/>
            <a:ext cx="1066800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226" idx="2"/>
            <a:endCxn id="269" idx="0"/>
          </p:cNvCxnSpPr>
          <p:nvPr/>
        </p:nvCxnSpPr>
        <p:spPr>
          <a:xfrm rot="16200000" flipH="1">
            <a:off x="71628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>
            <a:stCxn id="195" idx="2"/>
            <a:endCxn id="255" idx="0"/>
          </p:cNvCxnSpPr>
          <p:nvPr/>
        </p:nvCxnSpPr>
        <p:spPr>
          <a:xfrm rot="16200000" flipH="1">
            <a:off x="66294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>
            <a:stCxn id="223" idx="2"/>
            <a:endCxn id="266" idx="0"/>
          </p:cNvCxnSpPr>
          <p:nvPr/>
        </p:nvCxnSpPr>
        <p:spPr>
          <a:xfrm rot="16200000" flipH="1">
            <a:off x="67818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>
            <a:stCxn id="221" idx="2"/>
            <a:endCxn id="264" idx="0"/>
          </p:cNvCxnSpPr>
          <p:nvPr/>
        </p:nvCxnSpPr>
        <p:spPr>
          <a:xfrm rot="16200000" flipH="1">
            <a:off x="69342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>
            <a:stCxn id="224" idx="2"/>
            <a:endCxn id="267" idx="0"/>
          </p:cNvCxnSpPr>
          <p:nvPr/>
        </p:nvCxnSpPr>
        <p:spPr>
          <a:xfrm rot="16200000" flipH="1">
            <a:off x="68580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>
            <a:stCxn id="196" idx="2"/>
            <a:endCxn id="256" idx="0"/>
          </p:cNvCxnSpPr>
          <p:nvPr/>
        </p:nvCxnSpPr>
        <p:spPr>
          <a:xfrm rot="16200000" flipH="1">
            <a:off x="67056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stCxn id="225" idx="2"/>
            <a:endCxn id="268" idx="0"/>
          </p:cNvCxnSpPr>
          <p:nvPr/>
        </p:nvCxnSpPr>
        <p:spPr>
          <a:xfrm rot="16200000" flipH="1">
            <a:off x="70866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>
            <a:stCxn id="222" idx="2"/>
            <a:endCxn id="265" idx="0"/>
          </p:cNvCxnSpPr>
          <p:nvPr/>
        </p:nvCxnSpPr>
        <p:spPr>
          <a:xfrm rot="16200000" flipH="1">
            <a:off x="70104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>
            <a:stCxn id="220" idx="2"/>
            <a:endCxn id="263" idx="0"/>
          </p:cNvCxnSpPr>
          <p:nvPr/>
        </p:nvCxnSpPr>
        <p:spPr>
          <a:xfrm rot="16200000" flipH="1">
            <a:off x="72390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>
            <a:stCxn id="219" idx="2"/>
            <a:endCxn id="262" idx="0"/>
          </p:cNvCxnSpPr>
          <p:nvPr/>
        </p:nvCxnSpPr>
        <p:spPr>
          <a:xfrm rot="16200000" flipH="1">
            <a:off x="73152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>
            <a:stCxn id="218" idx="2"/>
            <a:endCxn id="261" idx="0"/>
          </p:cNvCxnSpPr>
          <p:nvPr/>
        </p:nvCxnSpPr>
        <p:spPr>
          <a:xfrm rot="16200000" flipH="1">
            <a:off x="73914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/>
          <p:cNvCxnSpPr>
            <a:stCxn id="217" idx="2"/>
            <a:endCxn id="260" idx="0"/>
          </p:cNvCxnSpPr>
          <p:nvPr/>
        </p:nvCxnSpPr>
        <p:spPr>
          <a:xfrm rot="16200000" flipH="1">
            <a:off x="74676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>
            <a:stCxn id="216" idx="2"/>
            <a:endCxn id="259" idx="0"/>
          </p:cNvCxnSpPr>
          <p:nvPr/>
        </p:nvCxnSpPr>
        <p:spPr>
          <a:xfrm rot="16200000" flipH="1">
            <a:off x="75438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>
            <a:stCxn id="215" idx="2"/>
            <a:endCxn id="258" idx="0"/>
          </p:cNvCxnSpPr>
          <p:nvPr/>
        </p:nvCxnSpPr>
        <p:spPr>
          <a:xfrm rot="16200000" flipH="1">
            <a:off x="76200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>
            <a:stCxn id="214" idx="2"/>
            <a:endCxn id="257" idx="0"/>
          </p:cNvCxnSpPr>
          <p:nvPr/>
        </p:nvCxnSpPr>
        <p:spPr>
          <a:xfrm rot="16200000" flipH="1">
            <a:off x="7696200" y="4991686"/>
            <a:ext cx="1066800" cy="990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itle 1"/>
          <p:cNvSpPr txBox="1">
            <a:spLocks/>
          </p:cNvSpPr>
          <p:nvPr/>
        </p:nvSpPr>
        <p:spPr>
          <a:xfrm>
            <a:off x="152400" y="914400"/>
            <a:ext cx="7239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Communication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populate halo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2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 MPI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2296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229600" algn="l"/>
                </a:tabLst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1" name="Straight Connector 210"/>
          <p:cNvCxnSpPr/>
          <p:nvPr/>
        </p:nvCxnSpPr>
        <p:spPr>
          <a:xfrm>
            <a:off x="152400" y="4038600"/>
            <a:ext cx="85344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3124200" y="4114800"/>
            <a:ext cx="44196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7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Simple CAF Code for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UpdateHalo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05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subroutine </a:t>
            </a:r>
            <a:r>
              <a:rPr lang="en-US" b="1" dirty="0" err="1">
                <a:latin typeface="Courier"/>
                <a:cs typeface="Courier"/>
              </a:rPr>
              <a:t>UpdateHalo</a:t>
            </a:r>
            <a:r>
              <a:rPr lang="en-US" b="1" dirty="0">
                <a:latin typeface="Courier"/>
                <a:cs typeface="Courier"/>
              </a:rPr>
              <a:t> ( array )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!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∗∗ 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Input parameters and local variables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:  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∗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∗ 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real </a:t>
            </a:r>
            <a:r>
              <a:rPr lang="en-US" dirty="0">
                <a:latin typeface="Courier"/>
                <a:cs typeface="Courier"/>
              </a:rPr>
              <a:t>, intent(</a:t>
            </a:r>
            <a:r>
              <a:rPr lang="en-US" dirty="0" err="1">
                <a:latin typeface="Courier"/>
                <a:cs typeface="Courier"/>
              </a:rPr>
              <a:t>inout</a:t>
            </a:r>
            <a:r>
              <a:rPr lang="en-US" dirty="0">
                <a:latin typeface="Courier"/>
                <a:cs typeface="Courier"/>
              </a:rPr>
              <a:t>) :: array (:)[:]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integer </a:t>
            </a:r>
            <a:r>
              <a:rPr lang="en-US" dirty="0">
                <a:latin typeface="Courier"/>
                <a:cs typeface="Courier"/>
              </a:rPr>
              <a:t>:: </a:t>
            </a:r>
            <a:r>
              <a:rPr lang="en-US" dirty="0" smtClean="0">
                <a:latin typeface="Courier"/>
                <a:cs typeface="Courier"/>
              </a:rPr>
              <a:t>I     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! dummy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counter</a:t>
            </a:r>
          </a:p>
          <a:p>
            <a:endParaRPr lang="en-US" i="1" dirty="0">
              <a:latin typeface="Courier"/>
              <a:cs typeface="Courier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Courier"/>
                <a:cs typeface="Courier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sync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all 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i="1" dirty="0" smtClean="0">
                <a:latin typeface="Courier"/>
                <a:cs typeface="Courier"/>
              </a:rPr>
              <a:t>    </a:t>
            </a:r>
          </a:p>
          <a:p>
            <a:r>
              <a:rPr lang="en-US" i="1" dirty="0">
                <a:latin typeface="Courier"/>
                <a:cs typeface="Courier"/>
              </a:rPr>
              <a:t> </a:t>
            </a:r>
            <a:r>
              <a:rPr lang="en-US" i="1" dirty="0" smtClean="0">
                <a:latin typeface="Courier"/>
                <a:cs typeface="Courier"/>
              </a:rPr>
              <a:t>  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!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∗∗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∗</a:t>
            </a:r>
          </a:p>
          <a:p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    ! 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iterate through halo elements , grabbing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fresh</a:t>
            </a:r>
          </a:p>
          <a:p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   ! 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values from remote </a:t>
            </a: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images.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i="1" dirty="0" smtClean="0">
                <a:solidFill>
                  <a:srgbClr val="008000"/>
                </a:solidFill>
                <a:latin typeface="Courier"/>
                <a:cs typeface="Courier"/>
              </a:rPr>
              <a:t>    !</a:t>
            </a:r>
            <a: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  <a:t>∗∗∗</a:t>
            </a:r>
            <a:br>
              <a:rPr lang="en-US" i="1" dirty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i="1" dirty="0" smtClean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do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startOfHaloIdx</a:t>
            </a:r>
            <a:r>
              <a:rPr lang="en-US" dirty="0">
                <a:latin typeface="Courier"/>
                <a:cs typeface="Courier"/>
              </a:rPr>
              <a:t> , </a:t>
            </a:r>
            <a:r>
              <a:rPr lang="en-US" dirty="0" err="1">
                <a:latin typeface="Courier"/>
                <a:cs typeface="Courier"/>
              </a:rPr>
              <a:t>endOfHaloIdx</a:t>
            </a:r>
            <a:r>
              <a:rPr lang="en-US" dirty="0">
                <a:latin typeface="Courier"/>
                <a:cs typeface="Courier"/>
              </a:rPr>
              <a:t>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    array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 = array(halo2grab(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))[</a:t>
            </a:r>
            <a:r>
              <a:rPr lang="en-US" dirty="0" err="1">
                <a:latin typeface="Courier"/>
                <a:cs typeface="Courier"/>
              </a:rPr>
              <a:t>haloOnProc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)]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enddo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  sync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all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b="1" dirty="0">
                <a:latin typeface="Courier"/>
                <a:cs typeface="Courier"/>
              </a:rPr>
              <a:t>end subroutine </a:t>
            </a:r>
            <a:r>
              <a:rPr lang="en-US" b="1" dirty="0" err="1">
                <a:latin typeface="Courier"/>
                <a:cs typeface="Courier"/>
              </a:rPr>
              <a:t>UpdateHalo</a:t>
            </a:r>
            <a:r>
              <a:rPr lang="en-US" b="1" dirty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84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 for Data Aggregation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05" y="1081267"/>
            <a:ext cx="6437389" cy="53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057400"/>
            <a:ext cx="39661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Using PGAS in POP?</a:t>
            </a:r>
          </a:p>
          <a:p>
            <a:endParaRPr lang="en-US" sz="3600" dirty="0" smtClean="0"/>
          </a:p>
          <a:p>
            <a:r>
              <a:rPr lang="en-US" sz="3600" dirty="0" smtClean="0"/>
              <a:t>The CGPOP </a:t>
            </a:r>
            <a:r>
              <a:rPr lang="en-US" sz="3600" dirty="0" err="1" smtClean="0"/>
              <a:t>Miniapp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Evaluating CAF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696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86313"/>
            <a:ext cx="84443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r>
              <a:rPr lang="en-US" b="1" dirty="0" smtClean="0">
                <a:latin typeface="Courier"/>
                <a:cs typeface="Courier"/>
              </a:rPr>
              <a:t>(array)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** Input parameters and local variables: 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	real(r8), intent(</a:t>
            </a:r>
            <a:r>
              <a:rPr lang="en-US" sz="600" dirty="0" err="1" smtClean="0">
                <a:latin typeface="Courier"/>
                <a:cs typeface="Courier"/>
              </a:rPr>
              <a:t>inout</a:t>
            </a:r>
            <a:r>
              <a:rPr lang="en-US" sz="600" dirty="0" smtClean="0">
                <a:latin typeface="Courier"/>
                <a:cs typeface="Courier"/>
              </a:rPr>
              <a:t>) :: array(:)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	integer(i4) :: </a:t>
            </a:r>
            <a:r>
              <a:rPr lang="en-US" sz="600" dirty="0" err="1" smtClean="0">
                <a:latin typeface="Courier"/>
                <a:cs typeface="Courier"/>
              </a:rPr>
              <a:t>src,dest,len,iptr,tag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integer(i4) :: </a:t>
            </a:r>
            <a:r>
              <a:rPr lang="en-US" sz="600" dirty="0" err="1" smtClean="0">
                <a:latin typeface="Courier"/>
                <a:cs typeface="Courier"/>
              </a:rPr>
              <a:t>ierr,i</a:t>
            </a:r>
            <a:r>
              <a:rPr lang="en-US" sz="600" dirty="0" smtClean="0">
                <a:latin typeface="Courier"/>
                <a:cs typeface="Courier"/>
              </a:rPr>
              <a:t>, </a:t>
            </a:r>
            <a:r>
              <a:rPr lang="en-US" sz="600" dirty="0" err="1" smtClean="0">
                <a:latin typeface="Courier"/>
                <a:cs typeface="Courier"/>
              </a:rPr>
              <a:t>placeval,j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 lvl="1"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! ** Gather data to be sent into a buffer 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=1,lenSendBuffer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</a:t>
            </a:r>
            <a:r>
              <a:rPr lang="en-US" sz="600" dirty="0" err="1" smtClean="0">
                <a:latin typeface="Courier"/>
                <a:cs typeface="Courier"/>
              </a:rPr>
              <a:t>sendBuffer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 = array(halo2send(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	sync all</a:t>
            </a:r>
          </a:p>
          <a:p>
            <a:pPr>
              <a:tabLst>
                <a:tab pos="577850" algn="l"/>
              </a:tabLst>
            </a:pPr>
            <a:endParaRPr lang="en-US" sz="10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** Pull data from buffer to neighbors 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>
                <a:latin typeface="Courier"/>
                <a:cs typeface="Courier"/>
              </a:rPr>
              <a:t>	</a:t>
            </a:r>
            <a:r>
              <a:rPr lang="en-US" sz="600" dirty="0" smtClean="0">
                <a:latin typeface="Courier"/>
                <a:cs typeface="Courier"/>
              </a:rPr>
              <a:t>do i=1,nRecv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	</a:t>
            </a:r>
            <a:r>
              <a:rPr lang="en-US" sz="600" dirty="0" smtClean="0">
                <a:latin typeface="Courier"/>
                <a:cs typeface="Courier"/>
              </a:rPr>
              <a:t>	         </a:t>
            </a:r>
            <a:r>
              <a:rPr lang="en-US" sz="600" dirty="0" err="1" smtClean="0">
                <a:latin typeface="Courier"/>
                <a:cs typeface="Courier"/>
              </a:rPr>
              <a:t>iptr</a:t>
            </a:r>
            <a:r>
              <a:rPr lang="en-US" sz="600" dirty="0" smtClean="0">
                <a:latin typeface="Courier"/>
                <a:cs typeface="Courier"/>
              </a:rPr>
              <a:t>  </a:t>
            </a:r>
            <a:r>
              <a:rPr lang="en-US" sz="600" dirty="0">
                <a:latin typeface="Courier"/>
                <a:cs typeface="Courier"/>
              </a:rPr>
              <a:t>= </a:t>
            </a:r>
            <a:r>
              <a:rPr lang="en-US" sz="600" dirty="0" err="1">
                <a:latin typeface="Courier"/>
                <a:cs typeface="Courier"/>
              </a:rPr>
              <a:t>ptrRecv</a:t>
            </a:r>
            <a:r>
              <a:rPr lang="en-US" sz="6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  	</a:t>
            </a:r>
            <a:r>
              <a:rPr lang="en-US" sz="600" dirty="0" smtClean="0">
                <a:latin typeface="Courier"/>
                <a:cs typeface="Courier"/>
              </a:rPr>
              <a:t>         </a:t>
            </a:r>
            <a:r>
              <a:rPr lang="en-US" sz="600" dirty="0" err="1">
                <a:latin typeface="Courier"/>
                <a:cs typeface="Courier"/>
              </a:rPr>
              <a:t>len</a:t>
            </a:r>
            <a:r>
              <a:rPr lang="en-US" sz="600" dirty="0">
                <a:latin typeface="Courier"/>
                <a:cs typeface="Courier"/>
              </a:rPr>
              <a:t>   = </a:t>
            </a:r>
            <a:r>
              <a:rPr lang="en-US" sz="600" dirty="0" err="1">
                <a:latin typeface="Courier"/>
                <a:cs typeface="Courier"/>
              </a:rPr>
              <a:t>RecvCnt</a:t>
            </a:r>
            <a:r>
              <a:rPr lang="en-US" sz="6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   	</a:t>
            </a:r>
            <a:r>
              <a:rPr lang="en-US" sz="600" dirty="0" smtClean="0">
                <a:latin typeface="Courier"/>
                <a:cs typeface="Courier"/>
              </a:rPr>
              <a:t>         </a:t>
            </a:r>
            <a:r>
              <a:rPr lang="en-US" sz="600" dirty="0" err="1">
                <a:latin typeface="Courier"/>
                <a:cs typeface="Courier"/>
              </a:rPr>
              <a:t>dest</a:t>
            </a:r>
            <a:r>
              <a:rPr lang="en-US" sz="600" dirty="0">
                <a:latin typeface="Courier"/>
                <a:cs typeface="Courier"/>
              </a:rPr>
              <a:t>  = </a:t>
            </a:r>
            <a:r>
              <a:rPr lang="en-US" sz="600" dirty="0" err="1">
                <a:latin typeface="Courier"/>
                <a:cs typeface="Courier"/>
              </a:rPr>
              <a:t>rNeigh</a:t>
            </a:r>
            <a:r>
              <a:rPr lang="en-US" sz="600" dirty="0">
                <a:latin typeface="Courier"/>
                <a:cs typeface="Courier"/>
              </a:rPr>
              <a:t>(i) + 1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    	</a:t>
            </a:r>
            <a:r>
              <a:rPr lang="en-US" sz="600" dirty="0" smtClean="0">
                <a:latin typeface="Courier"/>
                <a:cs typeface="Courier"/>
              </a:rPr>
              <a:t>         </a:t>
            </a:r>
            <a:r>
              <a:rPr lang="en-US" sz="600" dirty="0" err="1">
                <a:latin typeface="Courier"/>
                <a:cs typeface="Courier"/>
              </a:rPr>
              <a:t>pullval</a:t>
            </a:r>
            <a:r>
              <a:rPr lang="en-US" sz="600" dirty="0">
                <a:latin typeface="Courier"/>
                <a:cs typeface="Courier"/>
              </a:rPr>
              <a:t> = pull(i)</a:t>
            </a:r>
          </a:p>
          <a:p>
            <a:pPr>
              <a:tabLst>
                <a:tab pos="577850" algn="l"/>
              </a:tabLst>
            </a:pPr>
            <a:endParaRPr lang="en-US" sz="6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	</a:t>
            </a: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BufferRecvDbl</a:t>
            </a:r>
            <a:r>
              <a:rPr lang="en-US" sz="600" dirty="0" smtClean="0">
                <a:latin typeface="Courier"/>
                <a:cs typeface="Courier"/>
              </a:rPr>
              <a:t>(iptr:iptr+len-1</a:t>
            </a:r>
            <a:r>
              <a:rPr lang="en-US" sz="600" dirty="0">
                <a:latin typeface="Courier"/>
                <a:cs typeface="Courier"/>
              </a:rPr>
              <a:t>) = &amp;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    	</a:t>
            </a:r>
            <a:r>
              <a:rPr lang="en-US" sz="600" dirty="0" smtClean="0">
                <a:latin typeface="Courier"/>
                <a:cs typeface="Courier"/>
              </a:rPr>
              <a:t>              </a:t>
            </a:r>
            <a:r>
              <a:rPr lang="en-US" sz="600" dirty="0" err="1">
                <a:latin typeface="Courier"/>
                <a:cs typeface="Courier"/>
              </a:rPr>
              <a:t>BufferSendDbl</a:t>
            </a:r>
            <a:r>
              <a:rPr lang="en-US" sz="600" dirty="0">
                <a:latin typeface="Courier"/>
                <a:cs typeface="Courier"/>
              </a:rPr>
              <a:t>(pullval:pullval+len-1)[</a:t>
            </a:r>
            <a:r>
              <a:rPr lang="en-US" sz="600" dirty="0" err="1">
                <a:latin typeface="Courier"/>
                <a:cs typeface="Courier"/>
              </a:rPr>
              <a:t>dest</a:t>
            </a:r>
            <a:r>
              <a:rPr lang="en-US" sz="600" dirty="0">
                <a:latin typeface="Courier"/>
                <a:cs typeface="Courier"/>
              </a:rPr>
              <a:t>]</a:t>
            </a:r>
          </a:p>
          <a:p>
            <a:pPr>
              <a:tabLst>
                <a:tab pos="577850" algn="l"/>
              </a:tabLst>
            </a:pPr>
            <a:r>
              <a:rPr lang="en-US" sz="600" dirty="0">
                <a:latin typeface="Courier"/>
                <a:cs typeface="Courier"/>
              </a:rPr>
              <a:t>    	</a:t>
            </a:r>
            <a:r>
              <a:rPr lang="en-US" sz="600" dirty="0" smtClean="0">
                <a:latin typeface="Courier"/>
                <a:cs typeface="Courier"/>
              </a:rPr>
              <a:t>    </a:t>
            </a:r>
            <a:r>
              <a:rPr lang="en-US" sz="600" dirty="0" err="1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       sync all</a:t>
            </a:r>
          </a:p>
          <a:p>
            <a:pPr>
              <a:tabLst>
                <a:tab pos="577850" algn="l"/>
              </a:tabLst>
            </a:pPr>
            <a:endParaRPr lang="en-US" sz="12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 Indirect address from the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recvBuffer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to the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 receiving side's array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=1,lenRecvBuffer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array(recv2halo(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 = </a:t>
            </a:r>
            <a:r>
              <a:rPr lang="en-US" sz="600" dirty="0" err="1" smtClean="0">
                <a:latin typeface="Courier"/>
                <a:cs typeface="Courier"/>
              </a:rPr>
              <a:t>recvBuffer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end 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29" y="914400"/>
            <a:ext cx="80818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86313"/>
            <a:ext cx="8444345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r>
              <a:rPr lang="en-US" b="1" dirty="0" smtClean="0">
                <a:latin typeface="Courier"/>
                <a:cs typeface="Courier"/>
              </a:rPr>
              <a:t>(array)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! ** Input parameters and local variables: **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  	real(r8), intent(</a:t>
            </a:r>
            <a:r>
              <a:rPr lang="en-US" dirty="0" err="1" smtClean="0">
                <a:latin typeface="Courier"/>
                <a:cs typeface="Courier"/>
              </a:rPr>
              <a:t>inout</a:t>
            </a:r>
            <a:r>
              <a:rPr lang="en-US" dirty="0" smtClean="0">
                <a:latin typeface="Courier"/>
                <a:cs typeface="Courier"/>
              </a:rPr>
              <a:t>) :: array(:)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  	integer(i4) :: </a:t>
            </a:r>
            <a:r>
              <a:rPr lang="en-US" dirty="0" err="1" smtClean="0">
                <a:latin typeface="Courier"/>
                <a:cs typeface="Courier"/>
              </a:rPr>
              <a:t>src,dest,len,iptr,tag</a:t>
            </a:r>
            <a:endParaRPr lang="en-US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	integer(i4) :: </a:t>
            </a:r>
            <a:r>
              <a:rPr lang="en-US" dirty="0" err="1" smtClean="0">
                <a:latin typeface="Courier"/>
                <a:cs typeface="Courier"/>
              </a:rPr>
              <a:t>ierr,i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placeval,j</a:t>
            </a:r>
            <a:endParaRPr lang="en-US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 lvl="1"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! ** Gather data to be sent into a buffer **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	do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=1,lenSendBuffer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	    </a:t>
            </a:r>
            <a:r>
              <a:rPr lang="en-US" dirty="0" err="1" smtClean="0">
                <a:latin typeface="Courier"/>
                <a:cs typeface="Courier"/>
              </a:rPr>
              <a:t>sendBuffer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 = array(halo2send(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enddo</a:t>
            </a:r>
            <a:endParaRPr lang="en-US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	sync all</a:t>
            </a:r>
          </a:p>
          <a:p>
            <a:pPr>
              <a:tabLst>
                <a:tab pos="577850" algn="l"/>
              </a:tabLst>
            </a:pPr>
            <a:endParaRPr lang="en-US" sz="6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100" dirty="0">
                <a:solidFill>
                  <a:srgbClr val="008000"/>
                </a:solidFill>
                <a:latin typeface="Courier"/>
                <a:cs typeface="Courier"/>
              </a:rPr>
              <a:t>	! ** Pull data from buffer to neighbors **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      	do i=1,nRecv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		         </a:t>
            </a:r>
            <a:r>
              <a:rPr lang="en-US" sz="700" dirty="0" err="1">
                <a:latin typeface="Courier"/>
                <a:cs typeface="Courier"/>
              </a:rPr>
              <a:t>iptr</a:t>
            </a:r>
            <a:r>
              <a:rPr lang="en-US" sz="700" dirty="0">
                <a:latin typeface="Courier"/>
                <a:cs typeface="Courier"/>
              </a:rPr>
              <a:t>  = </a:t>
            </a:r>
            <a:r>
              <a:rPr lang="en-US" sz="700" dirty="0" err="1">
                <a:latin typeface="Courier"/>
                <a:cs typeface="Courier"/>
              </a:rPr>
              <a:t>ptrRecv</a:t>
            </a:r>
            <a:r>
              <a:rPr lang="en-US" sz="7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	         </a:t>
            </a:r>
            <a:r>
              <a:rPr lang="en-US" sz="700" dirty="0" err="1">
                <a:latin typeface="Courier"/>
                <a:cs typeface="Courier"/>
              </a:rPr>
              <a:t>len</a:t>
            </a:r>
            <a:r>
              <a:rPr lang="en-US" sz="700" dirty="0">
                <a:latin typeface="Courier"/>
                <a:cs typeface="Courier"/>
              </a:rPr>
              <a:t>   = </a:t>
            </a:r>
            <a:r>
              <a:rPr lang="en-US" sz="700" dirty="0" err="1">
                <a:latin typeface="Courier"/>
                <a:cs typeface="Courier"/>
              </a:rPr>
              <a:t>RecvCnt</a:t>
            </a:r>
            <a:r>
              <a:rPr lang="en-US" sz="7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 	         </a:t>
            </a:r>
            <a:r>
              <a:rPr lang="en-US" sz="700" dirty="0" err="1">
                <a:latin typeface="Courier"/>
                <a:cs typeface="Courier"/>
              </a:rPr>
              <a:t>dest</a:t>
            </a:r>
            <a:r>
              <a:rPr lang="en-US" sz="700" dirty="0">
                <a:latin typeface="Courier"/>
                <a:cs typeface="Courier"/>
              </a:rPr>
              <a:t>  = </a:t>
            </a:r>
            <a:r>
              <a:rPr lang="en-US" sz="700" dirty="0" err="1">
                <a:latin typeface="Courier"/>
                <a:cs typeface="Courier"/>
              </a:rPr>
              <a:t>rNeigh</a:t>
            </a:r>
            <a:r>
              <a:rPr lang="en-US" sz="700" dirty="0">
                <a:latin typeface="Courier"/>
                <a:cs typeface="Courier"/>
              </a:rPr>
              <a:t>(i) + 1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  	         </a:t>
            </a:r>
            <a:r>
              <a:rPr lang="en-US" sz="700" dirty="0" err="1">
                <a:latin typeface="Courier"/>
                <a:cs typeface="Courier"/>
              </a:rPr>
              <a:t>pullval</a:t>
            </a:r>
            <a:r>
              <a:rPr lang="en-US" sz="700" dirty="0">
                <a:latin typeface="Courier"/>
                <a:cs typeface="Courier"/>
              </a:rPr>
              <a:t> = pull(i)</a:t>
            </a:r>
          </a:p>
          <a:p>
            <a:pPr>
              <a:tabLst>
                <a:tab pos="577850" algn="l"/>
              </a:tabLst>
            </a:pPr>
            <a:endParaRPr lang="en-US" sz="7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	        </a:t>
            </a:r>
            <a:r>
              <a:rPr lang="en-US" sz="700" dirty="0" err="1">
                <a:latin typeface="Courier"/>
                <a:cs typeface="Courier"/>
              </a:rPr>
              <a:t>BufferRecvDbl</a:t>
            </a:r>
            <a:r>
              <a:rPr lang="en-US" sz="700" dirty="0">
                <a:latin typeface="Courier"/>
                <a:cs typeface="Courier"/>
              </a:rPr>
              <a:t>(iptr:iptr+len-1) = &amp;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  	              </a:t>
            </a:r>
            <a:r>
              <a:rPr lang="en-US" sz="700" dirty="0" err="1">
                <a:latin typeface="Courier"/>
                <a:cs typeface="Courier"/>
              </a:rPr>
              <a:t>BufferSendDbl</a:t>
            </a:r>
            <a:r>
              <a:rPr lang="en-US" sz="700" dirty="0">
                <a:latin typeface="Courier"/>
                <a:cs typeface="Courier"/>
              </a:rPr>
              <a:t>(pullval:pullval+len-1)[</a:t>
            </a:r>
            <a:r>
              <a:rPr lang="en-US" sz="700" dirty="0" err="1">
                <a:latin typeface="Courier"/>
                <a:cs typeface="Courier"/>
              </a:rPr>
              <a:t>dest</a:t>
            </a:r>
            <a:r>
              <a:rPr lang="en-US" sz="700" dirty="0">
                <a:latin typeface="Courier"/>
                <a:cs typeface="Courier"/>
              </a:rPr>
              <a:t>]</a:t>
            </a:r>
          </a:p>
          <a:p>
            <a:pPr>
              <a:tabLst>
                <a:tab pos="577850" algn="l"/>
              </a:tabLst>
            </a:pPr>
            <a:r>
              <a:rPr lang="en-US" sz="700" dirty="0">
                <a:latin typeface="Courier"/>
                <a:cs typeface="Courier"/>
              </a:rPr>
              <a:t>    	    </a:t>
            </a:r>
            <a:r>
              <a:rPr lang="en-US" sz="700" dirty="0" err="1">
                <a:latin typeface="Courier"/>
                <a:cs typeface="Courier"/>
              </a:rPr>
              <a:t>enddo</a:t>
            </a:r>
            <a:endParaRPr lang="en-US" sz="7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1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sync all</a:t>
            </a:r>
          </a:p>
          <a:p>
            <a:pPr>
              <a:tabLst>
                <a:tab pos="577850" algn="l"/>
              </a:tabLst>
            </a:pPr>
            <a:endParaRPr lang="en-US" sz="105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	!  Indirect address from the </a:t>
            </a:r>
            <a:r>
              <a:rPr lang="en-US" sz="1200" dirty="0" err="1" smtClean="0">
                <a:solidFill>
                  <a:srgbClr val="008000"/>
                </a:solidFill>
                <a:latin typeface="Courier"/>
                <a:cs typeface="Courier"/>
              </a:rPr>
              <a:t>recvBuffer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 to the</a:t>
            </a: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	!  receiving side's array</a:t>
            </a: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=1,lenRecvBuffer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array(recv2halo(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 = </a:t>
            </a:r>
            <a:r>
              <a:rPr lang="en-US" sz="600" dirty="0" err="1" smtClean="0">
                <a:latin typeface="Courier"/>
                <a:cs typeface="Courier"/>
              </a:rPr>
              <a:t>recvBuffer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end 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90047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3657600"/>
            <a:ext cx="90047" cy="1006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86313"/>
            <a:ext cx="8444345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r>
              <a:rPr lang="en-US" b="1" dirty="0" smtClean="0">
                <a:latin typeface="Courier"/>
                <a:cs typeface="Courier"/>
              </a:rPr>
              <a:t>(array)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! ** Input parameters and local variables: **</a:t>
            </a:r>
          </a:p>
          <a:p>
            <a:pPr>
              <a:tabLst>
                <a:tab pos="577850" algn="l"/>
              </a:tabLst>
            </a:pPr>
            <a:r>
              <a:rPr lang="en-US" sz="500" dirty="0" smtClean="0">
                <a:latin typeface="Courier"/>
                <a:cs typeface="Courier"/>
              </a:rPr>
              <a:t>  	</a:t>
            </a:r>
            <a:r>
              <a:rPr lang="en-US" sz="600" dirty="0" smtClean="0">
                <a:latin typeface="Courier"/>
                <a:cs typeface="Courier"/>
              </a:rPr>
              <a:t>real(r8), intent(</a:t>
            </a:r>
            <a:r>
              <a:rPr lang="en-US" sz="600" dirty="0" err="1" smtClean="0">
                <a:latin typeface="Courier"/>
                <a:cs typeface="Courier"/>
              </a:rPr>
              <a:t>inout</a:t>
            </a:r>
            <a:r>
              <a:rPr lang="en-US" sz="600" dirty="0" smtClean="0">
                <a:latin typeface="Courier"/>
                <a:cs typeface="Courier"/>
              </a:rPr>
              <a:t>) :: array(:)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	integer(i4) :: </a:t>
            </a:r>
            <a:r>
              <a:rPr lang="en-US" sz="600" dirty="0" err="1" smtClean="0">
                <a:latin typeface="Courier"/>
                <a:cs typeface="Courier"/>
              </a:rPr>
              <a:t>src,dest,len,iptr,tag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integer(i4) :: </a:t>
            </a:r>
            <a:r>
              <a:rPr lang="en-US" sz="600" dirty="0" err="1" smtClean="0">
                <a:latin typeface="Courier"/>
                <a:cs typeface="Courier"/>
              </a:rPr>
              <a:t>ierr,i</a:t>
            </a:r>
            <a:r>
              <a:rPr lang="en-US" sz="600" dirty="0" smtClean="0">
                <a:latin typeface="Courier"/>
                <a:cs typeface="Courier"/>
              </a:rPr>
              <a:t>, </a:t>
            </a:r>
            <a:r>
              <a:rPr lang="en-US" sz="600" dirty="0" err="1" smtClean="0">
                <a:latin typeface="Courier"/>
                <a:cs typeface="Courier"/>
              </a:rPr>
              <a:t>placeval,j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 lvl="1">
              <a:tabLst>
                <a:tab pos="577850" algn="l"/>
              </a:tabLst>
            </a:pP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 ! ** Gather data to be sent into a buffer **</a:t>
            </a:r>
          </a:p>
          <a:p>
            <a:pPr>
              <a:tabLst>
                <a:tab pos="577850" algn="l"/>
              </a:tabLst>
            </a:pPr>
            <a:r>
              <a:rPr lang="en-US" sz="500" dirty="0" smtClean="0">
                <a:latin typeface="Courier"/>
                <a:cs typeface="Courier"/>
              </a:rPr>
              <a:t>	</a:t>
            </a:r>
            <a:r>
              <a:rPr lang="en-US" sz="600" dirty="0" smtClean="0">
                <a:latin typeface="Courier"/>
                <a:cs typeface="Courier"/>
              </a:rPr>
              <a:t>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=1,lenSendBuffer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</a:t>
            </a:r>
            <a:r>
              <a:rPr lang="en-US" sz="600" dirty="0" err="1" smtClean="0">
                <a:latin typeface="Courier"/>
                <a:cs typeface="Courier"/>
              </a:rPr>
              <a:t>sendBuffer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 = array(halo2send(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	sync all</a:t>
            </a:r>
          </a:p>
          <a:p>
            <a:pPr>
              <a:tabLst>
                <a:tab pos="577850" algn="l"/>
              </a:tabLst>
            </a:pPr>
            <a:endParaRPr lang="en-US" sz="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	! ** Pull data from buffer to neighbors **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      	do i=1,nRecv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		         </a:t>
            </a:r>
            <a:r>
              <a:rPr lang="en-US" sz="1600" dirty="0" err="1">
                <a:latin typeface="Courier"/>
                <a:cs typeface="Courier"/>
              </a:rPr>
              <a:t>iptr</a:t>
            </a:r>
            <a:r>
              <a:rPr lang="en-US" sz="1600" dirty="0">
                <a:latin typeface="Courier"/>
                <a:cs typeface="Courier"/>
              </a:rPr>
              <a:t>  = </a:t>
            </a:r>
            <a:r>
              <a:rPr lang="en-US" sz="1600" dirty="0" err="1">
                <a:latin typeface="Courier"/>
                <a:cs typeface="Courier"/>
              </a:rPr>
              <a:t>ptrRecv</a:t>
            </a:r>
            <a:r>
              <a:rPr lang="en-US" sz="16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	         </a:t>
            </a:r>
            <a:r>
              <a:rPr lang="en-US" sz="1600" dirty="0" err="1">
                <a:latin typeface="Courier"/>
                <a:cs typeface="Courier"/>
              </a:rPr>
              <a:t>len</a:t>
            </a:r>
            <a:r>
              <a:rPr lang="en-US" sz="1600" dirty="0">
                <a:latin typeface="Courier"/>
                <a:cs typeface="Courier"/>
              </a:rPr>
              <a:t>   = </a:t>
            </a:r>
            <a:r>
              <a:rPr lang="en-US" sz="1600" dirty="0" err="1">
                <a:latin typeface="Courier"/>
                <a:cs typeface="Courier"/>
              </a:rPr>
              <a:t>RecvCnt</a:t>
            </a:r>
            <a:r>
              <a:rPr lang="en-US" sz="16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 	         </a:t>
            </a:r>
            <a:r>
              <a:rPr lang="en-US" sz="1600" dirty="0" err="1">
                <a:latin typeface="Courier"/>
                <a:cs typeface="Courier"/>
              </a:rPr>
              <a:t>dest</a:t>
            </a:r>
            <a:r>
              <a:rPr lang="en-US" sz="1600" dirty="0">
                <a:latin typeface="Courier"/>
                <a:cs typeface="Courier"/>
              </a:rPr>
              <a:t>  = </a:t>
            </a:r>
            <a:r>
              <a:rPr lang="en-US" sz="1600" dirty="0" err="1">
                <a:latin typeface="Courier"/>
                <a:cs typeface="Courier"/>
              </a:rPr>
              <a:t>rNeigh</a:t>
            </a:r>
            <a:r>
              <a:rPr lang="en-US" sz="1600" dirty="0">
                <a:latin typeface="Courier"/>
                <a:cs typeface="Courier"/>
              </a:rPr>
              <a:t>(i) + 1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  	         </a:t>
            </a:r>
            <a:r>
              <a:rPr lang="en-US" sz="1600" dirty="0" err="1">
                <a:latin typeface="Courier"/>
                <a:cs typeface="Courier"/>
              </a:rPr>
              <a:t>pullval</a:t>
            </a:r>
            <a:r>
              <a:rPr lang="en-US" sz="1600" dirty="0">
                <a:latin typeface="Courier"/>
                <a:cs typeface="Courier"/>
              </a:rPr>
              <a:t> = pull(i)</a:t>
            </a:r>
          </a:p>
          <a:p>
            <a:pPr>
              <a:tabLst>
                <a:tab pos="577850" algn="l"/>
              </a:tabLst>
            </a:pPr>
            <a:endParaRPr lang="en-US" sz="16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	        </a:t>
            </a:r>
            <a:r>
              <a:rPr lang="en-US" sz="1600" dirty="0" err="1">
                <a:latin typeface="Courier"/>
                <a:cs typeface="Courier"/>
              </a:rPr>
              <a:t>BufferRecvDbl</a:t>
            </a:r>
            <a:r>
              <a:rPr lang="en-US" sz="1600" dirty="0">
                <a:latin typeface="Courier"/>
                <a:cs typeface="Courier"/>
              </a:rPr>
              <a:t>(iptr:iptr+len-1) = &amp;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  	              </a:t>
            </a:r>
            <a:r>
              <a:rPr lang="en-US" sz="1600" dirty="0" err="1">
                <a:latin typeface="Courier"/>
                <a:cs typeface="Courier"/>
              </a:rPr>
              <a:t>BufferSendDbl</a:t>
            </a:r>
            <a:r>
              <a:rPr lang="en-US" sz="1600" dirty="0">
                <a:latin typeface="Courier"/>
                <a:cs typeface="Courier"/>
              </a:rPr>
              <a:t>(pullval:pullval+len-1)[</a:t>
            </a:r>
            <a:r>
              <a:rPr lang="en-US" sz="1600" dirty="0" err="1">
                <a:latin typeface="Courier"/>
                <a:cs typeface="Courier"/>
              </a:rPr>
              <a:t>dest</a:t>
            </a:r>
            <a:r>
              <a:rPr lang="en-US" sz="1600" dirty="0">
                <a:latin typeface="Courier"/>
                <a:cs typeface="Courier"/>
              </a:rPr>
              <a:t>]</a:t>
            </a:r>
          </a:p>
          <a:p>
            <a:pPr>
              <a:tabLst>
                <a:tab pos="577850" algn="l"/>
              </a:tabLst>
            </a:pPr>
            <a:r>
              <a:rPr lang="en-US" sz="1600" dirty="0">
                <a:latin typeface="Courier"/>
                <a:cs typeface="Courier"/>
              </a:rPr>
              <a:t>    	    </a:t>
            </a:r>
            <a:r>
              <a:rPr lang="en-US" sz="1600" dirty="0" err="1">
                <a:latin typeface="Courier"/>
                <a:cs typeface="Courier"/>
              </a:rPr>
              <a:t>enddo</a:t>
            </a:r>
            <a:endParaRPr lang="en-US" sz="16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6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sync all</a:t>
            </a:r>
          </a:p>
          <a:p>
            <a:pPr>
              <a:tabLst>
                <a:tab pos="577850" algn="l"/>
              </a:tabLst>
            </a:pPr>
            <a:endParaRPr lang="en-US" sz="8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050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sz="1050" dirty="0" smtClean="0">
                <a:solidFill>
                  <a:srgbClr val="008000"/>
                </a:solidFill>
                <a:latin typeface="Courier"/>
                <a:cs typeface="Courier"/>
              </a:rPr>
              <a:t>	!  Indirect address from the </a:t>
            </a:r>
            <a:r>
              <a:rPr lang="en-US" sz="1050" dirty="0" err="1" smtClean="0">
                <a:solidFill>
                  <a:srgbClr val="008000"/>
                </a:solidFill>
                <a:latin typeface="Courier"/>
                <a:cs typeface="Courier"/>
              </a:rPr>
              <a:t>recvBuffer</a:t>
            </a:r>
            <a:r>
              <a:rPr lang="en-US" sz="1050" dirty="0" smtClean="0">
                <a:solidFill>
                  <a:srgbClr val="008000"/>
                </a:solidFill>
                <a:latin typeface="Courier"/>
                <a:cs typeface="Courier"/>
              </a:rPr>
              <a:t> to the</a:t>
            </a:r>
          </a:p>
          <a:p>
            <a:pPr>
              <a:tabLst>
                <a:tab pos="577850" algn="l"/>
              </a:tabLst>
            </a:pPr>
            <a:r>
              <a:rPr lang="en-US" sz="1050" dirty="0" smtClean="0">
                <a:solidFill>
                  <a:srgbClr val="008000"/>
                </a:solidFill>
                <a:latin typeface="Courier"/>
                <a:cs typeface="Courier"/>
              </a:rPr>
              <a:t>	!  receiving side's array</a:t>
            </a:r>
          </a:p>
          <a:p>
            <a:pPr>
              <a:tabLst>
                <a:tab pos="577850" algn="l"/>
              </a:tabLst>
            </a:pPr>
            <a:r>
              <a:rPr lang="en-US" sz="1050" dirty="0" smtClean="0">
                <a:solidFill>
                  <a:srgbClr val="008000"/>
                </a:solidFill>
                <a:latin typeface="Courier"/>
                <a:cs typeface="Courier"/>
              </a:rPr>
              <a:t>	! ***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=1,lenRecvBuffer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array(recv2halo(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 = </a:t>
            </a:r>
            <a:r>
              <a:rPr lang="en-US" sz="600" dirty="0" err="1" smtClean="0">
                <a:latin typeface="Courier"/>
                <a:cs typeface="Courier"/>
              </a:rPr>
              <a:t>recvBuffer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end 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332181"/>
            <a:ext cx="90047" cy="2724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914399" y="5056908"/>
            <a:ext cx="91437" cy="1145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86313"/>
            <a:ext cx="84443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r>
              <a:rPr lang="en-US" b="1" dirty="0" smtClean="0">
                <a:latin typeface="Courier"/>
                <a:cs typeface="Courier"/>
              </a:rPr>
              <a:t>(array)</a:t>
            </a: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	! ** Input parameters and local variables: 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	real(r8), intent(</a:t>
            </a:r>
            <a:r>
              <a:rPr lang="en-US" sz="600" dirty="0" err="1" smtClean="0">
                <a:latin typeface="Courier"/>
                <a:cs typeface="Courier"/>
              </a:rPr>
              <a:t>inout</a:t>
            </a:r>
            <a:r>
              <a:rPr lang="en-US" sz="600" dirty="0" smtClean="0">
                <a:latin typeface="Courier"/>
                <a:cs typeface="Courier"/>
              </a:rPr>
              <a:t>) :: array(:)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  	integer(i4) :: </a:t>
            </a:r>
            <a:r>
              <a:rPr lang="en-US" sz="600" dirty="0" err="1" smtClean="0">
                <a:latin typeface="Courier"/>
                <a:cs typeface="Courier"/>
              </a:rPr>
              <a:t>src,dest,len,iptr,tag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integer(i4) :: </a:t>
            </a:r>
            <a:r>
              <a:rPr lang="en-US" sz="600" dirty="0" err="1" smtClean="0">
                <a:latin typeface="Courier"/>
                <a:cs typeface="Courier"/>
              </a:rPr>
              <a:t>ierr,i</a:t>
            </a:r>
            <a:r>
              <a:rPr lang="en-US" sz="600" dirty="0" smtClean="0">
                <a:latin typeface="Courier"/>
                <a:cs typeface="Courier"/>
              </a:rPr>
              <a:t>, </a:t>
            </a:r>
            <a:r>
              <a:rPr lang="en-US" sz="600" dirty="0" err="1" smtClean="0">
                <a:latin typeface="Courier"/>
                <a:cs typeface="Courier"/>
              </a:rPr>
              <a:t>placeval,j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 lvl="1">
              <a:tabLst>
                <a:tab pos="577850" algn="l"/>
              </a:tabLst>
            </a:pP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 ! ** Gather data to be sent into a buffer **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do 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=1,lenSendBuffer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    </a:t>
            </a:r>
            <a:r>
              <a:rPr lang="en-US" sz="600" dirty="0" err="1" smtClean="0">
                <a:latin typeface="Courier"/>
                <a:cs typeface="Courier"/>
              </a:rPr>
              <a:t>sendBuffer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 = array(halo2send(</a:t>
            </a:r>
            <a:r>
              <a:rPr lang="en-US" sz="600" dirty="0" err="1" smtClean="0">
                <a:latin typeface="Courier"/>
                <a:cs typeface="Courier"/>
              </a:rPr>
              <a:t>i</a:t>
            </a:r>
            <a:r>
              <a:rPr lang="en-US" sz="600" dirty="0" smtClean="0">
                <a:latin typeface="Courier"/>
                <a:cs typeface="Courier"/>
              </a:rPr>
              <a:t>))</a:t>
            </a:r>
          </a:p>
          <a:p>
            <a:pPr>
              <a:tabLst>
                <a:tab pos="577850" algn="l"/>
              </a:tabLst>
            </a:pPr>
            <a:r>
              <a:rPr lang="en-US" sz="600" dirty="0" smtClean="0">
                <a:latin typeface="Courier"/>
                <a:cs typeface="Courier"/>
              </a:rPr>
              <a:t>	</a:t>
            </a:r>
            <a:r>
              <a:rPr lang="en-US" sz="600" dirty="0" err="1" smtClean="0">
                <a:latin typeface="Courier"/>
                <a:cs typeface="Courier"/>
              </a:rPr>
              <a:t>enddo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endParaRPr lang="en-US" sz="1000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	sync all</a:t>
            </a:r>
          </a:p>
          <a:p>
            <a:pPr>
              <a:tabLst>
                <a:tab pos="577850" algn="l"/>
              </a:tabLst>
            </a:pPr>
            <a:endParaRPr lang="en-US" sz="10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1200" dirty="0">
                <a:solidFill>
                  <a:srgbClr val="008000"/>
                </a:solidFill>
                <a:latin typeface="Courier"/>
                <a:cs typeface="Courier"/>
              </a:rPr>
              <a:t>	! ** Pull data from buffer to neighbors **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      	do i=1,nRecv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		         </a:t>
            </a:r>
            <a:r>
              <a:rPr lang="en-US" sz="800" dirty="0" err="1">
                <a:latin typeface="Courier"/>
                <a:cs typeface="Courier"/>
              </a:rPr>
              <a:t>iptr</a:t>
            </a:r>
            <a:r>
              <a:rPr lang="en-US" sz="800" dirty="0">
                <a:latin typeface="Courier"/>
                <a:cs typeface="Courier"/>
              </a:rPr>
              <a:t>  = </a:t>
            </a:r>
            <a:r>
              <a:rPr lang="en-US" sz="800" dirty="0" err="1">
                <a:latin typeface="Courier"/>
                <a:cs typeface="Courier"/>
              </a:rPr>
              <a:t>ptrRecv</a:t>
            </a:r>
            <a:r>
              <a:rPr lang="en-US" sz="8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	         </a:t>
            </a:r>
            <a:r>
              <a:rPr lang="en-US" sz="800" dirty="0" err="1">
                <a:latin typeface="Courier"/>
                <a:cs typeface="Courier"/>
              </a:rPr>
              <a:t>len</a:t>
            </a:r>
            <a:r>
              <a:rPr lang="en-US" sz="800" dirty="0">
                <a:latin typeface="Courier"/>
                <a:cs typeface="Courier"/>
              </a:rPr>
              <a:t>   = </a:t>
            </a:r>
            <a:r>
              <a:rPr lang="en-US" sz="800" dirty="0" err="1">
                <a:latin typeface="Courier"/>
                <a:cs typeface="Courier"/>
              </a:rPr>
              <a:t>RecvCnt</a:t>
            </a:r>
            <a:r>
              <a:rPr lang="en-US" sz="800" dirty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 	         </a:t>
            </a:r>
            <a:r>
              <a:rPr lang="en-US" sz="800" dirty="0" err="1">
                <a:latin typeface="Courier"/>
                <a:cs typeface="Courier"/>
              </a:rPr>
              <a:t>dest</a:t>
            </a:r>
            <a:r>
              <a:rPr lang="en-US" sz="800" dirty="0">
                <a:latin typeface="Courier"/>
                <a:cs typeface="Courier"/>
              </a:rPr>
              <a:t>  = </a:t>
            </a:r>
            <a:r>
              <a:rPr lang="en-US" sz="800" dirty="0" err="1">
                <a:latin typeface="Courier"/>
                <a:cs typeface="Courier"/>
              </a:rPr>
              <a:t>rNeigh</a:t>
            </a:r>
            <a:r>
              <a:rPr lang="en-US" sz="800" dirty="0">
                <a:latin typeface="Courier"/>
                <a:cs typeface="Courier"/>
              </a:rPr>
              <a:t>(i) + 1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  	         </a:t>
            </a:r>
            <a:r>
              <a:rPr lang="en-US" sz="800" dirty="0" err="1">
                <a:latin typeface="Courier"/>
                <a:cs typeface="Courier"/>
              </a:rPr>
              <a:t>pullval</a:t>
            </a:r>
            <a:r>
              <a:rPr lang="en-US" sz="800" dirty="0">
                <a:latin typeface="Courier"/>
                <a:cs typeface="Courier"/>
              </a:rPr>
              <a:t> = pull(i)</a:t>
            </a:r>
          </a:p>
          <a:p>
            <a:pPr>
              <a:tabLst>
                <a:tab pos="577850" algn="l"/>
              </a:tabLst>
            </a:pPr>
            <a:endParaRPr lang="en-US" sz="800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	        </a:t>
            </a:r>
            <a:r>
              <a:rPr lang="en-US" sz="800" dirty="0" err="1">
                <a:latin typeface="Courier"/>
                <a:cs typeface="Courier"/>
              </a:rPr>
              <a:t>BufferRecvDbl</a:t>
            </a:r>
            <a:r>
              <a:rPr lang="en-US" sz="800" dirty="0">
                <a:latin typeface="Courier"/>
                <a:cs typeface="Courier"/>
              </a:rPr>
              <a:t>(iptr:iptr+len-1) = &amp;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  	              </a:t>
            </a:r>
            <a:r>
              <a:rPr lang="en-US" sz="800" dirty="0" err="1">
                <a:latin typeface="Courier"/>
                <a:cs typeface="Courier"/>
              </a:rPr>
              <a:t>BufferSendDbl</a:t>
            </a:r>
            <a:r>
              <a:rPr lang="en-US" sz="800" dirty="0">
                <a:latin typeface="Courier"/>
                <a:cs typeface="Courier"/>
              </a:rPr>
              <a:t>(pullval:pullval+len-1)[</a:t>
            </a:r>
            <a:r>
              <a:rPr lang="en-US" sz="800" dirty="0" err="1">
                <a:latin typeface="Courier"/>
                <a:cs typeface="Courier"/>
              </a:rPr>
              <a:t>dest</a:t>
            </a:r>
            <a:r>
              <a:rPr lang="en-US" sz="800" dirty="0">
                <a:latin typeface="Courier"/>
                <a:cs typeface="Courier"/>
              </a:rPr>
              <a:t>]</a:t>
            </a:r>
          </a:p>
          <a:p>
            <a:pPr>
              <a:tabLst>
                <a:tab pos="577850" algn="l"/>
              </a:tabLst>
            </a:pPr>
            <a:r>
              <a:rPr lang="en-US" sz="800" dirty="0">
                <a:latin typeface="Courier"/>
                <a:cs typeface="Courier"/>
              </a:rPr>
              <a:t>    	    </a:t>
            </a:r>
            <a:r>
              <a:rPr lang="en-US" sz="800" dirty="0" err="1" smtClean="0">
                <a:latin typeface="Courier"/>
                <a:cs typeface="Courier"/>
              </a:rPr>
              <a:t>enddo</a:t>
            </a:r>
            <a:endParaRPr lang="en-US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        sync all</a:t>
            </a:r>
          </a:p>
          <a:p>
            <a:pPr>
              <a:tabLst>
                <a:tab pos="577850" algn="l"/>
              </a:tabLst>
            </a:pPr>
            <a:endParaRPr lang="en-US" dirty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 ! ***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   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!  Indirect address from the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recvBuffer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to the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 !  receiving side's array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 ! ***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        do i=1,lenRecvBuffer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             array(recv2halo(i)) = </a:t>
            </a:r>
            <a:r>
              <a:rPr lang="en-US" dirty="0" err="1" smtClean="0">
                <a:latin typeface="Courier"/>
                <a:cs typeface="Courier"/>
              </a:rPr>
              <a:t>recvBuffer</a:t>
            </a:r>
            <a:r>
              <a:rPr lang="en-US" dirty="0" smtClean="0">
                <a:latin typeface="Courier"/>
                <a:cs typeface="Courier"/>
              </a:rPr>
              <a:t>(i)</a:t>
            </a:r>
          </a:p>
          <a:p>
            <a:pPr>
              <a:tabLst>
                <a:tab pos="577850" algn="l"/>
              </a:tabLst>
            </a:pP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dirty="0" err="1" smtClean="0">
                <a:latin typeface="Courier"/>
                <a:cs typeface="Courier"/>
              </a:rPr>
              <a:t>enddo</a:t>
            </a:r>
            <a:endParaRPr lang="en-US" dirty="0" smtClean="0">
              <a:latin typeface="Courier"/>
              <a:cs typeface="Courier"/>
            </a:endParaRPr>
          </a:p>
          <a:p>
            <a:pPr>
              <a:tabLst>
                <a:tab pos="577850" algn="l"/>
              </a:tabLst>
            </a:pPr>
            <a:r>
              <a:rPr lang="en-US" b="1" dirty="0" smtClean="0">
                <a:latin typeface="Courier"/>
                <a:cs typeface="Courier"/>
              </a:rPr>
              <a:t>end subroutine </a:t>
            </a:r>
            <a:r>
              <a:rPr lang="en-US" b="1" dirty="0" err="1" smtClean="0">
                <a:latin typeface="Courier"/>
                <a:cs typeface="Courier"/>
              </a:rPr>
              <a:t>UpdateHalo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914398" y="3706091"/>
            <a:ext cx="91437" cy="2438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Resulting Performance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91" y="1700055"/>
            <a:ext cx="5532582" cy="4626854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090249" y="4295273"/>
            <a:ext cx="163902" cy="4147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090248" y="4013481"/>
            <a:ext cx="1552756" cy="696541"/>
          </a:xfrm>
          <a:prstGeom prst="rightBrace">
            <a:avLst>
              <a:gd name="adj1" fmla="val 8333"/>
              <a:gd name="adj2" fmla="val 512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3004" y="417708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3.9x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2700" y="429000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 Volume Comparison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74" y="1663930"/>
            <a:ext cx="5960226" cy="5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Suggestions for CAF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327" y="1840360"/>
            <a:ext cx="771467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Analyze Code and Automatically Aggregate multiple sends conducted in a loop</a:t>
            </a:r>
          </a:p>
          <a:p>
            <a:endParaRPr lang="en-US" sz="11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Add gather/scatter operation to language:</a:t>
            </a:r>
          </a:p>
          <a:p>
            <a:endParaRPr lang="en-US" sz="2400" dirty="0">
              <a:latin typeface="Courier"/>
              <a:cs typeface="Courier"/>
            </a:endParaRPr>
          </a:p>
          <a:p>
            <a:r>
              <a:rPr lang="tr-TR" sz="2400" dirty="0" smtClean="0">
                <a:latin typeface="Courier"/>
                <a:cs typeface="Courier"/>
              </a:rPr>
              <a:t>array(recv2halo(:)</a:t>
            </a:r>
            <a:r>
              <a:rPr lang="en-US" sz="2400" dirty="0" smtClean="0">
                <a:latin typeface="Courier"/>
                <a:cs typeface="Courier"/>
              </a:rPr>
              <a:t>) </a:t>
            </a:r>
            <a:r>
              <a:rPr lang="tr-TR" sz="2400" dirty="0" smtClean="0">
                <a:latin typeface="Courier"/>
                <a:cs typeface="Courier"/>
              </a:rPr>
              <a:t>=</a:t>
            </a:r>
            <a:endParaRPr lang="en-US" sz="2400" dirty="0" smtClean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	</a:t>
            </a:r>
            <a:r>
              <a:rPr lang="tr-TR" sz="2400" dirty="0">
                <a:latin typeface="Courier"/>
                <a:cs typeface="Courier"/>
              </a:rPr>
              <a:t>array(halo2send</a:t>
            </a:r>
            <a:r>
              <a:rPr lang="tr-TR" sz="2400" dirty="0" smtClean="0">
                <a:latin typeface="Courier"/>
                <a:cs typeface="Courier"/>
              </a:rPr>
              <a:t>(: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  <a:r>
              <a:rPr lang="tr-TR" sz="2400" dirty="0" smtClean="0">
                <a:latin typeface="Courier"/>
                <a:cs typeface="Courier"/>
              </a:rPr>
              <a:t>)[</a:t>
            </a:r>
            <a:r>
              <a:rPr lang="en-US" sz="2400" dirty="0" smtClean="0">
                <a:latin typeface="Courier"/>
                <a:cs typeface="Courier"/>
              </a:rPr>
              <a:t>source</a:t>
            </a:r>
            <a:r>
              <a:rPr lang="tr-TR" sz="2400" dirty="0" smtClean="0">
                <a:latin typeface="Courier"/>
                <a:cs typeface="Courier"/>
              </a:rPr>
              <a:t>(i</a:t>
            </a:r>
            <a:r>
              <a:rPr lang="tr-TR" sz="2400" dirty="0">
                <a:latin typeface="Courier"/>
                <a:cs typeface="Courier"/>
              </a:rPr>
              <a:t>)]</a:t>
            </a:r>
            <a:endParaRPr lang="en-US" sz="2400" dirty="0" smtClean="0">
              <a:latin typeface="Courier"/>
              <a:cs typeface="Courier"/>
            </a:endParaRPr>
          </a:p>
          <a:p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	recv2halo – Lists elements to receive</a:t>
            </a:r>
          </a:p>
          <a:p>
            <a:r>
              <a:rPr lang="en-US" sz="2400" dirty="0">
                <a:latin typeface="Courier"/>
                <a:cs typeface="Courier"/>
              </a:rPr>
              <a:t>	</a:t>
            </a:r>
            <a:r>
              <a:rPr lang="en-US" sz="2400" dirty="0" smtClean="0">
                <a:latin typeface="Courier"/>
                <a:cs typeface="Courier"/>
              </a:rPr>
              <a:t>halo2send – Lists elements to send</a:t>
            </a:r>
          </a:p>
          <a:p>
            <a:r>
              <a:rPr lang="en-US" sz="2400" dirty="0">
                <a:latin typeface="Courier"/>
                <a:cs typeface="Courier"/>
              </a:rPr>
              <a:t>	</a:t>
            </a:r>
            <a:r>
              <a:rPr lang="en-US" sz="2400" dirty="0" smtClean="0">
                <a:latin typeface="Courier"/>
                <a:cs typeface="Courier"/>
              </a:rPr>
              <a:t>[source(i)] – Indicates to access an array on the sending </a:t>
            </a:r>
            <a:r>
              <a:rPr lang="en-US" sz="2400" dirty="0" err="1" smtClean="0">
                <a:latin typeface="Courier"/>
                <a:cs typeface="Courier"/>
              </a:rPr>
              <a:t>proc</a:t>
            </a:r>
            <a:endParaRPr lang="en-US" sz="2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9838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Suggestions for CAF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327" y="1840360"/>
            <a:ext cx="77146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/>
              <a:t>Missing Reductions in standard</a:t>
            </a:r>
          </a:p>
          <a:p>
            <a:pPr marL="800100" lvl="1" indent="-342900">
              <a:buFont typeface="Arial"/>
              <a:buChar char="•"/>
            </a:pPr>
            <a:r>
              <a:rPr lang="en-US" sz="4000" dirty="0" smtClean="0"/>
              <a:t>Cray has reductions that work on certain machines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4000" dirty="0" smtClean="0"/>
              <a:t>Explicit Synchronization Management</a:t>
            </a:r>
          </a:p>
          <a:p>
            <a:r>
              <a:rPr lang="en-US" sz="4000" dirty="0" smtClean="0"/>
              <a:t>	! </a:t>
            </a:r>
            <a:r>
              <a:rPr lang="en-US" sz="4000" dirty="0" err="1" smtClean="0"/>
              <a:t>dir</a:t>
            </a:r>
            <a:r>
              <a:rPr lang="en-US" sz="4000" dirty="0"/>
              <a:t>$ </a:t>
            </a:r>
            <a:r>
              <a:rPr lang="en-US" sz="4000" dirty="0" err="1"/>
              <a:t>pgas</a:t>
            </a:r>
            <a:r>
              <a:rPr lang="en-US" sz="4000" dirty="0"/>
              <a:t> </a:t>
            </a:r>
            <a:r>
              <a:rPr lang="en-US" sz="4000" dirty="0" err="1" smtClean="0"/>
              <a:t>defer_sync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12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228600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838200"/>
            <a:ext cx="6858000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CAF's strong points: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Decreased line count with non-buffered version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Can compile with existing Fortran compiler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Easy learning curve</a:t>
            </a:r>
          </a:p>
          <a:p>
            <a:pPr lvl="1"/>
            <a:endParaRPr lang="en-US" sz="800" dirty="0" smtClean="0"/>
          </a:p>
          <a:p>
            <a:r>
              <a:rPr lang="en-US" sz="2400" b="1" dirty="0" smtClean="0"/>
              <a:t>CAF's weak points: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Had to explicitly buffer data</a:t>
            </a:r>
          </a:p>
          <a:p>
            <a:pPr lvl="1"/>
            <a:endParaRPr lang="en-US" sz="1050" dirty="0" smtClean="0"/>
          </a:p>
          <a:p>
            <a:r>
              <a:rPr lang="en-US" sz="2400" b="1" dirty="0" smtClean="0"/>
              <a:t>Adoption: a chicken and egg scenario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Developers want to see studies examining applications similar to theirs.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Compiler researchers need developers to help port applications (due size and domain specific nature).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Miniapps</a:t>
            </a:r>
            <a:r>
              <a:rPr lang="en-US" sz="2400" dirty="0" smtClean="0"/>
              <a:t> can help break this cycle</a:t>
            </a:r>
            <a:endParaRPr lang="en-US" sz="11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Download Source code and Tech Report at: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http://www.cs.colostate.edu/hpc/cgpop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057400"/>
            <a:ext cx="39661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Using PGAS in POP?</a:t>
            </a:r>
          </a:p>
          <a:p>
            <a:endParaRPr lang="en-US" sz="3600" dirty="0" smtClean="0">
              <a:solidFill>
                <a:srgbClr val="D9D9D9"/>
              </a:solidFill>
            </a:endParaRPr>
          </a:p>
          <a:p>
            <a:r>
              <a:rPr lang="en-US" sz="3600" dirty="0" smtClean="0">
                <a:solidFill>
                  <a:srgbClr val="D9D9D9"/>
                </a:solidFill>
              </a:rPr>
              <a:t>The CGPOP </a:t>
            </a:r>
            <a:r>
              <a:rPr lang="en-US" sz="3600" dirty="0" err="1" smtClean="0">
                <a:solidFill>
                  <a:srgbClr val="D9D9D9"/>
                </a:solidFill>
              </a:rPr>
              <a:t>Miniapp</a:t>
            </a:r>
            <a:endParaRPr lang="en-US" sz="3600" dirty="0" smtClean="0">
              <a:solidFill>
                <a:srgbClr val="D9D9D9"/>
              </a:solidFill>
            </a:endParaRPr>
          </a:p>
          <a:p>
            <a:endParaRPr lang="en-US" sz="3600" dirty="0" smtClean="0">
              <a:solidFill>
                <a:srgbClr val="D9D9D9"/>
              </a:solidFill>
            </a:endParaRPr>
          </a:p>
          <a:p>
            <a:r>
              <a:rPr lang="en-US" sz="3600" dirty="0" smtClean="0">
                <a:solidFill>
                  <a:srgbClr val="D9D9D9"/>
                </a:solidFill>
              </a:rPr>
              <a:t>Evaluating CAF</a:t>
            </a:r>
            <a:endParaRPr lang="en-US" sz="36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of Interconnect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47" y="1257300"/>
            <a:ext cx="6445953" cy="52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Motivating Example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5729" y="1182267"/>
            <a:ext cx="430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POP is an Ocean simulation code.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Currently Fortran + MPI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About 70 KLOC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Should PGAS be used in POP</a:t>
            </a:r>
            <a:r>
              <a:rPr lang="en-US" sz="2800" dirty="0"/>
              <a:t> </a:t>
            </a:r>
            <a:r>
              <a:rPr lang="en-US" sz="2800" dirty="0" smtClean="0"/>
              <a:t>to improve maintainability?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3833075"/>
            <a:ext cx="9067802" cy="3064195"/>
            <a:chOff x="-1" y="3833075"/>
            <a:chExt cx="9067802" cy="3064195"/>
          </a:xfrm>
        </p:grpSpPr>
        <p:sp>
          <p:nvSpPr>
            <p:cNvPr id="26" name="TextBox 25"/>
            <p:cNvSpPr txBox="1"/>
            <p:nvPr/>
          </p:nvSpPr>
          <p:spPr>
            <a:xfrm>
              <a:off x="457201" y="4650501"/>
              <a:ext cx="8610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Need to work with existing POP code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Need to maintain high performance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Whether a model is shown to improve similar code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/>
                <a:t> </a:t>
              </a:r>
              <a:r>
                <a:rPr lang="en-US" sz="2800" dirty="0" smtClean="0"/>
                <a:t>The experience developers have with the model</a:t>
              </a:r>
            </a:p>
            <a:p>
              <a:endParaRPr lang="en-US" sz="2800" dirty="0" smtClean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-1" y="3833075"/>
              <a:ext cx="569190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4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Adoption a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ffected </a:t>
              </a:r>
              <a:r>
                <a:rPr lang="en-US" sz="4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by: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67" y="1490202"/>
            <a:ext cx="1159908" cy="4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16059" y="3436076"/>
            <a:ext cx="299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Map-Reduce</a:t>
            </a:r>
            <a:endParaRPr lang="en-US" sz="2800" b="1" u="sng" dirty="0"/>
          </a:p>
        </p:txBody>
      </p:sp>
      <p:pic>
        <p:nvPicPr>
          <p:cNvPr id="33" name="Picture 5" descr="http://upc.lbl.gov/images/upc-logo-tin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187" y="1109919"/>
            <a:ext cx="435489" cy="82363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579732" y="1648731"/>
            <a:ext cx="10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Cilk</a:t>
            </a:r>
            <a:endParaRPr lang="en-US" sz="2400" b="1" u="sng" dirty="0"/>
          </a:p>
        </p:txBody>
      </p:sp>
      <p:pic>
        <p:nvPicPr>
          <p:cNvPr id="35" name="Picture 7" descr="http://www.mcs.anl.gov/mpi/images/mpilogogre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31" y="2205810"/>
            <a:ext cx="909650" cy="406395"/>
          </a:xfrm>
          <a:prstGeom prst="rect">
            <a:avLst/>
          </a:prstGeom>
          <a:noFill/>
        </p:spPr>
      </p:pic>
      <p:pic>
        <p:nvPicPr>
          <p:cNvPr id="36" name="Picture 9" descr="openmp.o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840" y="2821422"/>
            <a:ext cx="1083932" cy="439290"/>
          </a:xfrm>
          <a:prstGeom prst="rect">
            <a:avLst/>
          </a:prstGeom>
          <a:noFill/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198" y="2110396"/>
            <a:ext cx="803980" cy="49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130" y="982759"/>
            <a:ext cx="1147085" cy="4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Titanium-meta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1652" y="982759"/>
            <a:ext cx="1359099" cy="365755"/>
          </a:xfrm>
          <a:prstGeom prst="rect">
            <a:avLst/>
          </a:prstGeom>
        </p:spPr>
      </p:pic>
      <p:pic>
        <p:nvPicPr>
          <p:cNvPr id="40" name="Picture 39" descr="streamit-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223" y="3070736"/>
            <a:ext cx="1236892" cy="2035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65194" y="2110396"/>
            <a:ext cx="968793" cy="28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STAPL</a:t>
            </a:r>
            <a:endParaRPr lang="en-US" sz="2400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1733763" y="1426033"/>
            <a:ext cx="825644" cy="443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Ct</a:t>
            </a:r>
            <a:endParaRPr lang="en-US" sz="4000" b="1" u="sng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5182" y="2588370"/>
            <a:ext cx="1474294" cy="9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1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Examining Existing Benchmarks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1447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Benchmarks are small (in terms of SLOC) programs that perform some common type of computation.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6999" y="2685871"/>
            <a:ext cx="3588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High-performance LINPACK</a:t>
            </a:r>
          </a:p>
          <a:p>
            <a:r>
              <a:rPr lang="en-US" sz="2400" dirty="0" smtClean="0"/>
              <a:t>NAS parallel benchmarks</a:t>
            </a:r>
          </a:p>
          <a:p>
            <a:r>
              <a:rPr lang="en-US" sz="2400" dirty="0" smtClean="0"/>
              <a:t>HPC Challenge benchmarks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192" y="4205133"/>
            <a:ext cx="8613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main computation in POP is its conjugate gradient solver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 maybe we should see how well programming models implement NAS CG?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But does NAS CG accurately model POP?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5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44" y="5986790"/>
            <a:ext cx="851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NAS does not model  the performance of POP’s CG solver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769108"/>
            <a:ext cx="6591300" cy="531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NPB Vs. POP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099280"/>
            <a:ext cx="3751311" cy="7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9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NAS and POP differ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1840360"/>
            <a:ext cx="48006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boundary conditions</a:t>
            </a:r>
          </a:p>
          <a:p>
            <a:endParaRPr lang="en-US" sz="1100" dirty="0" smtClean="0"/>
          </a:p>
          <a:p>
            <a:r>
              <a:rPr lang="en-US" sz="2400" dirty="0" smtClean="0"/>
              <a:t>Specific data-distribution and data-structures to represent distribution</a:t>
            </a:r>
          </a:p>
          <a:p>
            <a:endParaRPr lang="en-US" sz="1100" dirty="0"/>
          </a:p>
          <a:p>
            <a:r>
              <a:rPr lang="en-US" sz="2400" dirty="0" smtClean="0"/>
              <a:t>Application specific optimizations (don’t store/compute land points for an Ocean simulation)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452418"/>
            <a:ext cx="34956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5380180"/>
            <a:ext cx="9144000" cy="914400"/>
            <a:chOff x="0" y="5334000"/>
            <a:chExt cx="9144000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5334000"/>
              <a:ext cx="29718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Solution: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548640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 </a:t>
              </a:r>
              <a:r>
                <a:rPr lang="en-US" sz="3200" dirty="0" err="1" smtClean="0"/>
                <a:t>Miniapp</a:t>
              </a:r>
              <a:r>
                <a:rPr lang="en-US" sz="3200" dirty="0" smtClean="0"/>
                <a:t>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341203"/>
              <a:ext cx="533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Small pieces of code (1k - 10k SLOC) extracted from POP.</a:t>
              </a:r>
              <a:endParaRPr lang="en-US" sz="2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850" y="1338118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POP has: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581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057400"/>
            <a:ext cx="62778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D9D9D9"/>
                </a:solidFill>
              </a:rPr>
              <a:t>Evaluating Programming Models</a:t>
            </a:r>
          </a:p>
          <a:p>
            <a:endParaRPr lang="en-US" sz="3600" dirty="0" smtClean="0"/>
          </a:p>
          <a:p>
            <a:r>
              <a:rPr lang="en-US" sz="3600" dirty="0" smtClean="0"/>
              <a:t>The CGPOP </a:t>
            </a:r>
            <a:r>
              <a:rPr lang="en-US" sz="3600" dirty="0" err="1" smtClean="0"/>
              <a:t>Miniapp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Evaluating CAF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0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1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Miniapp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POP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96372"/>
            <a:ext cx="3821545" cy="40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038600" y="1713350"/>
            <a:ext cx="5067300" cy="38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 smtClean="0">
                <a:effectLst/>
              </a:rPr>
              <a:t> 3600 x 2400 grid (strong scaling)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ffectLst/>
              </a:rPr>
              <a:t>Relative </a:t>
            </a:r>
            <a:r>
              <a:rPr lang="en-US" sz="2400" dirty="0">
                <a:effectLst/>
              </a:rPr>
              <a:t>cost of the </a:t>
            </a:r>
            <a:r>
              <a:rPr lang="en-US" sz="2400" dirty="0" err="1">
                <a:effectLst/>
              </a:rPr>
              <a:t>baroclinic</a:t>
            </a:r>
            <a:r>
              <a:rPr lang="en-US" sz="2400" dirty="0">
                <a:effectLst/>
              </a:rPr>
              <a:t> component dominates at fewer than </a:t>
            </a:r>
            <a:r>
              <a:rPr lang="en-US" sz="2400" dirty="0" smtClean="0">
                <a:effectLst/>
              </a:rPr>
              <a:t>10000 </a:t>
            </a:r>
            <a:r>
              <a:rPr lang="en-US" sz="2400" dirty="0">
                <a:effectLst/>
              </a:rPr>
              <a:t>cores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Barotropic</a:t>
            </a:r>
            <a:r>
              <a:rPr lang="en-US" sz="2400" dirty="0">
                <a:effectLst/>
              </a:rPr>
              <a:t> and 3D-update dominate  at greater than </a:t>
            </a:r>
            <a:r>
              <a:rPr lang="en-US" sz="2400" dirty="0" smtClean="0">
                <a:effectLst/>
              </a:rPr>
              <a:t>10000 </a:t>
            </a:r>
            <a:r>
              <a:rPr lang="en-US" sz="2400" dirty="0">
                <a:effectLst/>
              </a:rPr>
              <a:t>cores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effectLst/>
              </a:rPr>
              <a:t> We extracted CGPOP</a:t>
            </a:r>
          </a:p>
          <a:p>
            <a:r>
              <a:rPr lang="en-US" sz="2400" dirty="0">
                <a:effectLst/>
              </a:rPr>
              <a:t>from the </a:t>
            </a:r>
            <a:r>
              <a:rPr lang="en-US" sz="2400" dirty="0" err="1">
                <a:effectLst/>
              </a:rPr>
              <a:t>barotropic</a:t>
            </a:r>
            <a:r>
              <a:rPr lang="en-US" sz="2400" dirty="0">
                <a:effectLst/>
              </a:rPr>
              <a:t> component, and the conjugate gradient algorithm within it specifically.</a:t>
            </a:r>
          </a:p>
        </p:txBody>
      </p:sp>
    </p:spTree>
    <p:extLst>
      <p:ext uri="{BB962C8B-B14F-4D97-AF65-F5344CB8AC3E}">
        <p14:creationId xmlns:p14="http://schemas.microsoft.com/office/powerpoint/2010/main" val="42608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820</Words>
  <Application>Microsoft Macintosh PowerPoint</Application>
  <PresentationFormat>On-screen Show (4:3)</PresentationFormat>
  <Paragraphs>383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Evaluating CAF with the CGPOP Miniapp</vt:lpstr>
      <vt:lpstr>Outline</vt:lpstr>
      <vt:lpstr>Outline</vt:lpstr>
      <vt:lpstr>Motivating Example</vt:lpstr>
      <vt:lpstr>Examining Existing Benchmarks</vt:lpstr>
      <vt:lpstr>NPB Vs. POP</vt:lpstr>
      <vt:lpstr>How NAS and POP differ</vt:lpstr>
      <vt:lpstr>Outline</vt:lpstr>
      <vt:lpstr>Developing a Miniapp for POP</vt:lpstr>
      <vt:lpstr>CGPOP as a Performance Proxy</vt:lpstr>
      <vt:lpstr>CGPOP Architecture</vt:lpstr>
      <vt:lpstr>Outline</vt:lpstr>
      <vt:lpstr>Two primary versions of CGPOP</vt:lpstr>
      <vt:lpstr>Many possible CAF implementations…</vt:lpstr>
      <vt:lpstr>An issue with all CAF versions</vt:lpstr>
      <vt:lpstr>PowerPoint Presentation</vt:lpstr>
      <vt:lpstr>PowerPoint Presentation</vt:lpstr>
      <vt:lpstr>Simple CAF Code for UpdateHalo</vt:lpstr>
      <vt:lpstr>Need for Data Aggregation</vt:lpstr>
      <vt:lpstr>PowerPoint Presentation</vt:lpstr>
      <vt:lpstr>PowerPoint Presentation</vt:lpstr>
      <vt:lpstr>PowerPoint Presentation</vt:lpstr>
      <vt:lpstr>PowerPoint Presentation</vt:lpstr>
      <vt:lpstr>Resulting Performance</vt:lpstr>
      <vt:lpstr>Code Volume Comparison</vt:lpstr>
      <vt:lpstr>Suggestions for CAF</vt:lpstr>
      <vt:lpstr>Suggestions for CAF</vt:lpstr>
      <vt:lpstr>Conclusions</vt:lpstr>
      <vt:lpstr>Download Source code and Tech Report at:  http://www.cs.colostate.edu/hpc/cgpop</vt:lpstr>
      <vt:lpstr>Importance of Interconnect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CAF with the CGPOP Miniapp</dc:title>
  <dc:creator>Andrew Stone</dc:creator>
  <cp:lastModifiedBy>Andrew Stone</cp:lastModifiedBy>
  <cp:revision>101</cp:revision>
  <dcterms:created xsi:type="dcterms:W3CDTF">2011-10-10T01:24:22Z</dcterms:created>
  <dcterms:modified xsi:type="dcterms:W3CDTF">2012-09-23T23:08:03Z</dcterms:modified>
</cp:coreProperties>
</file>