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sldIdLst>
    <p:sldId id="256" r:id="rId2"/>
    <p:sldId id="306" r:id="rId3"/>
    <p:sldId id="307" r:id="rId4"/>
    <p:sldId id="263" r:id="rId5"/>
    <p:sldId id="264" r:id="rId6"/>
    <p:sldId id="265" r:id="rId7"/>
    <p:sldId id="266" r:id="rId8"/>
    <p:sldId id="285" r:id="rId9"/>
    <p:sldId id="279" r:id="rId10"/>
    <p:sldId id="268" r:id="rId11"/>
    <p:sldId id="280" r:id="rId12"/>
    <p:sldId id="284" r:id="rId13"/>
    <p:sldId id="297" r:id="rId14"/>
    <p:sldId id="298" r:id="rId15"/>
    <p:sldId id="299" r:id="rId16"/>
    <p:sldId id="301" r:id="rId17"/>
    <p:sldId id="273" r:id="rId18"/>
    <p:sldId id="274" r:id="rId19"/>
    <p:sldId id="290" r:id="rId20"/>
    <p:sldId id="261" r:id="rId21"/>
    <p:sldId id="262" r:id="rId22"/>
    <p:sldId id="300" r:id="rId23"/>
    <p:sldId id="281" r:id="rId24"/>
    <p:sldId id="277" r:id="rId25"/>
    <p:sldId id="271" r:id="rId26"/>
    <p:sldId id="270" r:id="rId27"/>
    <p:sldId id="267" r:id="rId28"/>
    <p:sldId id="291" r:id="rId29"/>
    <p:sldId id="275" r:id="rId30"/>
    <p:sldId id="289" r:id="rId31"/>
    <p:sldId id="292" r:id="rId32"/>
    <p:sldId id="293" r:id="rId33"/>
    <p:sldId id="295" r:id="rId34"/>
    <p:sldId id="296" r:id="rId35"/>
    <p:sldId id="302" r:id="rId36"/>
    <p:sldId id="303" r:id="rId3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6B531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2" autoAdjust="0"/>
    <p:restoredTop sz="90513" autoAdjust="0"/>
  </p:normalViewPr>
  <p:slideViewPr>
    <p:cSldViewPr>
      <p:cViewPr varScale="1">
        <p:scale>
          <a:sx n="75" d="100"/>
          <a:sy n="75" d="100"/>
        </p:scale>
        <p:origin x="-102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7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DA5FB0-9F6F-4A58-A6CF-01F9F14B4927}" type="datetimeFigureOut">
              <a:rPr lang="en-US" smtClean="0"/>
              <a:pPr/>
              <a:t>7/30/2010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C4B673-EB68-4674-8B15-384FEEB58C2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C4B673-EB68-4674-8B15-384FEEB58C22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C4B673-EB68-4674-8B15-384FEEB58C22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C4B673-EB68-4674-8B15-384FEEB58C22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C4B673-EB68-4674-8B15-384FEEB58C22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C4B673-EB68-4674-8B15-384FEEB58C22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C4B673-EB68-4674-8B15-384FEEB58C22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C4B673-EB68-4674-8B15-384FEEB58C22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C4B673-EB68-4674-8B15-384FEEB58C22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dirty="0" smtClean="0"/>
              <a:t>PGAS:</a:t>
            </a:r>
            <a:r>
              <a:rPr lang="en-US" sz="1200" baseline="0" dirty="0" smtClean="0"/>
              <a:t> "More natural way to express parallelism"</a:t>
            </a:r>
            <a:endParaRPr lang="en-US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C4B673-EB68-4674-8B15-384FEEB58C22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C4B673-EB68-4674-8B15-384FEEB58C22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C4B673-EB68-4674-8B15-384FEEB58C22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dirty="0" smtClean="0"/>
              <a:t>PGAS:</a:t>
            </a:r>
            <a:r>
              <a:rPr lang="en-US" sz="1200" baseline="0" dirty="0" smtClean="0"/>
              <a:t> "More natural way to express parallelism"</a:t>
            </a:r>
            <a:endParaRPr lang="en-US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C4B673-EB68-4674-8B15-384FEEB58C22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C4B673-EB68-4674-8B15-384FEEB58C22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C4B673-EB68-4674-8B15-384FEEB58C22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C4B673-EB68-4674-8B15-384FEEB58C22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C4B673-EB68-4674-8B15-384FEEB58C22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C4B673-EB68-4674-8B15-384FEEB58C22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C4B673-EB68-4674-8B15-384FEEB58C22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C4B673-EB68-4674-8B15-384FEEB58C22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C4B673-EB68-4674-8B15-384FEEB58C22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C4B673-EB68-4674-8B15-384FEEB58C22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C4B673-EB68-4674-8B15-384FEEB58C22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Explicitly mention that the earth is a sphere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C4B673-EB68-4674-8B15-384FEEB58C22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C4B673-EB68-4674-8B15-384FEEB58C22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C4B673-EB68-4674-8B15-384FEEB58C22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C4B673-EB68-4674-8B15-384FEEB58C22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C4B673-EB68-4674-8B15-384FEEB58C22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C4B673-EB68-4674-8B15-384FEEB58C22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C4B673-EB68-4674-8B15-384FEEB58C22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C4B673-EB68-4674-8B15-384FEEB58C22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State that this is easy to express in PGAS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C4B673-EB68-4674-8B15-384FEEB58C22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C4B673-EB68-4674-8B15-384FEEB58C22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CF30D-5682-41C9-9C1E-A7F26BEEE438}" type="datetimeFigureOut">
              <a:rPr lang="en-US" smtClean="0"/>
              <a:pPr/>
              <a:t>7/30/2010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15848-1C5A-405E-AE3A-574B910F63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CF30D-5682-41C9-9C1E-A7F26BEEE438}" type="datetimeFigureOut">
              <a:rPr lang="en-US" smtClean="0"/>
              <a:pPr/>
              <a:t>7/30/2010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15848-1C5A-405E-AE3A-574B910F63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CF30D-5682-41C9-9C1E-A7F26BEEE438}" type="datetimeFigureOut">
              <a:rPr lang="en-US" smtClean="0"/>
              <a:pPr/>
              <a:t>7/30/2010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15848-1C5A-405E-AE3A-574B910F63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CF30D-5682-41C9-9C1E-A7F26BEEE438}" type="datetimeFigureOut">
              <a:rPr lang="en-US" smtClean="0"/>
              <a:pPr/>
              <a:t>7/30/2010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15848-1C5A-405E-AE3A-574B910F63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CF30D-5682-41C9-9C1E-A7F26BEEE438}" type="datetimeFigureOut">
              <a:rPr lang="en-US" smtClean="0"/>
              <a:pPr/>
              <a:t>7/30/2010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15848-1C5A-405E-AE3A-574B910F63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CF30D-5682-41C9-9C1E-A7F26BEEE438}" type="datetimeFigureOut">
              <a:rPr lang="en-US" smtClean="0"/>
              <a:pPr/>
              <a:t>7/30/2010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15848-1C5A-405E-AE3A-574B910F63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CF30D-5682-41C9-9C1E-A7F26BEEE438}" type="datetimeFigureOut">
              <a:rPr lang="en-US" smtClean="0"/>
              <a:pPr/>
              <a:t>7/30/2010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15848-1C5A-405E-AE3A-574B910F63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CF30D-5682-41C9-9C1E-A7F26BEEE438}" type="datetimeFigureOut">
              <a:rPr lang="en-US" smtClean="0"/>
              <a:pPr/>
              <a:t>7/30/2010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15848-1C5A-405E-AE3A-574B910F63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CF30D-5682-41C9-9C1E-A7F26BEEE438}" type="datetimeFigureOut">
              <a:rPr lang="en-US" smtClean="0"/>
              <a:pPr/>
              <a:t>7/30/2010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15848-1C5A-405E-AE3A-574B910F63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CF30D-5682-41C9-9C1E-A7F26BEEE438}" type="datetimeFigureOut">
              <a:rPr lang="en-US" smtClean="0"/>
              <a:pPr/>
              <a:t>7/30/2010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15848-1C5A-405E-AE3A-574B910F63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CF30D-5682-41C9-9C1E-A7F26BEEE438}" type="datetimeFigureOut">
              <a:rPr lang="en-US" smtClean="0"/>
              <a:pPr/>
              <a:t>7/30/2010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15848-1C5A-405E-AE3A-574B910F63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FCF30D-5682-41C9-9C1E-A7F26BEEE438}" type="datetimeFigureOut">
              <a:rPr lang="en-US" smtClean="0"/>
              <a:pPr/>
              <a:t>7/30/2010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A15848-1C5A-405E-AE3A-574B910F630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10" Type="http://schemas.openxmlformats.org/officeDocument/2006/relationships/image" Target="../media/image10.gif"/><Relationship Id="rId4" Type="http://schemas.openxmlformats.org/officeDocument/2006/relationships/image" Target="../media/image4.gif"/><Relationship Id="rId9" Type="http://schemas.openxmlformats.org/officeDocument/2006/relationships/image" Target="../media/image9.gif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4.gif"/><Relationship Id="rId7" Type="http://schemas.openxmlformats.org/officeDocument/2006/relationships/image" Target="../media/image1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gif"/><Relationship Id="rId10" Type="http://schemas.openxmlformats.org/officeDocument/2006/relationships/image" Target="../media/image10.gif"/><Relationship Id="rId4" Type="http://schemas.openxmlformats.org/officeDocument/2006/relationships/image" Target="../media/image5.gif"/><Relationship Id="rId9" Type="http://schemas.openxmlformats.org/officeDocument/2006/relationships/image" Target="../media/image9.gif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668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Refactoring a Climate Simulation </a:t>
            </a:r>
            <a:r>
              <a:rPr lang="en-US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Miniapp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to use a PGAS programming model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19400" y="2819400"/>
            <a:ext cx="6324600" cy="1752600"/>
          </a:xfrm>
        </p:spPr>
        <p:txBody>
          <a:bodyPr>
            <a:noAutofit/>
          </a:bodyPr>
          <a:lstStyle/>
          <a:p>
            <a:r>
              <a:rPr lang="en-US" dirty="0" smtClean="0"/>
              <a:t>Andy Stone</a:t>
            </a:r>
          </a:p>
          <a:p>
            <a:r>
              <a:rPr lang="en-US" sz="2400" dirty="0" smtClean="0"/>
              <a:t>NCAR Intern, </a:t>
            </a:r>
            <a:r>
              <a:rPr lang="en-US" sz="2400" dirty="0" err="1" smtClean="0"/>
              <a:t>SiParCS</a:t>
            </a:r>
            <a:r>
              <a:rPr lang="en-US" sz="2400" dirty="0" smtClean="0"/>
              <a:t> 2010</a:t>
            </a:r>
          </a:p>
          <a:p>
            <a:r>
              <a:rPr lang="en-US" sz="2400" dirty="0" smtClean="0"/>
              <a:t>PhD student: Colorado State University</a:t>
            </a:r>
          </a:p>
          <a:p>
            <a:r>
              <a:rPr lang="en-US" sz="2400" dirty="0" smtClean="0"/>
              <a:t>Internship Mentor: John Dennis</a:t>
            </a:r>
          </a:p>
          <a:p>
            <a:r>
              <a:rPr lang="en-US" sz="2400" dirty="0" smtClean="0"/>
              <a:t>PhD advisor: Michelle </a:t>
            </a:r>
            <a:r>
              <a:rPr lang="en-US" sz="2400" dirty="0" err="1" smtClean="0"/>
              <a:t>Strout</a:t>
            </a:r>
            <a:endParaRPr lang="en-US" sz="2400" dirty="0" smtClean="0"/>
          </a:p>
          <a:p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38100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20000"/>
                  <a:lumOff val="80000"/>
                </a:schemeClr>
              </a:gs>
              <a:gs pos="39999">
                <a:schemeClr val="accent1">
                  <a:lumMod val="20000"/>
                  <a:lumOff val="80000"/>
                </a:schemeClr>
              </a:gs>
              <a:gs pos="7000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5400000" scaled="0"/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6477000"/>
            <a:ext cx="9144000" cy="381000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39999">
                <a:schemeClr val="accent3">
                  <a:lumMod val="40000"/>
                  <a:lumOff val="60000"/>
                </a:schemeClr>
              </a:gs>
              <a:gs pos="70000">
                <a:schemeClr val="accent3">
                  <a:lumMod val="7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8289925" algn="l"/>
              </a:tabLst>
            </a:pPr>
            <a:r>
              <a:rPr lang="en-US" sz="1400" dirty="0" smtClean="0">
                <a:solidFill>
                  <a:schemeClr val="tx1"/>
                </a:solidFill>
              </a:rPr>
              <a:t>Andrew Stone  -- 2010 NCAR </a:t>
            </a:r>
            <a:r>
              <a:rPr lang="en-US" sz="1400" dirty="0" err="1" smtClean="0">
                <a:solidFill>
                  <a:schemeClr val="tx1"/>
                </a:solidFill>
              </a:rPr>
              <a:t>SiParCS</a:t>
            </a:r>
            <a:r>
              <a:rPr lang="en-US" sz="1400" dirty="0" smtClean="0">
                <a:solidFill>
                  <a:schemeClr val="tx1"/>
                </a:solidFill>
              </a:rPr>
              <a:t> Presentation 	</a:t>
            </a:r>
            <a:r>
              <a:rPr lang="en-US" dirty="0" smtClean="0">
                <a:solidFill>
                  <a:schemeClr val="tx1"/>
                </a:solidFill>
              </a:rPr>
              <a:t>Slide </a:t>
            </a:r>
            <a:fld id="{5C46379F-106B-45FA-B27E-4F5964B2DD0C}" type="slidenum">
              <a:rPr lang="en-US" smtClean="0">
                <a:solidFill>
                  <a:schemeClr val="tx1"/>
                </a:solidFill>
              </a:rPr>
              <a:pPr>
                <a:tabLst>
                  <a:tab pos="8289925" algn="l"/>
                </a:tabLst>
              </a:pPr>
              <a:t>1</a:t>
            </a:fld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118" y="2590800"/>
            <a:ext cx="3086482" cy="308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7543800" y="5784667"/>
            <a:ext cx="1476375" cy="4637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Co-Array Fortran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38100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20000"/>
                  <a:lumOff val="80000"/>
                </a:schemeClr>
              </a:gs>
              <a:gs pos="39999">
                <a:schemeClr val="accent1">
                  <a:lumMod val="20000"/>
                  <a:lumOff val="80000"/>
                </a:schemeClr>
              </a:gs>
              <a:gs pos="7000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5400000" scaled="0"/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228600" y="1295400"/>
            <a:ext cx="8382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Integrates into Cray Fortran compiler</a:t>
            </a:r>
          </a:p>
          <a:p>
            <a:r>
              <a:rPr lang="en-US" sz="2400" dirty="0" smtClean="0"/>
              <a:t>SPMD execution (like MPI)</a:t>
            </a:r>
          </a:p>
          <a:p>
            <a:r>
              <a:rPr lang="en-US" sz="2400" dirty="0" smtClean="0"/>
              <a:t>Co-arrays have extra dimension for processor</a:t>
            </a:r>
          </a:p>
          <a:p>
            <a:r>
              <a:rPr lang="en-US" sz="2400" dirty="0" smtClean="0"/>
              <a:t>CAF also include some synchronization primitives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09600" y="3048000"/>
            <a:ext cx="8467383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i="1" dirty="0" smtClean="0">
                <a:latin typeface="Cordia New" pitchFamily="34" charset="-34"/>
                <a:cs typeface="Cordia New" pitchFamily="34" charset="-34"/>
              </a:rPr>
              <a:t>! Declaring a co-array:</a:t>
            </a:r>
          </a:p>
          <a:p>
            <a:r>
              <a:rPr lang="en-US" sz="2400" dirty="0" smtClean="0">
                <a:latin typeface="Cordia New" pitchFamily="34" charset="-34"/>
                <a:cs typeface="Cordia New" pitchFamily="34" charset="-34"/>
              </a:rPr>
              <a:t>integer :: A(10)[*]</a:t>
            </a:r>
          </a:p>
          <a:p>
            <a:endParaRPr lang="en-US" sz="3600" dirty="0" smtClean="0">
              <a:latin typeface="Cordia New" pitchFamily="34" charset="-34"/>
              <a:cs typeface="Cordia New" pitchFamily="34" charset="-34"/>
            </a:endParaRPr>
          </a:p>
          <a:p>
            <a:r>
              <a:rPr lang="en-US" sz="3600" b="1" i="1" dirty="0" smtClean="0">
                <a:latin typeface="Cordia New" pitchFamily="34" charset="-34"/>
                <a:cs typeface="Cordia New" pitchFamily="34" charset="-34"/>
              </a:rPr>
              <a:t>! Set A(5) on right neighbor</a:t>
            </a:r>
          </a:p>
          <a:p>
            <a:r>
              <a:rPr lang="en-US" sz="2400" dirty="0" smtClean="0">
                <a:latin typeface="Cordia New" pitchFamily="34" charset="-34"/>
                <a:cs typeface="Cordia New" pitchFamily="34" charset="-34"/>
              </a:rPr>
              <a:t>integer :: </a:t>
            </a:r>
            <a:r>
              <a:rPr lang="en-US" sz="2400" dirty="0" err="1" smtClean="0">
                <a:latin typeface="Cordia New" pitchFamily="34" charset="-34"/>
                <a:cs typeface="Cordia New" pitchFamily="34" charset="-34"/>
              </a:rPr>
              <a:t>rightNeigh</a:t>
            </a:r>
            <a:r>
              <a:rPr lang="en-US" sz="2400" dirty="0" smtClean="0">
                <a:latin typeface="Cordia New" pitchFamily="34" charset="-34"/>
                <a:cs typeface="Cordia New" pitchFamily="34" charset="-34"/>
              </a:rPr>
              <a:t> = (</a:t>
            </a:r>
            <a:r>
              <a:rPr lang="en-US" sz="2400" dirty="0" err="1" smtClean="0">
                <a:latin typeface="Cordia New" pitchFamily="34" charset="-34"/>
                <a:cs typeface="Cordia New" pitchFamily="34" charset="-34"/>
              </a:rPr>
              <a:t>this_image</a:t>
            </a:r>
            <a:r>
              <a:rPr lang="en-US" sz="2400" dirty="0" smtClean="0">
                <a:latin typeface="Cordia New" pitchFamily="34" charset="-34"/>
                <a:cs typeface="Cordia New" pitchFamily="34" charset="-34"/>
              </a:rPr>
              <a:t>()  % </a:t>
            </a:r>
            <a:r>
              <a:rPr lang="en-US" sz="2400" dirty="0" err="1" smtClean="0">
                <a:latin typeface="Cordia New" pitchFamily="34" charset="-34"/>
                <a:cs typeface="Cordia New" pitchFamily="34" charset="-34"/>
              </a:rPr>
              <a:t>num_images</a:t>
            </a:r>
            <a:r>
              <a:rPr lang="en-US" sz="2400" dirty="0" smtClean="0">
                <a:latin typeface="Cordia New" pitchFamily="34" charset="-34"/>
                <a:cs typeface="Cordia New" pitchFamily="34" charset="-34"/>
              </a:rPr>
              <a:t>()) +1;</a:t>
            </a:r>
          </a:p>
          <a:p>
            <a:r>
              <a:rPr lang="en-US" sz="2400" dirty="0" smtClean="0">
                <a:latin typeface="Cordia New" pitchFamily="34" charset="-34"/>
                <a:cs typeface="Cordia New" pitchFamily="34" charset="-34"/>
              </a:rPr>
              <a:t>A(5)[</a:t>
            </a:r>
            <a:r>
              <a:rPr lang="en-US" sz="2400" dirty="0" err="1" smtClean="0">
                <a:latin typeface="Cordia New" pitchFamily="34" charset="-34"/>
                <a:cs typeface="Cordia New" pitchFamily="34" charset="-34"/>
              </a:rPr>
              <a:t>rightNeigh</a:t>
            </a:r>
            <a:r>
              <a:rPr lang="en-US" sz="2400" dirty="0" smtClean="0">
                <a:latin typeface="Cordia New" pitchFamily="34" charset="-34"/>
                <a:cs typeface="Cordia New" pitchFamily="34" charset="-34"/>
              </a:rPr>
              <a:t>] = 12345</a:t>
            </a:r>
            <a:endParaRPr lang="en-US" sz="2400" dirty="0">
              <a:latin typeface="Cordia New" pitchFamily="34" charset="-34"/>
              <a:cs typeface="Cordia New" pitchFamily="34" charset="-34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6477000"/>
            <a:ext cx="9144000" cy="381000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39999">
                <a:schemeClr val="accent3">
                  <a:lumMod val="40000"/>
                  <a:lumOff val="60000"/>
                </a:schemeClr>
              </a:gs>
              <a:gs pos="70000">
                <a:schemeClr val="accent3">
                  <a:lumMod val="7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8229600" algn="l"/>
              </a:tabLst>
            </a:pPr>
            <a:r>
              <a:rPr lang="en-US" sz="1400" dirty="0" smtClean="0">
                <a:solidFill>
                  <a:schemeClr val="tx1"/>
                </a:solidFill>
              </a:rPr>
              <a:t>Andrew Stone  -- 2010 NCAR </a:t>
            </a:r>
            <a:r>
              <a:rPr lang="en-US" sz="1400" dirty="0" err="1" smtClean="0">
                <a:solidFill>
                  <a:schemeClr val="tx1"/>
                </a:solidFill>
              </a:rPr>
              <a:t>SiParCS</a:t>
            </a:r>
            <a:r>
              <a:rPr lang="en-US" sz="1400" dirty="0" smtClean="0">
                <a:solidFill>
                  <a:schemeClr val="tx1"/>
                </a:solidFill>
              </a:rPr>
              <a:t> Presentation 	</a:t>
            </a:r>
            <a:r>
              <a:rPr lang="en-US" dirty="0" smtClean="0">
                <a:solidFill>
                  <a:schemeClr val="tx1"/>
                </a:solidFill>
              </a:rPr>
              <a:t>Slide </a:t>
            </a:r>
            <a:fld id="{5C46379F-106B-45FA-B27E-4F5964B2DD0C}" type="slidenum">
              <a:rPr lang="en-US" smtClean="0">
                <a:solidFill>
                  <a:schemeClr val="tx1"/>
                </a:solidFill>
              </a:rPr>
              <a:pPr>
                <a:tabLst>
                  <a:tab pos="8229600" algn="l"/>
                </a:tabLst>
              </a:pPr>
              <a:t>10</a:t>
            </a:fld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One-sided communication (push)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38100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20000"/>
                  <a:lumOff val="80000"/>
                </a:schemeClr>
              </a:gs>
              <a:gs pos="39999">
                <a:schemeClr val="accent1">
                  <a:lumMod val="20000"/>
                  <a:lumOff val="80000"/>
                </a:schemeClr>
              </a:gs>
              <a:gs pos="7000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5400000" scaled="0"/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6" name="Rectangle 295"/>
          <p:cNvSpPr/>
          <p:nvPr/>
        </p:nvSpPr>
        <p:spPr>
          <a:xfrm>
            <a:off x="0" y="6477000"/>
            <a:ext cx="9144000" cy="381000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39999">
                <a:schemeClr val="accent3">
                  <a:lumMod val="40000"/>
                  <a:lumOff val="60000"/>
                </a:schemeClr>
              </a:gs>
              <a:gs pos="70000">
                <a:schemeClr val="accent3">
                  <a:lumMod val="7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8229600" algn="l"/>
              </a:tabLst>
            </a:pPr>
            <a:r>
              <a:rPr lang="en-US" sz="1400" dirty="0" smtClean="0">
                <a:solidFill>
                  <a:schemeClr val="tx1"/>
                </a:solidFill>
              </a:rPr>
              <a:t>Andrew Stone  -- 2010 NCAR </a:t>
            </a:r>
            <a:r>
              <a:rPr lang="en-US" sz="1400" dirty="0" err="1" smtClean="0">
                <a:solidFill>
                  <a:schemeClr val="tx1"/>
                </a:solidFill>
              </a:rPr>
              <a:t>SiParCS</a:t>
            </a:r>
            <a:r>
              <a:rPr lang="en-US" sz="1400" dirty="0" smtClean="0">
                <a:solidFill>
                  <a:schemeClr val="tx1"/>
                </a:solidFill>
              </a:rPr>
              <a:t> Presentation 	</a:t>
            </a:r>
            <a:r>
              <a:rPr lang="en-US" dirty="0" smtClean="0">
                <a:solidFill>
                  <a:schemeClr val="tx1"/>
                </a:solidFill>
              </a:rPr>
              <a:t>Slide </a:t>
            </a:r>
            <a:fld id="{5C46379F-106B-45FA-B27E-4F5964B2DD0C}" type="slidenum">
              <a:rPr lang="en-US" smtClean="0">
                <a:solidFill>
                  <a:schemeClr val="tx1"/>
                </a:solidFill>
              </a:rPr>
              <a:pPr>
                <a:tabLst>
                  <a:tab pos="8229600" algn="l"/>
                </a:tabLst>
              </a:pPr>
              <a:t>11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3" name="Rectangle 112"/>
          <p:cNvSpPr/>
          <p:nvPr/>
        </p:nvSpPr>
        <p:spPr>
          <a:xfrm>
            <a:off x="2286000" y="1905000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TextBox 113"/>
          <p:cNvSpPr txBox="1"/>
          <p:nvPr/>
        </p:nvSpPr>
        <p:spPr>
          <a:xfrm>
            <a:off x="381000" y="1829386"/>
            <a:ext cx="13051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Sender:</a:t>
            </a:r>
            <a:endParaRPr lang="en-US" sz="2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15" name="TextBox 114"/>
          <p:cNvSpPr txBox="1"/>
          <p:nvPr/>
        </p:nvSpPr>
        <p:spPr>
          <a:xfrm>
            <a:off x="228600" y="3134966"/>
            <a:ext cx="1443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S-buffer:</a:t>
            </a:r>
            <a:endParaRPr lang="en-US" sz="2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16" name="TextBox 115"/>
          <p:cNvSpPr txBox="1"/>
          <p:nvPr/>
        </p:nvSpPr>
        <p:spPr>
          <a:xfrm>
            <a:off x="202535" y="4506566"/>
            <a:ext cx="14738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R-buffer:</a:t>
            </a:r>
            <a:endParaRPr lang="en-US" sz="2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17" name="TextBox 116"/>
          <p:cNvSpPr txBox="1"/>
          <p:nvPr/>
        </p:nvSpPr>
        <p:spPr>
          <a:xfrm>
            <a:off x="152400" y="5878166"/>
            <a:ext cx="15213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Receiver:</a:t>
            </a:r>
            <a:endParaRPr lang="en-US" sz="2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grpSp>
        <p:nvGrpSpPr>
          <p:cNvPr id="119" name="Group 118"/>
          <p:cNvGrpSpPr/>
          <p:nvPr/>
        </p:nvGrpSpPr>
        <p:grpSpPr>
          <a:xfrm>
            <a:off x="4513384" y="1839351"/>
            <a:ext cx="38686" cy="457786"/>
            <a:chOff x="3675184" y="1457765"/>
            <a:chExt cx="38686" cy="457786"/>
          </a:xfrm>
        </p:grpSpPr>
        <p:cxnSp>
          <p:nvCxnSpPr>
            <p:cNvPr id="120" name="Straight Connector 119"/>
            <p:cNvCxnSpPr/>
            <p:nvPr/>
          </p:nvCxnSpPr>
          <p:spPr>
            <a:xfrm rot="5400000">
              <a:off x="3446584" y="1686951"/>
              <a:ext cx="457200" cy="0"/>
            </a:xfrm>
            <a:prstGeom prst="line">
              <a:avLst/>
            </a:prstGeom>
            <a:ln w="41275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5400000">
              <a:off x="3485270" y="1686365"/>
              <a:ext cx="457200" cy="0"/>
            </a:xfrm>
            <a:prstGeom prst="line">
              <a:avLst/>
            </a:prstGeom>
            <a:ln w="41275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2" name="Group 121"/>
          <p:cNvGrpSpPr/>
          <p:nvPr/>
        </p:nvGrpSpPr>
        <p:grpSpPr>
          <a:xfrm>
            <a:off x="7941212" y="1828800"/>
            <a:ext cx="38686" cy="457786"/>
            <a:chOff x="3675184" y="1457765"/>
            <a:chExt cx="38686" cy="457786"/>
          </a:xfrm>
        </p:grpSpPr>
        <p:cxnSp>
          <p:nvCxnSpPr>
            <p:cNvPr id="123" name="Straight Connector 122"/>
            <p:cNvCxnSpPr/>
            <p:nvPr/>
          </p:nvCxnSpPr>
          <p:spPr>
            <a:xfrm rot="5400000">
              <a:off x="3446584" y="1686951"/>
              <a:ext cx="457200" cy="0"/>
            </a:xfrm>
            <a:prstGeom prst="line">
              <a:avLst/>
            </a:prstGeom>
            <a:ln w="41275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Connector 125"/>
            <p:cNvCxnSpPr/>
            <p:nvPr/>
          </p:nvCxnSpPr>
          <p:spPr>
            <a:xfrm rot="5400000">
              <a:off x="3485270" y="1686365"/>
              <a:ext cx="457200" cy="0"/>
            </a:xfrm>
            <a:prstGeom prst="line">
              <a:avLst/>
            </a:prstGeom>
            <a:ln w="41275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9" name="Group 128"/>
          <p:cNvGrpSpPr/>
          <p:nvPr/>
        </p:nvGrpSpPr>
        <p:grpSpPr>
          <a:xfrm>
            <a:off x="3901439" y="5943600"/>
            <a:ext cx="38686" cy="457786"/>
            <a:chOff x="3675184" y="1457765"/>
            <a:chExt cx="38686" cy="457786"/>
          </a:xfrm>
        </p:grpSpPr>
        <p:cxnSp>
          <p:nvCxnSpPr>
            <p:cNvPr id="130" name="Straight Connector 129"/>
            <p:cNvCxnSpPr/>
            <p:nvPr/>
          </p:nvCxnSpPr>
          <p:spPr>
            <a:xfrm rot="5400000">
              <a:off x="3446584" y="1686951"/>
              <a:ext cx="457200" cy="0"/>
            </a:xfrm>
            <a:prstGeom prst="line">
              <a:avLst/>
            </a:prstGeom>
            <a:ln w="41275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Straight Connector 130"/>
            <p:cNvCxnSpPr/>
            <p:nvPr/>
          </p:nvCxnSpPr>
          <p:spPr>
            <a:xfrm rot="5400000">
              <a:off x="3485270" y="1686365"/>
              <a:ext cx="457200" cy="0"/>
            </a:xfrm>
            <a:prstGeom prst="line">
              <a:avLst/>
            </a:prstGeom>
            <a:ln w="41275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8" name="Rectangle 157"/>
          <p:cNvSpPr/>
          <p:nvPr/>
        </p:nvSpPr>
        <p:spPr>
          <a:xfrm>
            <a:off x="2514600" y="19055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Rectangle 158"/>
          <p:cNvSpPr/>
          <p:nvPr/>
        </p:nvSpPr>
        <p:spPr>
          <a:xfrm>
            <a:off x="2971800" y="1905000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0" name="Rectangle 159"/>
          <p:cNvSpPr/>
          <p:nvPr/>
        </p:nvSpPr>
        <p:spPr>
          <a:xfrm>
            <a:off x="2743200" y="19055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" name="Rectangle 160"/>
          <p:cNvSpPr/>
          <p:nvPr/>
        </p:nvSpPr>
        <p:spPr>
          <a:xfrm>
            <a:off x="3581400" y="1905000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Rectangle 161"/>
          <p:cNvSpPr/>
          <p:nvPr/>
        </p:nvSpPr>
        <p:spPr>
          <a:xfrm>
            <a:off x="3505200" y="1905000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" name="Rectangle 162"/>
          <p:cNvSpPr/>
          <p:nvPr/>
        </p:nvSpPr>
        <p:spPr>
          <a:xfrm>
            <a:off x="3429000" y="1905000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4" name="Rectangle 163"/>
          <p:cNvSpPr/>
          <p:nvPr/>
        </p:nvSpPr>
        <p:spPr>
          <a:xfrm>
            <a:off x="3733800" y="1905000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5" name="Rectangle 164"/>
          <p:cNvSpPr/>
          <p:nvPr/>
        </p:nvSpPr>
        <p:spPr>
          <a:xfrm>
            <a:off x="3886200" y="1905000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" name="Rectangle 165"/>
          <p:cNvSpPr/>
          <p:nvPr/>
        </p:nvSpPr>
        <p:spPr>
          <a:xfrm>
            <a:off x="4114800" y="1905000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7" name="Rectangle 166"/>
          <p:cNvSpPr/>
          <p:nvPr/>
        </p:nvSpPr>
        <p:spPr>
          <a:xfrm>
            <a:off x="4267200" y="1905000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8" name="Rectangle 167"/>
          <p:cNvSpPr/>
          <p:nvPr/>
        </p:nvSpPr>
        <p:spPr>
          <a:xfrm>
            <a:off x="4419600" y="19055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9" name="Rectangle 168"/>
          <p:cNvSpPr/>
          <p:nvPr/>
        </p:nvSpPr>
        <p:spPr>
          <a:xfrm>
            <a:off x="2133600" y="19055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0" name="Rectangle 169"/>
          <p:cNvSpPr/>
          <p:nvPr/>
        </p:nvSpPr>
        <p:spPr>
          <a:xfrm>
            <a:off x="2209800" y="1905000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1" name="Rectangle 170"/>
          <p:cNvSpPr/>
          <p:nvPr/>
        </p:nvSpPr>
        <p:spPr>
          <a:xfrm>
            <a:off x="6477000" y="1905000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2" name="Rectangle 171"/>
          <p:cNvSpPr/>
          <p:nvPr/>
        </p:nvSpPr>
        <p:spPr>
          <a:xfrm>
            <a:off x="7848600" y="1905000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3" name="Rectangle 172"/>
          <p:cNvSpPr/>
          <p:nvPr/>
        </p:nvSpPr>
        <p:spPr>
          <a:xfrm>
            <a:off x="6553200" y="1905000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" name="Rectangle 173"/>
          <p:cNvSpPr/>
          <p:nvPr/>
        </p:nvSpPr>
        <p:spPr>
          <a:xfrm>
            <a:off x="7696200" y="1905000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5" name="Rectangle 174"/>
          <p:cNvSpPr/>
          <p:nvPr/>
        </p:nvSpPr>
        <p:spPr>
          <a:xfrm>
            <a:off x="6400800" y="1905000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6" name="Rectangle 175"/>
          <p:cNvSpPr/>
          <p:nvPr/>
        </p:nvSpPr>
        <p:spPr>
          <a:xfrm>
            <a:off x="7620000" y="1905000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7" name="Rectangle 176"/>
          <p:cNvSpPr/>
          <p:nvPr/>
        </p:nvSpPr>
        <p:spPr>
          <a:xfrm>
            <a:off x="7391400" y="1905000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" name="Rectangle 177"/>
          <p:cNvSpPr/>
          <p:nvPr/>
        </p:nvSpPr>
        <p:spPr>
          <a:xfrm>
            <a:off x="6019800" y="1905000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9" name="Rectangle 178"/>
          <p:cNvSpPr/>
          <p:nvPr/>
        </p:nvSpPr>
        <p:spPr>
          <a:xfrm>
            <a:off x="6705600" y="1905000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0" name="Rectangle 179"/>
          <p:cNvSpPr/>
          <p:nvPr/>
        </p:nvSpPr>
        <p:spPr>
          <a:xfrm>
            <a:off x="6248400" y="1905000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1" name="Rectangle 180"/>
          <p:cNvSpPr/>
          <p:nvPr/>
        </p:nvSpPr>
        <p:spPr>
          <a:xfrm>
            <a:off x="5791200" y="1905000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2" name="Rectangle 181"/>
          <p:cNvSpPr/>
          <p:nvPr/>
        </p:nvSpPr>
        <p:spPr>
          <a:xfrm>
            <a:off x="7162800" y="1905000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3" name="Rectangle 182"/>
          <p:cNvSpPr/>
          <p:nvPr/>
        </p:nvSpPr>
        <p:spPr>
          <a:xfrm>
            <a:off x="6934200" y="1905000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9" name="Rectangle 198"/>
          <p:cNvSpPr/>
          <p:nvPr/>
        </p:nvSpPr>
        <p:spPr>
          <a:xfrm>
            <a:off x="1981200" y="1905586"/>
            <a:ext cx="3048000" cy="304800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1" name="Rectangle 270"/>
          <p:cNvSpPr/>
          <p:nvPr/>
        </p:nvSpPr>
        <p:spPr>
          <a:xfrm>
            <a:off x="4114800" y="60203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6" name="Rectangle 275"/>
          <p:cNvSpPr/>
          <p:nvPr/>
        </p:nvSpPr>
        <p:spPr>
          <a:xfrm>
            <a:off x="4191000" y="60203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9" name="Rectangle 278"/>
          <p:cNvSpPr/>
          <p:nvPr/>
        </p:nvSpPr>
        <p:spPr>
          <a:xfrm>
            <a:off x="4343400" y="60203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0" name="Rectangle 279"/>
          <p:cNvSpPr/>
          <p:nvPr/>
        </p:nvSpPr>
        <p:spPr>
          <a:xfrm>
            <a:off x="4267200" y="60203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1" name="Rectangle 280"/>
          <p:cNvSpPr/>
          <p:nvPr/>
        </p:nvSpPr>
        <p:spPr>
          <a:xfrm>
            <a:off x="4572000" y="60203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2" name="Rectangle 281"/>
          <p:cNvSpPr/>
          <p:nvPr/>
        </p:nvSpPr>
        <p:spPr>
          <a:xfrm>
            <a:off x="4495800" y="60203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3" name="Rectangle 282"/>
          <p:cNvSpPr/>
          <p:nvPr/>
        </p:nvSpPr>
        <p:spPr>
          <a:xfrm>
            <a:off x="4419600" y="60203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7" name="Rectangle 296"/>
          <p:cNvSpPr/>
          <p:nvPr/>
        </p:nvSpPr>
        <p:spPr>
          <a:xfrm>
            <a:off x="4648200" y="60203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8" name="Rectangle 297"/>
          <p:cNvSpPr/>
          <p:nvPr/>
        </p:nvSpPr>
        <p:spPr>
          <a:xfrm>
            <a:off x="4724400" y="60203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9" name="Rectangle 298"/>
          <p:cNvSpPr/>
          <p:nvPr/>
        </p:nvSpPr>
        <p:spPr>
          <a:xfrm>
            <a:off x="4800600" y="60203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0" name="Rectangle 299"/>
          <p:cNvSpPr/>
          <p:nvPr/>
        </p:nvSpPr>
        <p:spPr>
          <a:xfrm>
            <a:off x="3962400" y="60203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1" name="Rectangle 300"/>
          <p:cNvSpPr/>
          <p:nvPr/>
        </p:nvSpPr>
        <p:spPr>
          <a:xfrm>
            <a:off x="4038600" y="60203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2" name="Rectangle 301"/>
          <p:cNvSpPr/>
          <p:nvPr/>
        </p:nvSpPr>
        <p:spPr>
          <a:xfrm>
            <a:off x="3962400" y="6020386"/>
            <a:ext cx="914400" cy="304800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3" name="Rectangle 302"/>
          <p:cNvSpPr/>
          <p:nvPr/>
        </p:nvSpPr>
        <p:spPr>
          <a:xfrm>
            <a:off x="7620000" y="60203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4" name="Rectangle 303"/>
          <p:cNvSpPr/>
          <p:nvPr/>
        </p:nvSpPr>
        <p:spPr>
          <a:xfrm>
            <a:off x="7696200" y="60203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5" name="Rectangle 304"/>
          <p:cNvSpPr/>
          <p:nvPr/>
        </p:nvSpPr>
        <p:spPr>
          <a:xfrm>
            <a:off x="8686800" y="60203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6" name="Rectangle 305"/>
          <p:cNvSpPr/>
          <p:nvPr/>
        </p:nvSpPr>
        <p:spPr>
          <a:xfrm>
            <a:off x="8610600" y="60203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7" name="Rectangle 306"/>
          <p:cNvSpPr/>
          <p:nvPr/>
        </p:nvSpPr>
        <p:spPr>
          <a:xfrm>
            <a:off x="8534400" y="60203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" name="Rectangle 307"/>
          <p:cNvSpPr/>
          <p:nvPr/>
        </p:nvSpPr>
        <p:spPr>
          <a:xfrm>
            <a:off x="8458200" y="60203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9" name="Rectangle 308"/>
          <p:cNvSpPr/>
          <p:nvPr/>
        </p:nvSpPr>
        <p:spPr>
          <a:xfrm>
            <a:off x="8382000" y="60203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0" name="Rectangle 309"/>
          <p:cNvSpPr/>
          <p:nvPr/>
        </p:nvSpPr>
        <p:spPr>
          <a:xfrm>
            <a:off x="8305800" y="60203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1" name="Rectangle 310"/>
          <p:cNvSpPr/>
          <p:nvPr/>
        </p:nvSpPr>
        <p:spPr>
          <a:xfrm>
            <a:off x="8229600" y="60203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2" name="Rectangle 311"/>
          <p:cNvSpPr/>
          <p:nvPr/>
        </p:nvSpPr>
        <p:spPr>
          <a:xfrm>
            <a:off x="7924800" y="60203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3" name="Rectangle 312"/>
          <p:cNvSpPr/>
          <p:nvPr/>
        </p:nvSpPr>
        <p:spPr>
          <a:xfrm>
            <a:off x="8001000" y="60203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4" name="Rectangle 313"/>
          <p:cNvSpPr/>
          <p:nvPr/>
        </p:nvSpPr>
        <p:spPr>
          <a:xfrm>
            <a:off x="7772400" y="60203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5" name="Rectangle 314"/>
          <p:cNvSpPr/>
          <p:nvPr/>
        </p:nvSpPr>
        <p:spPr>
          <a:xfrm>
            <a:off x="7848600" y="60203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6" name="Rectangle 315"/>
          <p:cNvSpPr/>
          <p:nvPr/>
        </p:nvSpPr>
        <p:spPr>
          <a:xfrm>
            <a:off x="8077200" y="60203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7" name="Rectangle 316"/>
          <p:cNvSpPr/>
          <p:nvPr/>
        </p:nvSpPr>
        <p:spPr>
          <a:xfrm>
            <a:off x="8153400" y="60203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18" name="Group 317"/>
          <p:cNvGrpSpPr/>
          <p:nvPr/>
        </p:nvGrpSpPr>
        <p:grpSpPr>
          <a:xfrm>
            <a:off x="7547903" y="5943600"/>
            <a:ext cx="38686" cy="457786"/>
            <a:chOff x="3675184" y="1457765"/>
            <a:chExt cx="38686" cy="457786"/>
          </a:xfrm>
        </p:grpSpPr>
        <p:cxnSp>
          <p:nvCxnSpPr>
            <p:cNvPr id="319" name="Straight Connector 318"/>
            <p:cNvCxnSpPr/>
            <p:nvPr/>
          </p:nvCxnSpPr>
          <p:spPr>
            <a:xfrm rot="5400000">
              <a:off x="3446584" y="1686951"/>
              <a:ext cx="457200" cy="0"/>
            </a:xfrm>
            <a:prstGeom prst="line">
              <a:avLst/>
            </a:prstGeom>
            <a:ln w="41275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0" name="Straight Connector 319"/>
            <p:cNvCxnSpPr/>
            <p:nvPr/>
          </p:nvCxnSpPr>
          <p:spPr>
            <a:xfrm rot="5400000">
              <a:off x="3485270" y="1686365"/>
              <a:ext cx="457200" cy="0"/>
            </a:xfrm>
            <a:prstGeom prst="line">
              <a:avLst/>
            </a:prstGeom>
            <a:ln w="41275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1" name="Rectangle 320"/>
          <p:cNvSpPr/>
          <p:nvPr/>
        </p:nvSpPr>
        <p:spPr>
          <a:xfrm>
            <a:off x="1981200" y="6020386"/>
            <a:ext cx="2895600" cy="304800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4" name="Rectangle 323"/>
          <p:cNvSpPr/>
          <p:nvPr/>
        </p:nvSpPr>
        <p:spPr>
          <a:xfrm>
            <a:off x="5715000" y="6020386"/>
            <a:ext cx="3048000" cy="304800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25" name="Straight Arrow Connector 324"/>
          <p:cNvCxnSpPr>
            <a:stCxn id="169" idx="2"/>
            <a:endCxn id="303" idx="0"/>
          </p:cNvCxnSpPr>
          <p:nvPr/>
        </p:nvCxnSpPr>
        <p:spPr>
          <a:xfrm rot="16200000" flipH="1">
            <a:off x="3009900" y="1372186"/>
            <a:ext cx="3810000" cy="54864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6" name="Straight Arrow Connector 325"/>
          <p:cNvCxnSpPr>
            <a:stCxn id="170" idx="2"/>
            <a:endCxn id="304" idx="0"/>
          </p:cNvCxnSpPr>
          <p:nvPr/>
        </p:nvCxnSpPr>
        <p:spPr>
          <a:xfrm rot="16200000" flipH="1">
            <a:off x="3085807" y="1371893"/>
            <a:ext cx="3810586" cy="54864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7" name="Straight Arrow Connector 326"/>
          <p:cNvCxnSpPr>
            <a:stCxn id="113" idx="2"/>
            <a:endCxn id="314" idx="0"/>
          </p:cNvCxnSpPr>
          <p:nvPr/>
        </p:nvCxnSpPr>
        <p:spPr>
          <a:xfrm rot="16200000" flipH="1">
            <a:off x="3162007" y="1371893"/>
            <a:ext cx="3810586" cy="54864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0" name="Straight Arrow Connector 339"/>
          <p:cNvCxnSpPr>
            <a:stCxn id="158" idx="2"/>
            <a:endCxn id="315" idx="0"/>
          </p:cNvCxnSpPr>
          <p:nvPr/>
        </p:nvCxnSpPr>
        <p:spPr>
          <a:xfrm rot="16200000" flipH="1">
            <a:off x="3314700" y="1448386"/>
            <a:ext cx="3810000" cy="53340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1" name="Straight Arrow Connector 340"/>
          <p:cNvCxnSpPr>
            <a:stCxn id="160" idx="2"/>
            <a:endCxn id="312" idx="0"/>
          </p:cNvCxnSpPr>
          <p:nvPr/>
        </p:nvCxnSpPr>
        <p:spPr>
          <a:xfrm rot="16200000" flipH="1">
            <a:off x="3467100" y="1524586"/>
            <a:ext cx="3810000" cy="51816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2" name="Straight Arrow Connector 341"/>
          <p:cNvCxnSpPr>
            <a:stCxn id="159" idx="2"/>
            <a:endCxn id="276" idx="0"/>
          </p:cNvCxnSpPr>
          <p:nvPr/>
        </p:nvCxnSpPr>
        <p:spPr>
          <a:xfrm rot="16200000" flipH="1">
            <a:off x="1714207" y="3505493"/>
            <a:ext cx="3810586" cy="12192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3" name="Straight Arrow Connector 342"/>
          <p:cNvCxnSpPr>
            <a:stCxn id="163" idx="2"/>
            <a:endCxn id="280" idx="0"/>
          </p:cNvCxnSpPr>
          <p:nvPr/>
        </p:nvCxnSpPr>
        <p:spPr>
          <a:xfrm rot="16200000" flipH="1">
            <a:off x="1980907" y="3695993"/>
            <a:ext cx="3810586" cy="8382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4" name="Straight Arrow Connector 343"/>
          <p:cNvCxnSpPr>
            <a:stCxn id="162" idx="2"/>
            <a:endCxn id="279" idx="0"/>
          </p:cNvCxnSpPr>
          <p:nvPr/>
        </p:nvCxnSpPr>
        <p:spPr>
          <a:xfrm rot="16200000" flipH="1">
            <a:off x="2057107" y="3695993"/>
            <a:ext cx="3810586" cy="8382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5" name="Straight Arrow Connector 344"/>
          <p:cNvCxnSpPr>
            <a:stCxn id="161" idx="2"/>
            <a:endCxn id="283" idx="0"/>
          </p:cNvCxnSpPr>
          <p:nvPr/>
        </p:nvCxnSpPr>
        <p:spPr>
          <a:xfrm rot="16200000" flipH="1">
            <a:off x="2133307" y="3695993"/>
            <a:ext cx="3810586" cy="8382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6" name="Straight Arrow Connector 345"/>
          <p:cNvCxnSpPr>
            <a:stCxn id="164" idx="2"/>
            <a:endCxn id="282" idx="0"/>
          </p:cNvCxnSpPr>
          <p:nvPr/>
        </p:nvCxnSpPr>
        <p:spPr>
          <a:xfrm rot="16200000" flipH="1">
            <a:off x="2247607" y="3734093"/>
            <a:ext cx="3810586" cy="7620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7" name="Straight Arrow Connector 346"/>
          <p:cNvCxnSpPr>
            <a:stCxn id="165" idx="2"/>
            <a:endCxn id="281" idx="0"/>
          </p:cNvCxnSpPr>
          <p:nvPr/>
        </p:nvCxnSpPr>
        <p:spPr>
          <a:xfrm rot="16200000" flipH="1">
            <a:off x="2361907" y="3772193"/>
            <a:ext cx="3810586" cy="6858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8" name="Straight Arrow Connector 347"/>
          <p:cNvCxnSpPr>
            <a:stCxn id="166" idx="2"/>
            <a:endCxn id="297" idx="0"/>
          </p:cNvCxnSpPr>
          <p:nvPr/>
        </p:nvCxnSpPr>
        <p:spPr>
          <a:xfrm rot="16200000" flipH="1">
            <a:off x="2514307" y="3848393"/>
            <a:ext cx="3810586" cy="5334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9" name="Straight Arrow Connector 348"/>
          <p:cNvCxnSpPr>
            <a:stCxn id="167" idx="2"/>
            <a:endCxn id="298" idx="0"/>
          </p:cNvCxnSpPr>
          <p:nvPr/>
        </p:nvCxnSpPr>
        <p:spPr>
          <a:xfrm rot="16200000" flipH="1">
            <a:off x="2628607" y="3886493"/>
            <a:ext cx="3810586" cy="4572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0" name="Straight Arrow Connector 349"/>
          <p:cNvCxnSpPr>
            <a:stCxn id="168" idx="2"/>
          </p:cNvCxnSpPr>
          <p:nvPr/>
        </p:nvCxnSpPr>
        <p:spPr>
          <a:xfrm rot="16200000" flipH="1">
            <a:off x="2762543" y="3905543"/>
            <a:ext cx="3809414" cy="4191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1" name="Straight Arrow Connector 350"/>
          <p:cNvCxnSpPr>
            <a:stCxn id="180" idx="2"/>
            <a:endCxn id="317" idx="0"/>
          </p:cNvCxnSpPr>
          <p:nvPr/>
        </p:nvCxnSpPr>
        <p:spPr>
          <a:xfrm rot="16200000" flipH="1">
            <a:off x="5333707" y="3162593"/>
            <a:ext cx="3810586" cy="19050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2" name="Rectangle 351"/>
          <p:cNvSpPr/>
          <p:nvPr/>
        </p:nvSpPr>
        <p:spPr>
          <a:xfrm>
            <a:off x="5715000" y="1905586"/>
            <a:ext cx="3048000" cy="304800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53" name="Straight Arrow Connector 352"/>
          <p:cNvCxnSpPr>
            <a:stCxn id="181" idx="2"/>
            <a:endCxn id="313" idx="0"/>
          </p:cNvCxnSpPr>
          <p:nvPr/>
        </p:nvCxnSpPr>
        <p:spPr>
          <a:xfrm rot="16200000" flipH="1">
            <a:off x="5028907" y="3010193"/>
            <a:ext cx="3810586" cy="22098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4" name="Straight Arrow Connector 353"/>
          <p:cNvCxnSpPr>
            <a:stCxn id="178" idx="2"/>
            <a:endCxn id="316" idx="0"/>
          </p:cNvCxnSpPr>
          <p:nvPr/>
        </p:nvCxnSpPr>
        <p:spPr>
          <a:xfrm rot="16200000" flipH="1">
            <a:off x="5181307" y="3086393"/>
            <a:ext cx="3810586" cy="20574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5" name="Straight Arrow Connector 354"/>
          <p:cNvCxnSpPr>
            <a:stCxn id="179" idx="2"/>
            <a:endCxn id="311" idx="0"/>
          </p:cNvCxnSpPr>
          <p:nvPr/>
        </p:nvCxnSpPr>
        <p:spPr>
          <a:xfrm rot="16200000" flipH="1">
            <a:off x="5600407" y="3353093"/>
            <a:ext cx="3810586" cy="15240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6" name="Straight Arrow Connector 355"/>
          <p:cNvCxnSpPr>
            <a:stCxn id="182" idx="2"/>
            <a:endCxn id="309" idx="0"/>
          </p:cNvCxnSpPr>
          <p:nvPr/>
        </p:nvCxnSpPr>
        <p:spPr>
          <a:xfrm rot="16200000" flipH="1">
            <a:off x="5905207" y="3505493"/>
            <a:ext cx="3810586" cy="12192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7" name="Straight Arrow Connector 356"/>
          <p:cNvCxnSpPr>
            <a:stCxn id="183" idx="2"/>
            <a:endCxn id="310" idx="0"/>
          </p:cNvCxnSpPr>
          <p:nvPr/>
        </p:nvCxnSpPr>
        <p:spPr>
          <a:xfrm rot="16200000" flipH="1">
            <a:off x="5752807" y="3429293"/>
            <a:ext cx="3810586" cy="13716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8" name="Straight Arrow Connector 357"/>
          <p:cNvCxnSpPr>
            <a:stCxn id="172" idx="2"/>
            <a:endCxn id="305" idx="0"/>
          </p:cNvCxnSpPr>
          <p:nvPr/>
        </p:nvCxnSpPr>
        <p:spPr>
          <a:xfrm rot="16200000" flipH="1">
            <a:off x="6400507" y="3695993"/>
            <a:ext cx="3810586" cy="8382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9" name="Straight Arrow Connector 358"/>
          <p:cNvCxnSpPr>
            <a:stCxn id="171" idx="2"/>
            <a:endCxn id="301" idx="0"/>
          </p:cNvCxnSpPr>
          <p:nvPr/>
        </p:nvCxnSpPr>
        <p:spPr>
          <a:xfrm rot="5400000">
            <a:off x="3390607" y="2895893"/>
            <a:ext cx="3810586" cy="24384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0" name="Straight Arrow Connector 359"/>
          <p:cNvCxnSpPr>
            <a:stCxn id="173" idx="2"/>
            <a:endCxn id="271" idx="0"/>
          </p:cNvCxnSpPr>
          <p:nvPr/>
        </p:nvCxnSpPr>
        <p:spPr>
          <a:xfrm rot="5400000">
            <a:off x="3466807" y="2895893"/>
            <a:ext cx="3810586" cy="24384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1" name="Straight Arrow Connector 360"/>
          <p:cNvCxnSpPr>
            <a:stCxn id="174" idx="2"/>
            <a:endCxn id="306" idx="0"/>
          </p:cNvCxnSpPr>
          <p:nvPr/>
        </p:nvCxnSpPr>
        <p:spPr>
          <a:xfrm rot="16200000" flipH="1">
            <a:off x="6286207" y="3657893"/>
            <a:ext cx="3810586" cy="9144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2" name="Straight Arrow Connector 361"/>
          <p:cNvCxnSpPr>
            <a:stCxn id="176" idx="2"/>
            <a:endCxn id="307" idx="0"/>
          </p:cNvCxnSpPr>
          <p:nvPr/>
        </p:nvCxnSpPr>
        <p:spPr>
          <a:xfrm rot="16200000" flipH="1">
            <a:off x="6210007" y="3657893"/>
            <a:ext cx="3810586" cy="9144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3" name="Straight Arrow Connector 362"/>
          <p:cNvCxnSpPr>
            <a:stCxn id="175" idx="2"/>
            <a:endCxn id="300" idx="0"/>
          </p:cNvCxnSpPr>
          <p:nvPr/>
        </p:nvCxnSpPr>
        <p:spPr>
          <a:xfrm rot="5400000">
            <a:off x="3314407" y="2895893"/>
            <a:ext cx="3810586" cy="24384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4" name="Straight Arrow Connector 363"/>
          <p:cNvCxnSpPr>
            <a:stCxn id="177" idx="2"/>
            <a:endCxn id="308" idx="0"/>
          </p:cNvCxnSpPr>
          <p:nvPr/>
        </p:nvCxnSpPr>
        <p:spPr>
          <a:xfrm rot="16200000" flipH="1">
            <a:off x="6057607" y="3581693"/>
            <a:ext cx="3810586" cy="10668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4" name="Straight Connector 403"/>
          <p:cNvCxnSpPr/>
          <p:nvPr/>
        </p:nvCxnSpPr>
        <p:spPr>
          <a:xfrm>
            <a:off x="152400" y="4038600"/>
            <a:ext cx="8534400" cy="0"/>
          </a:xfrm>
          <a:prstGeom prst="line">
            <a:avLst/>
          </a:prstGeom>
          <a:ln w="666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5" name="Straight Connector 404"/>
          <p:cNvCxnSpPr/>
          <p:nvPr/>
        </p:nvCxnSpPr>
        <p:spPr>
          <a:xfrm rot="5400000">
            <a:off x="3124200" y="4114800"/>
            <a:ext cx="4419600" cy="0"/>
          </a:xfrm>
          <a:prstGeom prst="line">
            <a:avLst/>
          </a:prstGeom>
          <a:ln w="666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This should be easy right?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38100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20000"/>
                  <a:lumOff val="80000"/>
                </a:schemeClr>
              </a:gs>
              <a:gs pos="39999">
                <a:schemeClr val="accent1">
                  <a:lumMod val="20000"/>
                  <a:lumOff val="80000"/>
                </a:schemeClr>
              </a:gs>
              <a:gs pos="7000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5400000" scaled="0"/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04800" y="917912"/>
            <a:ext cx="83058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200" dirty="0" smtClean="0"/>
          </a:p>
          <a:p>
            <a:r>
              <a:rPr lang="en-US" sz="3200" b="1" dirty="0" smtClean="0"/>
              <a:t>Not so fast!</a:t>
            </a:r>
            <a:r>
              <a:rPr lang="en-US" sz="3200" dirty="0" smtClean="0"/>
              <a:t>   Think about what metadata is needed to do communication:</a:t>
            </a:r>
          </a:p>
          <a:p>
            <a:endParaRPr lang="en-US" sz="3200" dirty="0" smtClean="0"/>
          </a:p>
          <a:p>
            <a:r>
              <a:rPr lang="en-US" sz="3200" dirty="0" smtClean="0"/>
              <a:t>	Sending proc ID</a:t>
            </a:r>
          </a:p>
          <a:p>
            <a:r>
              <a:rPr lang="en-US" sz="3200" dirty="0" smtClean="0"/>
              <a:t>	Receiving proc ID</a:t>
            </a:r>
          </a:p>
          <a:p>
            <a:r>
              <a:rPr lang="en-US" sz="3200" dirty="0" smtClean="0"/>
              <a:t>	Address to pull data from on sender</a:t>
            </a:r>
          </a:p>
          <a:p>
            <a:r>
              <a:rPr lang="en-US" sz="3200" dirty="0" smtClean="0"/>
              <a:t>	Address to place data into on receiver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6477000"/>
            <a:ext cx="9144000" cy="381000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39999">
                <a:schemeClr val="accent3">
                  <a:lumMod val="40000"/>
                  <a:lumOff val="60000"/>
                </a:schemeClr>
              </a:gs>
              <a:gs pos="70000">
                <a:schemeClr val="accent3">
                  <a:lumMod val="7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8229600" algn="l"/>
              </a:tabLst>
            </a:pPr>
            <a:r>
              <a:rPr lang="en-US" sz="1400" dirty="0" smtClean="0">
                <a:solidFill>
                  <a:schemeClr val="tx1"/>
                </a:solidFill>
              </a:rPr>
              <a:t>Andrew Stone  -- 2010 NCAR </a:t>
            </a:r>
            <a:r>
              <a:rPr lang="en-US" sz="1400" dirty="0" err="1" smtClean="0">
                <a:solidFill>
                  <a:schemeClr val="tx1"/>
                </a:solidFill>
              </a:rPr>
              <a:t>SiParCS</a:t>
            </a:r>
            <a:r>
              <a:rPr lang="en-US" sz="1400" dirty="0" smtClean="0">
                <a:solidFill>
                  <a:schemeClr val="tx1"/>
                </a:solidFill>
              </a:rPr>
              <a:t> Presentation 	</a:t>
            </a:r>
            <a:r>
              <a:rPr lang="en-US" dirty="0" smtClean="0">
                <a:solidFill>
                  <a:schemeClr val="tx1"/>
                </a:solidFill>
              </a:rPr>
              <a:t>Slide </a:t>
            </a:r>
            <a:fld id="{5C46379F-106B-45FA-B27E-4F5964B2DD0C}" type="slidenum">
              <a:rPr lang="en-US" smtClean="0">
                <a:solidFill>
                  <a:schemeClr val="tx1"/>
                </a:solidFill>
              </a:rPr>
              <a:pPr>
                <a:tabLst>
                  <a:tab pos="8229600" algn="l"/>
                </a:tabLst>
              </a:pPr>
              <a:t>12</a:t>
            </a:fld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Metadata needed for communication</a:t>
            </a:r>
            <a:endParaRPr lang="en-US" sz="4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38100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20000"/>
                  <a:lumOff val="80000"/>
                </a:schemeClr>
              </a:gs>
              <a:gs pos="39999">
                <a:schemeClr val="accent1">
                  <a:lumMod val="20000"/>
                  <a:lumOff val="80000"/>
                </a:schemeClr>
              </a:gs>
              <a:gs pos="7000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5400000" scaled="0"/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6477000"/>
            <a:ext cx="9144000" cy="381000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39999">
                <a:schemeClr val="accent3">
                  <a:lumMod val="40000"/>
                  <a:lumOff val="60000"/>
                </a:schemeClr>
              </a:gs>
              <a:gs pos="70000">
                <a:schemeClr val="accent3">
                  <a:lumMod val="7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8229600" algn="l"/>
              </a:tabLst>
            </a:pPr>
            <a:r>
              <a:rPr lang="en-US" sz="1400" dirty="0" smtClean="0">
                <a:solidFill>
                  <a:schemeClr val="tx1"/>
                </a:solidFill>
              </a:rPr>
              <a:t>Andrew Stone  -- 2010 NCAR </a:t>
            </a:r>
            <a:r>
              <a:rPr lang="en-US" sz="1400" dirty="0" err="1" smtClean="0">
                <a:solidFill>
                  <a:schemeClr val="tx1"/>
                </a:solidFill>
              </a:rPr>
              <a:t>SiParCS</a:t>
            </a:r>
            <a:r>
              <a:rPr lang="en-US" sz="1400" dirty="0" smtClean="0">
                <a:solidFill>
                  <a:schemeClr val="tx1"/>
                </a:solidFill>
              </a:rPr>
              <a:t> Presentation 	</a:t>
            </a:r>
            <a:r>
              <a:rPr lang="en-US" dirty="0" smtClean="0">
                <a:solidFill>
                  <a:schemeClr val="tx1"/>
                </a:solidFill>
              </a:rPr>
              <a:t>Slide </a:t>
            </a:r>
            <a:fld id="{5C46379F-106B-45FA-B27E-4F5964B2DD0C}" type="slidenum">
              <a:rPr lang="en-US" smtClean="0">
                <a:solidFill>
                  <a:schemeClr val="tx1"/>
                </a:solidFill>
              </a:rPr>
              <a:pPr>
                <a:tabLst>
                  <a:tab pos="8229600" algn="l"/>
                </a:tabLst>
              </a:pPr>
              <a:t>13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52400" y="1320225"/>
            <a:ext cx="55626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</a:rPr>
              <a:t>With 2-sided communication: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447800" y="1905000"/>
          <a:ext cx="60960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Sender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Receiver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Receiving</a:t>
                      </a:r>
                      <a:r>
                        <a:rPr lang="en-US" baseline="0" dirty="0" smtClean="0"/>
                        <a:t> proc ID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Sending proc ID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Address to pull from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Address to place into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228600" y="3606225"/>
            <a:ext cx="67056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</a:rPr>
              <a:t>With 1-sided push communication: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1524000" y="4267200"/>
          <a:ext cx="6096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Sender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Receiver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Receiving</a:t>
                      </a:r>
                      <a:r>
                        <a:rPr lang="en-US" baseline="0" dirty="0" smtClean="0"/>
                        <a:t> proc ID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Address to pull from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Address to place into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Rectangle 11"/>
          <p:cNvSpPr/>
          <p:nvPr/>
        </p:nvSpPr>
        <p:spPr>
          <a:xfrm>
            <a:off x="228600" y="3606225"/>
            <a:ext cx="7239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</a:rPr>
              <a:t>With 1-sided pull communication:</a:t>
            </a:r>
          </a:p>
        </p:txBody>
      </p:sp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1524000" y="4267200"/>
          <a:ext cx="6096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Sender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Receiver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Sending proc ID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Address to pull from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Address to place into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0" grpId="1"/>
      <p:bldP spid="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Lines of code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38100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20000"/>
                  <a:lumOff val="80000"/>
                </a:schemeClr>
              </a:gs>
              <a:gs pos="39999">
                <a:schemeClr val="accent1">
                  <a:lumMod val="20000"/>
                  <a:lumOff val="80000"/>
                </a:schemeClr>
              </a:gs>
              <a:gs pos="7000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5400000" scaled="0"/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6477000"/>
            <a:ext cx="9144000" cy="381000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39999">
                <a:schemeClr val="accent3">
                  <a:lumMod val="40000"/>
                  <a:lumOff val="60000"/>
                </a:schemeClr>
              </a:gs>
              <a:gs pos="70000">
                <a:schemeClr val="accent3">
                  <a:lumMod val="7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8229600" algn="l"/>
              </a:tabLst>
            </a:pPr>
            <a:r>
              <a:rPr lang="en-US" sz="1400" dirty="0" smtClean="0">
                <a:solidFill>
                  <a:schemeClr val="tx1"/>
                </a:solidFill>
              </a:rPr>
              <a:t>Andrew Stone  -- 2010 NCAR </a:t>
            </a:r>
            <a:r>
              <a:rPr lang="en-US" sz="1400" dirty="0" err="1" smtClean="0">
                <a:solidFill>
                  <a:schemeClr val="tx1"/>
                </a:solidFill>
              </a:rPr>
              <a:t>SiParCS</a:t>
            </a:r>
            <a:r>
              <a:rPr lang="en-US" sz="1400" dirty="0" smtClean="0">
                <a:solidFill>
                  <a:schemeClr val="tx1"/>
                </a:solidFill>
              </a:rPr>
              <a:t> Presentation 	</a:t>
            </a:r>
            <a:r>
              <a:rPr lang="en-US" dirty="0" smtClean="0">
                <a:solidFill>
                  <a:schemeClr val="tx1"/>
                </a:solidFill>
              </a:rPr>
              <a:t>Slide </a:t>
            </a:r>
            <a:fld id="{5C46379F-106B-45FA-B27E-4F5964B2DD0C}" type="slidenum">
              <a:rPr lang="en-US" smtClean="0">
                <a:solidFill>
                  <a:schemeClr val="tx1"/>
                </a:solidFill>
              </a:rPr>
              <a:pPr>
                <a:tabLst>
                  <a:tab pos="8229600" algn="l"/>
                </a:tabLst>
              </a:pPr>
              <a:t>14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7200" y="2011740"/>
            <a:ext cx="7273145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Original MPI version:</a:t>
            </a:r>
          </a:p>
          <a:p>
            <a:r>
              <a:rPr lang="en-US" sz="3200" dirty="0" smtClean="0"/>
              <a:t>	Init (calculate metadata): 		266</a:t>
            </a:r>
          </a:p>
          <a:p>
            <a:r>
              <a:rPr lang="en-US" sz="3200" dirty="0" smtClean="0"/>
              <a:t>	Update (do communication):	33</a:t>
            </a:r>
          </a:p>
          <a:p>
            <a:endParaRPr lang="en-US" sz="3200" dirty="0" smtClean="0"/>
          </a:p>
          <a:p>
            <a:r>
              <a:rPr lang="en-US" sz="3200" b="1" dirty="0" smtClean="0"/>
              <a:t>1D pull version:</a:t>
            </a:r>
          </a:p>
          <a:p>
            <a:r>
              <a:rPr lang="en-US" sz="3200" dirty="0" smtClean="0"/>
              <a:t>	Init (calculate metadata):		33</a:t>
            </a:r>
          </a:p>
          <a:p>
            <a:r>
              <a:rPr lang="en-US" sz="3200" dirty="0" smtClean="0"/>
              <a:t>	Update (do communication):	14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Performance (on Lynx)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38100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20000"/>
                  <a:lumOff val="80000"/>
                </a:schemeClr>
              </a:gs>
              <a:gs pos="39999">
                <a:schemeClr val="accent1">
                  <a:lumMod val="20000"/>
                  <a:lumOff val="80000"/>
                </a:schemeClr>
              </a:gs>
              <a:gs pos="7000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5400000" scaled="0"/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6477000"/>
            <a:ext cx="9144000" cy="381000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39999">
                <a:schemeClr val="accent3">
                  <a:lumMod val="40000"/>
                  <a:lumOff val="60000"/>
                </a:schemeClr>
              </a:gs>
              <a:gs pos="70000">
                <a:schemeClr val="accent3">
                  <a:lumMod val="7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8229600" algn="l"/>
              </a:tabLst>
            </a:pPr>
            <a:r>
              <a:rPr lang="en-US" sz="1400" dirty="0" smtClean="0">
                <a:solidFill>
                  <a:schemeClr val="tx1"/>
                </a:solidFill>
              </a:rPr>
              <a:t>Andrew Stone  -- 2010 NCAR </a:t>
            </a:r>
            <a:r>
              <a:rPr lang="en-US" sz="1400" dirty="0" err="1" smtClean="0">
                <a:solidFill>
                  <a:schemeClr val="tx1"/>
                </a:solidFill>
              </a:rPr>
              <a:t>SiParCS</a:t>
            </a:r>
            <a:r>
              <a:rPr lang="en-US" sz="1400" dirty="0" smtClean="0">
                <a:solidFill>
                  <a:schemeClr val="tx1"/>
                </a:solidFill>
              </a:rPr>
              <a:t> Presentation 	</a:t>
            </a:r>
            <a:r>
              <a:rPr lang="en-US" dirty="0" smtClean="0">
                <a:solidFill>
                  <a:schemeClr val="tx1"/>
                </a:solidFill>
              </a:rPr>
              <a:t>Slide </a:t>
            </a:r>
            <a:fld id="{5C46379F-106B-45FA-B27E-4F5964B2DD0C}" type="slidenum">
              <a:rPr lang="en-US" smtClean="0">
                <a:solidFill>
                  <a:schemeClr val="tx1"/>
                </a:solidFill>
              </a:rPr>
              <a:pPr>
                <a:tabLst>
                  <a:tab pos="8229600" algn="l"/>
                </a:tabLst>
              </a:pPr>
              <a:t>15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00200" y="1066800"/>
            <a:ext cx="663354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Original MPI version:		</a:t>
            </a:r>
            <a:r>
              <a:rPr lang="en-US" sz="3200" dirty="0" smtClean="0"/>
              <a:t>0.70 </a:t>
            </a:r>
            <a:r>
              <a:rPr lang="en-US" sz="3200" dirty="0" err="1" smtClean="0"/>
              <a:t>secs</a:t>
            </a:r>
            <a:r>
              <a:rPr lang="en-US" sz="3200" dirty="0" smtClean="0"/>
              <a:t>.</a:t>
            </a:r>
          </a:p>
          <a:p>
            <a:r>
              <a:rPr lang="en-US" sz="3200" b="1" dirty="0" smtClean="0"/>
              <a:t>1D pull version:			</a:t>
            </a:r>
            <a:r>
              <a:rPr lang="en-US" sz="3200" dirty="0" smtClean="0"/>
              <a:t>36.08 </a:t>
            </a:r>
            <a:r>
              <a:rPr lang="en-US" sz="3200" dirty="0" err="1" smtClean="0"/>
              <a:t>secs</a:t>
            </a:r>
            <a:r>
              <a:rPr lang="en-US" sz="3200" dirty="0" smtClean="0"/>
              <a:t>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2133600"/>
            <a:ext cx="868680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Why poor performance?</a:t>
            </a:r>
          </a:p>
          <a:p>
            <a:r>
              <a:rPr lang="en-US" sz="2400" dirty="0" smtClean="0"/>
              <a:t>	Compiled to send one message per word</a:t>
            </a:r>
          </a:p>
          <a:p>
            <a:endParaRPr lang="en-US" sz="1100" dirty="0" smtClean="0"/>
          </a:p>
          <a:p>
            <a:r>
              <a:rPr lang="en-US" sz="2400" b="1" dirty="0" smtClean="0"/>
              <a:t>The compiler could help, but it doesn't</a:t>
            </a:r>
          </a:p>
          <a:p>
            <a:r>
              <a:rPr lang="en-US" sz="2400" dirty="0" smtClean="0"/>
              <a:t>	No automatic pre-fetching or message aggregation</a:t>
            </a:r>
          </a:p>
          <a:p>
            <a:endParaRPr lang="en-US" sz="1100" dirty="0" smtClean="0"/>
          </a:p>
          <a:p>
            <a:r>
              <a:rPr lang="en-US" sz="2400" b="1" dirty="0" smtClean="0"/>
              <a:t>What can be done:</a:t>
            </a:r>
          </a:p>
          <a:p>
            <a:r>
              <a:rPr lang="en-US" sz="2400" dirty="0" smtClean="0"/>
              <a:t>	Expression that access contiguous indices pass one message</a:t>
            </a:r>
          </a:p>
          <a:p>
            <a:endParaRPr lang="en-US" sz="400" dirty="0" smtClean="0"/>
          </a:p>
          <a:p>
            <a:r>
              <a:rPr lang="en-US" sz="2400" dirty="0" smtClean="0">
                <a:latin typeface="Cordia New" pitchFamily="34" charset="-34"/>
                <a:cs typeface="Cordia New" pitchFamily="34" charset="-34"/>
              </a:rPr>
              <a:t>	       </a:t>
            </a:r>
            <a:r>
              <a:rPr lang="en-US" sz="3200" dirty="0" smtClean="0">
                <a:latin typeface="Cordia New" pitchFamily="34" charset="-34"/>
                <a:cs typeface="Cordia New" pitchFamily="34" charset="-34"/>
              </a:rPr>
              <a:t>A(</a:t>
            </a:r>
            <a:r>
              <a:rPr lang="en-US" sz="3200" dirty="0" err="1" smtClean="0">
                <a:latin typeface="Cordia New" pitchFamily="34" charset="-34"/>
                <a:cs typeface="Cordia New" pitchFamily="34" charset="-34"/>
              </a:rPr>
              <a:t>lowIdx:highIdx</a:t>
            </a:r>
            <a:r>
              <a:rPr lang="en-US" sz="3200" dirty="0" smtClean="0">
                <a:latin typeface="Cordia New" pitchFamily="34" charset="-34"/>
                <a:cs typeface="Cordia New" pitchFamily="34" charset="-34"/>
              </a:rPr>
              <a:t>)[</a:t>
            </a:r>
            <a:r>
              <a:rPr lang="en-US" sz="3200" dirty="0" err="1" smtClean="0">
                <a:latin typeface="Cordia New" pitchFamily="34" charset="-34"/>
                <a:cs typeface="Cordia New" pitchFamily="34" charset="-34"/>
              </a:rPr>
              <a:t>recvProc</a:t>
            </a:r>
            <a:r>
              <a:rPr lang="en-US" sz="3200" dirty="0" smtClean="0">
                <a:latin typeface="Cordia New" pitchFamily="34" charset="-34"/>
                <a:cs typeface="Cordia New" pitchFamily="34" charset="-34"/>
              </a:rPr>
              <a:t>]= B(</a:t>
            </a:r>
            <a:r>
              <a:rPr lang="en-US" sz="3200" dirty="0" err="1" smtClean="0">
                <a:latin typeface="Cordia New" pitchFamily="34" charset="-34"/>
                <a:cs typeface="Cordia New" pitchFamily="34" charset="-34"/>
              </a:rPr>
              <a:t>lowIdx:highIdx</a:t>
            </a:r>
            <a:r>
              <a:rPr lang="en-US" sz="3200" dirty="0" smtClean="0">
                <a:latin typeface="Cordia New" pitchFamily="34" charset="-34"/>
                <a:cs typeface="Cordia New" pitchFamily="34" charset="-34"/>
              </a:rPr>
              <a:t>)[</a:t>
            </a:r>
            <a:r>
              <a:rPr lang="en-US" sz="3200" dirty="0" err="1" smtClean="0">
                <a:latin typeface="Cordia New" pitchFamily="34" charset="-34"/>
                <a:cs typeface="Cordia New" pitchFamily="34" charset="-34"/>
              </a:rPr>
              <a:t>sendProc</a:t>
            </a:r>
            <a:r>
              <a:rPr lang="en-US" sz="3200" dirty="0" smtClean="0">
                <a:latin typeface="Cordia New" pitchFamily="34" charset="-34"/>
                <a:cs typeface="Cordia New" pitchFamily="34" charset="-34"/>
              </a:rPr>
              <a:t>]</a:t>
            </a:r>
            <a:endParaRPr lang="en-US" sz="3200" dirty="0" smtClean="0"/>
          </a:p>
          <a:p>
            <a:endParaRPr lang="en-US" sz="2000" dirty="0" smtClean="0"/>
          </a:p>
          <a:p>
            <a:pPr algn="ctr"/>
            <a:r>
              <a:rPr lang="en-US" sz="2800" b="1" dirty="0" smtClean="0"/>
              <a:t>Looks like we're stuck using buffers for performance.</a:t>
            </a:r>
            <a:endParaRPr 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Performance w/ buffers (on Lynx)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38100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20000"/>
                  <a:lumOff val="80000"/>
                </a:schemeClr>
              </a:gs>
              <a:gs pos="39999">
                <a:schemeClr val="accent1">
                  <a:lumMod val="20000"/>
                  <a:lumOff val="80000"/>
                </a:schemeClr>
              </a:gs>
              <a:gs pos="7000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5400000" scaled="0"/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6477000"/>
            <a:ext cx="9144000" cy="381000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39999">
                <a:schemeClr val="accent3">
                  <a:lumMod val="40000"/>
                  <a:lumOff val="60000"/>
                </a:schemeClr>
              </a:gs>
              <a:gs pos="70000">
                <a:schemeClr val="accent3">
                  <a:lumMod val="7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8229600" algn="l"/>
              </a:tabLst>
            </a:pPr>
            <a:r>
              <a:rPr lang="en-US" sz="1400" dirty="0" smtClean="0">
                <a:solidFill>
                  <a:schemeClr val="tx1"/>
                </a:solidFill>
              </a:rPr>
              <a:t>Andrew Stone  -- 2010 NCAR </a:t>
            </a:r>
            <a:r>
              <a:rPr lang="en-US" sz="1400" dirty="0" err="1" smtClean="0">
                <a:solidFill>
                  <a:schemeClr val="tx1"/>
                </a:solidFill>
              </a:rPr>
              <a:t>SiParCS</a:t>
            </a:r>
            <a:r>
              <a:rPr lang="en-US" sz="1400" dirty="0" smtClean="0">
                <a:solidFill>
                  <a:schemeClr val="tx1"/>
                </a:solidFill>
              </a:rPr>
              <a:t> Presentation 	</a:t>
            </a:r>
            <a:r>
              <a:rPr lang="en-US" dirty="0" smtClean="0">
                <a:solidFill>
                  <a:schemeClr val="tx1"/>
                </a:solidFill>
              </a:rPr>
              <a:t>Slide </a:t>
            </a:r>
            <a:fld id="{5C46379F-106B-45FA-B27E-4F5964B2DD0C}" type="slidenum">
              <a:rPr lang="en-US" smtClean="0">
                <a:solidFill>
                  <a:schemeClr val="tx1"/>
                </a:solidFill>
              </a:rPr>
              <a:pPr>
                <a:tabLst>
                  <a:tab pos="8229600" algn="l"/>
                </a:tabLst>
              </a:pPr>
              <a:t>16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3400" y="3124200"/>
            <a:ext cx="642515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Original MPI version:		</a:t>
            </a:r>
            <a:r>
              <a:rPr lang="en-US" sz="3200" dirty="0" smtClean="0"/>
              <a:t>0.70 </a:t>
            </a:r>
            <a:r>
              <a:rPr lang="en-US" sz="3200" dirty="0" err="1" smtClean="0"/>
              <a:t>secs</a:t>
            </a:r>
            <a:r>
              <a:rPr lang="en-US" sz="3200" dirty="0" smtClean="0"/>
              <a:t>.</a:t>
            </a:r>
          </a:p>
          <a:p>
            <a:r>
              <a:rPr lang="en-US" sz="3200" b="1" dirty="0" smtClean="0"/>
              <a:t>Buffered push:			</a:t>
            </a:r>
            <a:r>
              <a:rPr lang="en-US" sz="3200" dirty="0" smtClean="0"/>
              <a:t>1.21 </a:t>
            </a:r>
            <a:r>
              <a:rPr lang="en-US" sz="3200" dirty="0" err="1" smtClean="0"/>
              <a:t>secs</a:t>
            </a:r>
            <a:r>
              <a:rPr lang="en-US" sz="3200" dirty="0" smtClean="0"/>
              <a:t>.</a:t>
            </a:r>
          </a:p>
          <a:p>
            <a:r>
              <a:rPr lang="en-US" sz="3200" b="1" dirty="0" smtClean="0"/>
              <a:t>Buffered pull:</a:t>
            </a:r>
            <a:r>
              <a:rPr lang="en-US" sz="3200" dirty="0" smtClean="0"/>
              <a:t>			1.43 </a:t>
            </a:r>
            <a:r>
              <a:rPr lang="en-US" sz="3200" dirty="0" err="1" smtClean="0"/>
              <a:t>secs</a:t>
            </a:r>
            <a:r>
              <a:rPr lang="en-US" sz="3200" dirty="0" smtClean="0"/>
              <a:t>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28600" y="1524000"/>
            <a:ext cx="776469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Using buffers -- performance is better but not</a:t>
            </a:r>
          </a:p>
          <a:p>
            <a:r>
              <a:rPr lang="en-US" sz="3200" dirty="0" smtClean="0"/>
              <a:t>perfect: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Conclusions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38100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20000"/>
                  <a:lumOff val="80000"/>
                </a:schemeClr>
              </a:gs>
              <a:gs pos="39999">
                <a:schemeClr val="accent1">
                  <a:lumMod val="20000"/>
                  <a:lumOff val="80000"/>
                </a:schemeClr>
              </a:gs>
              <a:gs pos="7000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5400000" scaled="0"/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990600"/>
            <a:ext cx="2286000" cy="2282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/>
          <p:cNvSpPr/>
          <p:nvPr/>
        </p:nvSpPr>
        <p:spPr>
          <a:xfrm>
            <a:off x="0" y="6477000"/>
            <a:ext cx="9144000" cy="381000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39999">
                <a:schemeClr val="accent3">
                  <a:lumMod val="40000"/>
                  <a:lumOff val="60000"/>
                </a:schemeClr>
              </a:gs>
              <a:gs pos="70000">
                <a:schemeClr val="accent3">
                  <a:lumMod val="7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8229600" algn="l"/>
              </a:tabLst>
            </a:pPr>
            <a:r>
              <a:rPr lang="en-US" sz="1400" dirty="0" smtClean="0">
                <a:solidFill>
                  <a:schemeClr val="tx1"/>
                </a:solidFill>
              </a:rPr>
              <a:t>Andrew Stone  -- 2010 NCAR </a:t>
            </a:r>
            <a:r>
              <a:rPr lang="en-US" sz="1400" dirty="0" err="1" smtClean="0">
                <a:solidFill>
                  <a:schemeClr val="tx1"/>
                </a:solidFill>
              </a:rPr>
              <a:t>SiParCS</a:t>
            </a:r>
            <a:r>
              <a:rPr lang="en-US" sz="1400" dirty="0" smtClean="0">
                <a:solidFill>
                  <a:schemeClr val="tx1"/>
                </a:solidFill>
              </a:rPr>
              <a:t> Presentation 	</a:t>
            </a:r>
            <a:r>
              <a:rPr lang="en-US" dirty="0" smtClean="0">
                <a:solidFill>
                  <a:schemeClr val="tx1"/>
                </a:solidFill>
              </a:rPr>
              <a:t>Slide </a:t>
            </a:r>
            <a:fld id="{5C46379F-106B-45FA-B27E-4F5964B2DD0C}" type="slidenum">
              <a:rPr lang="en-US" smtClean="0">
                <a:solidFill>
                  <a:schemeClr val="tx1"/>
                </a:solidFill>
              </a:rPr>
              <a:pPr>
                <a:tabLst>
                  <a:tab pos="8229600" algn="l"/>
                </a:tabLst>
              </a:pPr>
              <a:t>17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57400" y="838200"/>
            <a:ext cx="6858000" cy="57785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CAF's strong points: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 Decreased line count with non-buffered version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 Can compile with existing Fortran compiler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 Very easy learning curve</a:t>
            </a:r>
          </a:p>
          <a:p>
            <a:pPr lvl="1"/>
            <a:endParaRPr lang="en-US" sz="1200" dirty="0" smtClean="0"/>
          </a:p>
          <a:p>
            <a:r>
              <a:rPr lang="en-US" sz="2400" b="1" dirty="0" smtClean="0"/>
              <a:t>CAF's weak points: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 Immature compiler (found 2 compiler bugs)</a:t>
            </a:r>
          </a:p>
          <a:p>
            <a:pPr lvl="1"/>
            <a:endParaRPr lang="en-US" sz="1050" dirty="0" smtClean="0"/>
          </a:p>
          <a:p>
            <a:r>
              <a:rPr lang="en-US" sz="2400" b="1" dirty="0" smtClean="0"/>
              <a:t>Adoption: a chicken and egg scenario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 Immature compiler negatively impacts adoption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 Poor adoption doesn't help mature compiler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 </a:t>
            </a:r>
            <a:r>
              <a:rPr lang="en-US" sz="2400" dirty="0" err="1" smtClean="0"/>
              <a:t>Miniapps</a:t>
            </a:r>
            <a:r>
              <a:rPr lang="en-US" sz="2400" dirty="0" smtClean="0"/>
              <a:t> can help break this cycle</a:t>
            </a:r>
          </a:p>
          <a:p>
            <a:endParaRPr lang="en-US" sz="1100" b="1" dirty="0" smtClean="0"/>
          </a:p>
          <a:p>
            <a:r>
              <a:rPr lang="en-US" sz="2400" b="1" dirty="0" smtClean="0"/>
              <a:t>Lessons learned:</a:t>
            </a:r>
          </a:p>
          <a:p>
            <a:pPr marL="633413" lvl="1" indent="-176213">
              <a:buFont typeface="Arial" pitchFamily="34" charset="0"/>
              <a:buChar char="•"/>
            </a:pPr>
            <a:r>
              <a:rPr lang="en-US" sz="2400" dirty="0" smtClean="0"/>
              <a:t>Metadata placement can have a big impact on   model </a:t>
            </a:r>
            <a:r>
              <a:rPr lang="en-US" sz="2400" dirty="0" err="1" smtClean="0"/>
              <a:t>refactorability</a:t>
            </a:r>
            <a:endParaRPr lang="en-US" sz="2400" dirty="0" smtClean="0"/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 </a:t>
            </a:r>
            <a:r>
              <a:rPr lang="en-US" sz="2400" dirty="0" err="1" smtClean="0"/>
              <a:t>Miniapp</a:t>
            </a:r>
            <a:r>
              <a:rPr lang="en-US" sz="2400" dirty="0" smtClean="0"/>
              <a:t> approach revealed issues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Conclusions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38100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20000"/>
                  <a:lumOff val="80000"/>
                </a:schemeClr>
              </a:gs>
              <a:gs pos="39999">
                <a:schemeClr val="accent1">
                  <a:lumMod val="20000"/>
                  <a:lumOff val="80000"/>
                </a:schemeClr>
              </a:gs>
              <a:gs pos="7000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5400000" scaled="0"/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420781" y="1066800"/>
            <a:ext cx="6723219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Open questions:</a:t>
            </a:r>
          </a:p>
          <a:p>
            <a:endParaRPr lang="en-US" sz="1050" b="1" dirty="0" smtClean="0"/>
          </a:p>
          <a:p>
            <a:r>
              <a:rPr lang="en-US" sz="2400" b="1" dirty="0" smtClean="0"/>
              <a:t>About my </a:t>
            </a:r>
            <a:r>
              <a:rPr lang="en-US" sz="2400" b="1" dirty="0" err="1" smtClean="0"/>
              <a:t>miniapp</a:t>
            </a:r>
            <a:r>
              <a:rPr lang="en-US" sz="2400" b="1" dirty="0" smtClean="0"/>
              <a:t> implementation:</a:t>
            </a:r>
          </a:p>
          <a:p>
            <a:pPr lvl="1">
              <a:buFont typeface="Arial" pitchFamily="34" charset="0"/>
              <a:buChar char="•"/>
            </a:pPr>
            <a:r>
              <a:rPr lang="en-US" sz="2400" b="1" dirty="0" smtClean="0"/>
              <a:t> </a:t>
            </a:r>
            <a:r>
              <a:rPr lang="en-US" sz="2400" dirty="0" smtClean="0"/>
              <a:t>Refactoring vs. from scratch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 Maybe code-size / performance could be improved by changing data-layout?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 What about other models? (UPC, X10, 	Titanium, Chapel, etc.)</a:t>
            </a:r>
          </a:p>
          <a:p>
            <a:pPr lvl="1"/>
            <a:endParaRPr lang="en-US" sz="1100" dirty="0" smtClean="0"/>
          </a:p>
          <a:p>
            <a:pPr marL="0" lvl="1"/>
            <a:r>
              <a:rPr lang="en-US" sz="2400" b="1" dirty="0" smtClean="0"/>
              <a:t>About evaluating with </a:t>
            </a:r>
            <a:r>
              <a:rPr lang="en-US" sz="2400" b="1" dirty="0" err="1" smtClean="0"/>
              <a:t>miniapps</a:t>
            </a:r>
            <a:r>
              <a:rPr lang="en-US" sz="2400" b="1" dirty="0" smtClean="0"/>
              <a:t>:</a:t>
            </a:r>
          </a:p>
          <a:p>
            <a:pPr marL="457200" lvl="2">
              <a:buFont typeface="Arial" pitchFamily="34" charset="0"/>
              <a:buChar char="•"/>
            </a:pPr>
            <a:r>
              <a:rPr lang="en-US" sz="2400" b="1" dirty="0" smtClean="0"/>
              <a:t> </a:t>
            </a:r>
            <a:r>
              <a:rPr lang="en-US" sz="2400" dirty="0" smtClean="0"/>
              <a:t>Better metric than SLOC?</a:t>
            </a:r>
          </a:p>
          <a:p>
            <a:pPr marL="457200" lvl="2">
              <a:buFont typeface="Arial" pitchFamily="34" charset="0"/>
              <a:buChar char="•"/>
            </a:pPr>
            <a:r>
              <a:rPr lang="en-US" sz="2400" dirty="0" smtClean="0"/>
              <a:t> What to include in a </a:t>
            </a:r>
            <a:r>
              <a:rPr lang="en-US" sz="2400" dirty="0" err="1" smtClean="0"/>
              <a:t>miniapp</a:t>
            </a:r>
            <a:endParaRPr lang="en-US" sz="2400" dirty="0" smtClean="0"/>
          </a:p>
          <a:p>
            <a:pPr marL="457200" lvl="2"/>
            <a:endParaRPr lang="en-US" sz="1100" dirty="0" smtClean="0"/>
          </a:p>
          <a:p>
            <a:pPr marL="0" lvl="1"/>
            <a:r>
              <a:rPr lang="en-US" sz="2400" b="1" dirty="0" smtClean="0"/>
              <a:t>About the future:</a:t>
            </a:r>
          </a:p>
          <a:p>
            <a:pPr lvl="1"/>
            <a:r>
              <a:rPr lang="en-US" sz="2400" dirty="0" smtClean="0"/>
              <a:t>How mature will compilers be?</a:t>
            </a:r>
          </a:p>
          <a:p>
            <a:pPr lvl="1"/>
            <a:r>
              <a:rPr lang="en-US" sz="2400" dirty="0" smtClean="0"/>
              <a:t>How much will future interconnects help?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6477000"/>
            <a:ext cx="9144000" cy="381000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39999">
                <a:schemeClr val="accent3">
                  <a:lumMod val="40000"/>
                  <a:lumOff val="60000"/>
                </a:schemeClr>
              </a:gs>
              <a:gs pos="70000">
                <a:schemeClr val="accent3">
                  <a:lumMod val="7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8229600" algn="l"/>
              </a:tabLst>
            </a:pPr>
            <a:r>
              <a:rPr lang="en-US" sz="1400" dirty="0" smtClean="0">
                <a:solidFill>
                  <a:schemeClr val="tx1"/>
                </a:solidFill>
              </a:rPr>
              <a:t>Andrew Stone  -- 2010 NCAR </a:t>
            </a:r>
            <a:r>
              <a:rPr lang="en-US" sz="1400" dirty="0" err="1" smtClean="0">
                <a:solidFill>
                  <a:schemeClr val="tx1"/>
                </a:solidFill>
              </a:rPr>
              <a:t>SiParCS</a:t>
            </a:r>
            <a:r>
              <a:rPr lang="en-US" sz="1400" dirty="0" smtClean="0">
                <a:solidFill>
                  <a:schemeClr val="tx1"/>
                </a:solidFill>
              </a:rPr>
              <a:t> Presentation 	</a:t>
            </a:r>
            <a:r>
              <a:rPr lang="en-US" dirty="0" smtClean="0">
                <a:solidFill>
                  <a:schemeClr val="tx1"/>
                </a:solidFill>
              </a:rPr>
              <a:t>Slide </a:t>
            </a:r>
            <a:fld id="{5C46379F-106B-45FA-B27E-4F5964B2DD0C}" type="slidenum">
              <a:rPr lang="en-US" smtClean="0">
                <a:solidFill>
                  <a:schemeClr val="tx1"/>
                </a:solidFill>
              </a:rPr>
              <a:pPr>
                <a:tabLst>
                  <a:tab pos="8229600" algn="l"/>
                </a:tabLst>
              </a:pPr>
              <a:t>18</a:t>
            </a:fld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990600"/>
            <a:ext cx="2286000" cy="2282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81000"/>
            <a:ext cx="9144000" cy="6096000"/>
          </a:xfrm>
        </p:spPr>
        <p:txBody>
          <a:bodyPr/>
          <a:lstStyle/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[Bonus slides]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38100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20000"/>
                  <a:lumOff val="80000"/>
                </a:schemeClr>
              </a:gs>
              <a:gs pos="39999">
                <a:schemeClr val="accent1">
                  <a:lumMod val="20000"/>
                  <a:lumOff val="80000"/>
                </a:schemeClr>
              </a:gs>
              <a:gs pos="7000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5400000" scaled="0"/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6477000"/>
            <a:ext cx="9144000" cy="381000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39999">
                <a:schemeClr val="accent3">
                  <a:lumMod val="40000"/>
                  <a:lumOff val="60000"/>
                </a:schemeClr>
              </a:gs>
              <a:gs pos="70000">
                <a:schemeClr val="accent3">
                  <a:lumMod val="7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8229600" algn="l"/>
              </a:tabLst>
            </a:pPr>
            <a:r>
              <a:rPr lang="en-US" sz="1400" dirty="0" smtClean="0">
                <a:solidFill>
                  <a:schemeClr val="tx1"/>
                </a:solidFill>
              </a:rPr>
              <a:t>Andrew Stone  -- 2010 NCAR </a:t>
            </a:r>
            <a:r>
              <a:rPr lang="en-US" sz="1400" dirty="0" err="1" smtClean="0">
                <a:solidFill>
                  <a:schemeClr val="tx1"/>
                </a:solidFill>
              </a:rPr>
              <a:t>SiParCS</a:t>
            </a:r>
            <a:r>
              <a:rPr lang="en-US" sz="1400" dirty="0" smtClean="0">
                <a:solidFill>
                  <a:schemeClr val="tx1"/>
                </a:solidFill>
              </a:rPr>
              <a:t> Presentation 	</a:t>
            </a:r>
            <a:r>
              <a:rPr lang="en-US" dirty="0" smtClean="0">
                <a:solidFill>
                  <a:schemeClr val="tx1"/>
                </a:solidFill>
              </a:rPr>
              <a:t>Slide </a:t>
            </a:r>
            <a:fld id="{5C46379F-106B-45FA-B27E-4F5964B2DD0C}" type="slidenum">
              <a:rPr lang="en-US" smtClean="0">
                <a:solidFill>
                  <a:schemeClr val="tx1"/>
                </a:solidFill>
              </a:rPr>
              <a:pPr>
                <a:tabLst>
                  <a:tab pos="8229600" algn="l"/>
                </a:tabLst>
              </a:pPr>
              <a:t>19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85800" y="685800"/>
            <a:ext cx="7543800" cy="2133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11430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What are programming models</a:t>
            </a:r>
            <a:endParaRPr lang="en-US" sz="4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38100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20000"/>
                  <a:lumOff val="80000"/>
                </a:schemeClr>
              </a:gs>
              <a:gs pos="39999">
                <a:schemeClr val="accent1">
                  <a:lumMod val="20000"/>
                  <a:lumOff val="80000"/>
                </a:schemeClr>
              </a:gs>
              <a:gs pos="7000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5400000" scaled="0"/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0" y="6477000"/>
            <a:ext cx="9144000" cy="381000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39999">
                <a:schemeClr val="accent3">
                  <a:lumMod val="40000"/>
                  <a:lumOff val="60000"/>
                </a:schemeClr>
              </a:gs>
              <a:gs pos="70000">
                <a:schemeClr val="accent3">
                  <a:lumMod val="7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8289925" algn="l"/>
              </a:tabLst>
            </a:pPr>
            <a:r>
              <a:rPr lang="en-US" sz="1400" dirty="0" smtClean="0">
                <a:solidFill>
                  <a:schemeClr val="tx1"/>
                </a:solidFill>
              </a:rPr>
              <a:t>Andrew Stone  -- 2010 NCAR </a:t>
            </a:r>
            <a:r>
              <a:rPr lang="en-US" sz="1400" dirty="0" err="1" smtClean="0">
                <a:solidFill>
                  <a:schemeClr val="tx1"/>
                </a:solidFill>
              </a:rPr>
              <a:t>SiParCS</a:t>
            </a:r>
            <a:r>
              <a:rPr lang="en-US" sz="1400" dirty="0" smtClean="0">
                <a:solidFill>
                  <a:schemeClr val="tx1"/>
                </a:solidFill>
              </a:rPr>
              <a:t> Presentation 	</a:t>
            </a:r>
            <a:r>
              <a:rPr lang="en-US" dirty="0" smtClean="0">
                <a:solidFill>
                  <a:schemeClr val="tx1"/>
                </a:solidFill>
              </a:rPr>
              <a:t>Slide </a:t>
            </a:r>
            <a:fld id="{5C46379F-106B-45FA-B27E-4F5964B2DD0C}" type="slidenum">
              <a:rPr lang="en-US" smtClean="0">
                <a:solidFill>
                  <a:schemeClr val="tx1"/>
                </a:solidFill>
              </a:rPr>
              <a:pPr>
                <a:tabLst>
                  <a:tab pos="8289925" algn="l"/>
                </a:tabLst>
              </a:pPr>
              <a:t>2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09695" y="1066800"/>
            <a:ext cx="4634305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Parallel programming models:</a:t>
            </a:r>
          </a:p>
          <a:p>
            <a:pPr lvl="1"/>
            <a:r>
              <a:rPr lang="en-US" sz="2800" dirty="0" smtClean="0"/>
              <a:t>technologies to express parallel computations. </a:t>
            </a:r>
            <a:r>
              <a:rPr lang="en-US" sz="2800" b="1" dirty="0" smtClean="0"/>
              <a:t>(languages and libraries)</a:t>
            </a:r>
          </a:p>
          <a:p>
            <a:pPr lvl="1"/>
            <a:endParaRPr lang="en-US" sz="1050" b="1" dirty="0" smtClean="0"/>
          </a:p>
          <a:p>
            <a:pPr lvl="1"/>
            <a:r>
              <a:rPr lang="en-US" sz="2800" dirty="0" smtClean="0"/>
              <a:t>Lots of models exist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219200" y="4419600"/>
            <a:ext cx="16944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CHAPEL</a:t>
            </a:r>
            <a:endParaRPr lang="en-US" sz="2400" b="1" dirty="0"/>
          </a:p>
        </p:txBody>
      </p:sp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827" y="2590800"/>
            <a:ext cx="1642177" cy="743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/>
          <p:nvPr/>
        </p:nvSpPr>
        <p:spPr>
          <a:xfrm>
            <a:off x="2209800" y="5725180"/>
            <a:ext cx="22579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smtClean="0"/>
              <a:t>Map-Reduce</a:t>
            </a:r>
            <a:endParaRPr lang="en-US" sz="2800" b="1" u="sng" dirty="0"/>
          </a:p>
        </p:txBody>
      </p:sp>
      <p:pic>
        <p:nvPicPr>
          <p:cNvPr id="14" name="Picture 5" descr="http://upc.lbl.gov/images/upc-logo-tiny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81400" y="2362200"/>
            <a:ext cx="616558" cy="1315543"/>
          </a:xfrm>
          <a:prstGeom prst="rect">
            <a:avLst/>
          </a:prstGeom>
          <a:noFill/>
        </p:spPr>
      </p:pic>
      <p:sp>
        <p:nvSpPr>
          <p:cNvPr id="15" name="TextBox 14"/>
          <p:cNvSpPr txBox="1"/>
          <p:nvPr/>
        </p:nvSpPr>
        <p:spPr>
          <a:xfrm>
            <a:off x="3581400" y="4038600"/>
            <a:ext cx="6791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err="1" smtClean="0"/>
              <a:t>Cilk</a:t>
            </a:r>
            <a:endParaRPr lang="en-US" sz="2400" b="1" u="sng" dirty="0"/>
          </a:p>
        </p:txBody>
      </p:sp>
      <p:pic>
        <p:nvPicPr>
          <p:cNvPr id="16" name="Picture 7" descr="http://www.mcs.anl.gov/mpi/images/mpilogogreen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2401" y="3733800"/>
            <a:ext cx="1287866" cy="649111"/>
          </a:xfrm>
          <a:prstGeom prst="rect">
            <a:avLst/>
          </a:prstGeom>
          <a:noFill/>
        </p:spPr>
      </p:pic>
      <p:pic>
        <p:nvPicPr>
          <p:cNvPr id="17" name="Picture 9" descr="openmp.or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438400" y="4724400"/>
            <a:ext cx="1752600" cy="801323"/>
          </a:xfrm>
          <a:prstGeom prst="rect">
            <a:avLst/>
          </a:prstGeom>
          <a:noFill/>
        </p:spPr>
      </p:pic>
      <p:pic>
        <p:nvPicPr>
          <p:cNvPr id="18" name="Picture 10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133600" y="3581400"/>
            <a:ext cx="1138260" cy="789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1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590800" y="1295400"/>
            <a:ext cx="1624022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20" descr="Titanium-metal.gif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228600" y="1295400"/>
            <a:ext cx="1924188" cy="584200"/>
          </a:xfrm>
          <a:prstGeom prst="rect">
            <a:avLst/>
          </a:prstGeom>
        </p:spPr>
      </p:pic>
      <p:pic>
        <p:nvPicPr>
          <p:cNvPr id="22" name="Picture 21" descr="streamit-logo.gif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228600" y="4953000"/>
            <a:ext cx="1751169" cy="325072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152400" y="5943600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smtClean="0"/>
              <a:t>STAPL</a:t>
            </a:r>
            <a:endParaRPr lang="en-US" sz="2400" b="1" u="sng" dirty="0"/>
          </a:p>
        </p:txBody>
      </p:sp>
      <p:sp>
        <p:nvSpPr>
          <p:cNvPr id="24" name="TextBox 23"/>
          <p:cNvSpPr txBox="1"/>
          <p:nvPr/>
        </p:nvSpPr>
        <p:spPr>
          <a:xfrm>
            <a:off x="2362200" y="2590800"/>
            <a:ext cx="11689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u="sng" dirty="0" smtClean="0"/>
              <a:t>Ct</a:t>
            </a:r>
            <a:endParaRPr lang="en-US" sz="4000" b="1" u="sng" dirty="0"/>
          </a:p>
        </p:txBody>
      </p:sp>
      <p:sp>
        <p:nvSpPr>
          <p:cNvPr id="25" name="TextBox 24"/>
          <p:cNvSpPr txBox="1"/>
          <p:nvPr/>
        </p:nvSpPr>
        <p:spPr>
          <a:xfrm>
            <a:off x="1066800" y="5562600"/>
            <a:ext cx="9791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smtClean="0"/>
              <a:t>CUDA</a:t>
            </a:r>
            <a:endParaRPr lang="en-US" sz="2000" b="1" u="sng" dirty="0"/>
          </a:p>
        </p:txBody>
      </p:sp>
      <p:sp>
        <p:nvSpPr>
          <p:cNvPr id="26" name="TextBox 25"/>
          <p:cNvSpPr txBox="1"/>
          <p:nvPr/>
        </p:nvSpPr>
        <p:spPr>
          <a:xfrm>
            <a:off x="4759552" y="4445675"/>
            <a:ext cx="430824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Improved productivity:</a:t>
            </a:r>
          </a:p>
          <a:p>
            <a:pPr lvl="1"/>
            <a:r>
              <a:rPr lang="en-US" sz="2800" dirty="0" smtClean="0"/>
              <a:t>Fewer bugs</a:t>
            </a:r>
          </a:p>
          <a:p>
            <a:pPr lvl="1"/>
            <a:endParaRPr lang="en-US" sz="1400" dirty="0" smtClean="0"/>
          </a:p>
          <a:p>
            <a:pPr lvl="1"/>
            <a:r>
              <a:rPr lang="en-US" sz="2800" dirty="0" smtClean="0"/>
              <a:t>Smaller development time</a:t>
            </a:r>
          </a:p>
        </p:txBody>
      </p:sp>
      <p:sp>
        <p:nvSpPr>
          <p:cNvPr id="27" name="Title 1"/>
          <p:cNvSpPr txBox="1">
            <a:spLocks/>
          </p:cNvSpPr>
          <p:nvPr/>
        </p:nvSpPr>
        <p:spPr>
          <a:xfrm>
            <a:off x="4343400" y="3492044"/>
            <a:ext cx="3581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Why use them: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60000"/>
                  <a:lumOff val="4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6" grpId="1"/>
      <p:bldP spid="2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11430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What is PGAS?</a:t>
            </a:r>
            <a:endParaRPr lang="en-US" sz="4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38100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20000"/>
                  <a:lumOff val="80000"/>
                </a:schemeClr>
              </a:gs>
              <a:gs pos="39999">
                <a:schemeClr val="accent1">
                  <a:lumMod val="20000"/>
                  <a:lumOff val="80000"/>
                </a:schemeClr>
              </a:gs>
              <a:gs pos="7000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5400000" scaled="0"/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0" y="6477000"/>
            <a:ext cx="9144000" cy="381000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39999">
                <a:schemeClr val="accent3">
                  <a:lumMod val="40000"/>
                  <a:lumOff val="60000"/>
                </a:schemeClr>
              </a:gs>
              <a:gs pos="70000">
                <a:schemeClr val="accent3">
                  <a:lumMod val="7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8289925" algn="l"/>
              </a:tabLst>
            </a:pPr>
            <a:r>
              <a:rPr lang="en-US" sz="1400" dirty="0" smtClean="0">
                <a:solidFill>
                  <a:schemeClr val="tx1"/>
                </a:solidFill>
              </a:rPr>
              <a:t>Andrew Stone  -- 2010 NCAR </a:t>
            </a:r>
            <a:r>
              <a:rPr lang="en-US" sz="1400" dirty="0" err="1" smtClean="0">
                <a:solidFill>
                  <a:schemeClr val="tx1"/>
                </a:solidFill>
              </a:rPr>
              <a:t>SiParCS</a:t>
            </a:r>
            <a:r>
              <a:rPr lang="en-US" sz="1400" dirty="0" smtClean="0">
                <a:solidFill>
                  <a:schemeClr val="tx1"/>
                </a:solidFill>
              </a:rPr>
              <a:t> Presentation 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smtClean="0">
                <a:solidFill>
                  <a:schemeClr val="tx1"/>
                </a:solidFill>
              </a:rPr>
              <a:t>                                                                                                                  </a:t>
            </a:r>
            <a:r>
              <a:rPr lang="en-US" dirty="0" smtClean="0">
                <a:solidFill>
                  <a:schemeClr val="tx1"/>
                </a:solidFill>
              </a:rPr>
              <a:t>Slide </a:t>
            </a:r>
            <a:fld id="{5C46379F-106B-45FA-B27E-4F5964B2DD0C}" type="slidenum">
              <a:rPr lang="en-US" smtClean="0">
                <a:solidFill>
                  <a:schemeClr val="tx1"/>
                </a:solidFill>
              </a:rPr>
              <a:pPr>
                <a:tabLst>
                  <a:tab pos="8289925" algn="l"/>
                </a:tabLst>
              </a:pPr>
              <a:t>20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" y="1066800"/>
            <a:ext cx="8215705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dirty="0" smtClean="0"/>
              <a:t> </a:t>
            </a:r>
            <a:r>
              <a:rPr lang="en-US" sz="2800" b="1" dirty="0" smtClean="0"/>
              <a:t>Parallel programming models:</a:t>
            </a:r>
          </a:p>
          <a:p>
            <a:pPr lvl="1"/>
            <a:r>
              <a:rPr lang="en-US" sz="2800" dirty="0" smtClean="0"/>
              <a:t>technologies to express parallel computations. </a:t>
            </a:r>
            <a:r>
              <a:rPr lang="en-US" sz="2800" b="1" dirty="0" smtClean="0"/>
              <a:t>(languages and libraries)</a:t>
            </a:r>
          </a:p>
          <a:p>
            <a:endParaRPr lang="en-US" sz="1200" dirty="0" smtClean="0"/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 </a:t>
            </a:r>
            <a:r>
              <a:rPr lang="en-US" sz="2800" b="1" dirty="0" smtClean="0"/>
              <a:t>PGAS</a:t>
            </a:r>
            <a:r>
              <a:rPr lang="en-US" sz="2800" dirty="0" smtClean="0"/>
              <a:t>: partitioned global address space</a:t>
            </a:r>
          </a:p>
          <a:p>
            <a:pPr lvl="1"/>
            <a:r>
              <a:rPr lang="en-US" sz="2800" dirty="0" smtClean="0"/>
              <a:t>No explicit message passing, 1-sided communication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457200" y="3711714"/>
            <a:ext cx="8118248" cy="2876967"/>
            <a:chOff x="457200" y="3711714"/>
            <a:chExt cx="8118248" cy="2876967"/>
          </a:xfrm>
        </p:grpSpPr>
        <p:sp>
          <p:nvSpPr>
            <p:cNvPr id="7" name="Rectangle 6"/>
            <p:cNvSpPr/>
            <p:nvPr/>
          </p:nvSpPr>
          <p:spPr>
            <a:xfrm>
              <a:off x="2971800" y="3711714"/>
              <a:ext cx="2614947" cy="70788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40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Why use it?</a:t>
              </a:r>
              <a:endParaRPr lang="en-US" sz="4000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57200" y="4495800"/>
              <a:ext cx="8118248" cy="20928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buFont typeface="Arial" pitchFamily="34" charset="0"/>
                <a:buChar char="•"/>
              </a:pPr>
              <a:r>
                <a:rPr lang="en-US" sz="2800" dirty="0" smtClean="0"/>
                <a:t> Improved productivity:</a:t>
              </a:r>
            </a:p>
            <a:p>
              <a:pPr lvl="1"/>
              <a:r>
                <a:rPr lang="en-US" sz="2800" dirty="0" smtClean="0"/>
                <a:t>Fewer bugs</a:t>
              </a:r>
            </a:p>
            <a:p>
              <a:pPr lvl="1"/>
              <a:r>
                <a:rPr lang="en-US" sz="2800" dirty="0" smtClean="0"/>
                <a:t>Frees up scientists/programmers to do other things</a:t>
              </a:r>
            </a:p>
            <a:p>
              <a:pPr lvl="1"/>
              <a:r>
                <a:rPr lang="en-US" sz="2800" dirty="0" smtClean="0"/>
                <a:t>Quicker time-to-solution</a:t>
              </a:r>
            </a:p>
            <a:p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Programming Models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-76200"/>
            <a:ext cx="9144000" cy="38100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20000"/>
                  <a:lumOff val="80000"/>
                </a:schemeClr>
              </a:gs>
              <a:gs pos="39999">
                <a:schemeClr val="accent1">
                  <a:lumMod val="20000"/>
                  <a:lumOff val="80000"/>
                </a:schemeClr>
              </a:gs>
              <a:gs pos="7000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5400000" scaled="0"/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0" y="6477000"/>
            <a:ext cx="9144000" cy="381000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39999">
                <a:schemeClr val="accent3">
                  <a:lumMod val="40000"/>
                  <a:lumOff val="60000"/>
                </a:schemeClr>
              </a:gs>
              <a:gs pos="70000">
                <a:schemeClr val="accent3">
                  <a:lumMod val="7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8289925" algn="l"/>
              </a:tabLst>
            </a:pPr>
            <a:r>
              <a:rPr lang="en-US" sz="1400" dirty="0" smtClean="0">
                <a:solidFill>
                  <a:schemeClr val="tx1"/>
                </a:solidFill>
              </a:rPr>
              <a:t>Andrew Stone  -- 2010 NCAR </a:t>
            </a:r>
            <a:r>
              <a:rPr lang="en-US" sz="1400" dirty="0" err="1" smtClean="0">
                <a:solidFill>
                  <a:schemeClr val="tx1"/>
                </a:solidFill>
              </a:rPr>
              <a:t>SiParCS</a:t>
            </a:r>
            <a:r>
              <a:rPr lang="en-US" sz="1400" dirty="0" smtClean="0">
                <a:solidFill>
                  <a:schemeClr val="tx1"/>
                </a:solidFill>
              </a:rPr>
              <a:t> Presentation </a:t>
            </a:r>
            <a:r>
              <a:rPr lang="en-US" sz="1400" dirty="0" smtClean="0">
                <a:solidFill>
                  <a:schemeClr val="tx1"/>
                </a:solidFill>
              </a:rPr>
              <a:t>                                                                                                                   </a:t>
            </a:r>
            <a:r>
              <a:rPr lang="en-US" dirty="0" smtClean="0">
                <a:solidFill>
                  <a:schemeClr val="tx1"/>
                </a:solidFill>
              </a:rPr>
              <a:t>Slide </a:t>
            </a:r>
            <a:fld id="{5C46379F-106B-45FA-B27E-4F5964B2DD0C}" type="slidenum">
              <a:rPr lang="en-US" smtClean="0">
                <a:solidFill>
                  <a:schemeClr val="tx1"/>
                </a:solidFill>
              </a:rPr>
              <a:pPr>
                <a:tabLst>
                  <a:tab pos="8289925" algn="l"/>
                </a:tabLst>
              </a:pPr>
              <a:t>21</a:t>
            </a:fld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228600" y="1295400"/>
            <a:ext cx="4257522" cy="2438400"/>
            <a:chOff x="152400" y="2514600"/>
            <a:chExt cx="8686800" cy="3886201"/>
          </a:xfrm>
        </p:grpSpPr>
        <p:sp>
          <p:nvSpPr>
            <p:cNvPr id="15" name="TextBox 14"/>
            <p:cNvSpPr txBox="1"/>
            <p:nvPr/>
          </p:nvSpPr>
          <p:spPr>
            <a:xfrm>
              <a:off x="1981200" y="3962400"/>
              <a:ext cx="1776255" cy="56059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 smtClean="0"/>
                <a:t>CHAPEL</a:t>
              </a:r>
              <a:endParaRPr lang="en-US" sz="1400" b="1" dirty="0"/>
            </a:p>
          </p:txBody>
        </p:sp>
        <p:pic>
          <p:nvPicPr>
            <p:cNvPr id="16" name="Picture 3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209800" y="2743200"/>
              <a:ext cx="2638425" cy="933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7" name="TextBox 16"/>
            <p:cNvSpPr txBox="1"/>
            <p:nvPr/>
          </p:nvSpPr>
          <p:spPr>
            <a:xfrm>
              <a:off x="2514599" y="5257800"/>
              <a:ext cx="2316759" cy="50453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 smtClean="0"/>
                <a:t>Map-Reduce</a:t>
              </a:r>
              <a:endParaRPr lang="en-US" sz="1200" b="1" dirty="0"/>
            </a:p>
          </p:txBody>
        </p:sp>
        <p:pic>
          <p:nvPicPr>
            <p:cNvPr id="18" name="Picture 5" descr="http://upc.lbl.gov/images/upc-logo-tiny.gif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848600" y="3200400"/>
              <a:ext cx="990600" cy="1651000"/>
            </a:xfrm>
            <a:prstGeom prst="rect">
              <a:avLst/>
            </a:prstGeom>
            <a:noFill/>
          </p:spPr>
        </p:pic>
        <p:sp>
          <p:nvSpPr>
            <p:cNvPr id="19" name="TextBox 18"/>
            <p:cNvSpPr txBox="1"/>
            <p:nvPr/>
          </p:nvSpPr>
          <p:spPr>
            <a:xfrm>
              <a:off x="5334000" y="3276600"/>
              <a:ext cx="1062316" cy="56059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 err="1" smtClean="0"/>
                <a:t>Cilk</a:t>
              </a:r>
              <a:endParaRPr lang="en-US" sz="1400" b="1" dirty="0"/>
            </a:p>
          </p:txBody>
        </p:sp>
        <p:pic>
          <p:nvPicPr>
            <p:cNvPr id="20" name="Picture 7" descr="http://www.mcs.anl.gov/mpi/images/mpilogogreen.gif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81000" y="3581400"/>
              <a:ext cx="1209675" cy="476250"/>
            </a:xfrm>
            <a:prstGeom prst="rect">
              <a:avLst/>
            </a:prstGeom>
            <a:noFill/>
          </p:spPr>
        </p:pic>
        <p:pic>
          <p:nvPicPr>
            <p:cNvPr id="21" name="Picture 9" descr="openmp.org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5105400" y="5257800"/>
              <a:ext cx="3200400" cy="1143001"/>
            </a:xfrm>
            <a:prstGeom prst="rect">
              <a:avLst/>
            </a:prstGeom>
            <a:noFill/>
          </p:spPr>
        </p:pic>
        <p:pic>
          <p:nvPicPr>
            <p:cNvPr id="22" name="Picture 10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4191000" y="4038600"/>
              <a:ext cx="1828799" cy="990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3" name="Picture 11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152400" y="4572000"/>
              <a:ext cx="2372163" cy="938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" name="Picture 12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5638800" y="2514600"/>
              <a:ext cx="1657350" cy="6074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5" name="Picture 24" descr="Titanium-metal.gif"/>
            <p:cNvPicPr>
              <a:picLocks noChangeAspect="1"/>
            </p:cNvPicPr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228600" y="2667000"/>
              <a:ext cx="1779563" cy="422031"/>
            </a:xfrm>
            <a:prstGeom prst="rect">
              <a:avLst/>
            </a:prstGeom>
          </p:spPr>
        </p:pic>
        <p:pic>
          <p:nvPicPr>
            <p:cNvPr id="26" name="Picture 25" descr="streamit-logo.gif"/>
            <p:cNvPicPr>
              <a:picLocks noChangeAspect="1"/>
            </p:cNvPicPr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457200" y="5867400"/>
              <a:ext cx="2813538" cy="407963"/>
            </a:xfrm>
            <a:prstGeom prst="rect">
              <a:avLst/>
            </a:prstGeom>
          </p:spPr>
        </p:pic>
        <p:sp>
          <p:nvSpPr>
            <p:cNvPr id="27" name="TextBox 26"/>
            <p:cNvSpPr txBox="1"/>
            <p:nvPr/>
          </p:nvSpPr>
          <p:spPr>
            <a:xfrm>
              <a:off x="6248399" y="4343400"/>
              <a:ext cx="1307224" cy="50453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 smtClean="0"/>
                <a:t>STAPL</a:t>
              </a:r>
              <a:endParaRPr lang="en-US" sz="1200" b="1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6629399" y="3657601"/>
              <a:ext cx="901583" cy="67271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/>
                <a:t>Ct</a:t>
              </a:r>
              <a:endParaRPr lang="en-US" b="1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3810001" y="5867399"/>
              <a:ext cx="1293168" cy="50453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 smtClean="0"/>
                <a:t>CUDA</a:t>
              </a:r>
              <a:endParaRPr lang="en-US" sz="1200" b="1" dirty="0"/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4572000" y="990600"/>
            <a:ext cx="4572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There are many parallel programming models</a:t>
            </a:r>
          </a:p>
          <a:p>
            <a:endParaRPr lang="en-US" sz="2400" dirty="0" smtClean="0"/>
          </a:p>
          <a:p>
            <a:r>
              <a:rPr lang="en-US" sz="2400" dirty="0" smtClean="0"/>
              <a:t>MPI is predominantly used</a:t>
            </a:r>
          </a:p>
          <a:p>
            <a:endParaRPr lang="en-US" sz="2400" dirty="0" smtClean="0"/>
          </a:p>
          <a:p>
            <a:r>
              <a:rPr lang="en-US" sz="2400" dirty="0" smtClean="0"/>
              <a:t>MPI: "the assembly language of parallel programming"</a:t>
            </a:r>
            <a:endParaRPr lang="en-US" sz="2400" dirty="0"/>
          </a:p>
        </p:txBody>
      </p:sp>
      <p:grpSp>
        <p:nvGrpSpPr>
          <p:cNvPr id="38" name="Group 37"/>
          <p:cNvGrpSpPr/>
          <p:nvPr/>
        </p:nvGrpSpPr>
        <p:grpSpPr>
          <a:xfrm>
            <a:off x="304800" y="3810000"/>
            <a:ext cx="8229600" cy="2624792"/>
            <a:chOff x="304800" y="3810000"/>
            <a:chExt cx="6705600" cy="2624792"/>
          </a:xfrm>
        </p:grpSpPr>
        <p:sp>
          <p:nvSpPr>
            <p:cNvPr id="32" name="Title 1"/>
            <p:cNvSpPr txBox="1">
              <a:spLocks/>
            </p:cNvSpPr>
            <p:nvPr/>
          </p:nvSpPr>
          <p:spPr>
            <a:xfrm>
              <a:off x="304800" y="3810000"/>
              <a:ext cx="5715000" cy="91440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/>
            <a:p>
              <a:pPr marL="0" marR="0" lvl="0" indent="0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2">
                      <a:lumMod val="60000"/>
                      <a:lumOff val="40000"/>
                    </a:schemeClr>
                  </a:solidFill>
                  <a:effectLst/>
                  <a:uLnTx/>
                  <a:uFillTx/>
                  <a:latin typeface="+mj-lt"/>
                  <a:ea typeface="+mj-ea"/>
                  <a:cs typeface="+mj-cs"/>
                </a:rPr>
                <a:t>Adoption of models effected by:</a:t>
              </a:r>
              <a:endParaRPr kumimoji="0" lang="en-US" sz="3200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838200" y="4495800"/>
              <a:ext cx="6172200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Font typeface="Arial" pitchFamily="34" charset="0"/>
                <a:buChar char="•"/>
              </a:pPr>
              <a:r>
                <a:rPr lang="en-US" sz="2400" dirty="0" smtClean="0"/>
                <a:t> Need to work with existing code</a:t>
              </a:r>
            </a:p>
            <a:p>
              <a:pPr>
                <a:buFont typeface="Arial" pitchFamily="34" charset="0"/>
                <a:buChar char="•"/>
              </a:pPr>
              <a:r>
                <a:rPr lang="en-US" sz="2400" dirty="0" smtClean="0"/>
                <a:t> Need to maintain high performance</a:t>
              </a:r>
            </a:p>
            <a:p>
              <a:pPr>
                <a:buFont typeface="Arial" pitchFamily="34" charset="0"/>
                <a:buChar char="•"/>
              </a:pPr>
              <a:r>
                <a:rPr lang="en-US" sz="2400" dirty="0" smtClean="0"/>
                <a:t> Lack of knowledge of applicability with real-world codes </a:t>
              </a:r>
            </a:p>
            <a:p>
              <a:pPr>
                <a:buFont typeface="Arial" pitchFamily="34" charset="0"/>
                <a:buChar char="•"/>
              </a:pPr>
              <a:r>
                <a:rPr lang="en-US" sz="2400" dirty="0" smtClean="0"/>
                <a:t> Lack of developers experienced with these models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Lines of code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38100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20000"/>
                  <a:lumOff val="80000"/>
                </a:schemeClr>
              </a:gs>
              <a:gs pos="39999">
                <a:schemeClr val="accent1">
                  <a:lumMod val="20000"/>
                  <a:lumOff val="80000"/>
                </a:schemeClr>
              </a:gs>
              <a:gs pos="7000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5400000" scaled="0"/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6477000"/>
            <a:ext cx="9144000" cy="381000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39999">
                <a:schemeClr val="accent3">
                  <a:lumMod val="40000"/>
                  <a:lumOff val="60000"/>
                </a:schemeClr>
              </a:gs>
              <a:gs pos="70000">
                <a:schemeClr val="accent3">
                  <a:lumMod val="7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8229600" algn="l"/>
              </a:tabLst>
            </a:pPr>
            <a:r>
              <a:rPr lang="en-US" sz="1400" dirty="0" smtClean="0">
                <a:solidFill>
                  <a:schemeClr val="tx1"/>
                </a:solidFill>
              </a:rPr>
              <a:t>Andrew Stone  -- 2010 NCAR </a:t>
            </a:r>
            <a:r>
              <a:rPr lang="en-US" sz="1400" dirty="0" err="1" smtClean="0">
                <a:solidFill>
                  <a:schemeClr val="tx1"/>
                </a:solidFill>
              </a:rPr>
              <a:t>SiParCS</a:t>
            </a:r>
            <a:r>
              <a:rPr lang="en-US" sz="1400" dirty="0" smtClean="0">
                <a:solidFill>
                  <a:schemeClr val="tx1"/>
                </a:solidFill>
              </a:rPr>
              <a:t> Presentation 	</a:t>
            </a:r>
            <a:r>
              <a:rPr lang="en-US" dirty="0" smtClean="0">
                <a:solidFill>
                  <a:schemeClr val="tx1"/>
                </a:solidFill>
              </a:rPr>
              <a:t>Slide </a:t>
            </a:r>
            <a:fld id="{5C46379F-106B-45FA-B27E-4F5964B2DD0C}" type="slidenum">
              <a:rPr lang="en-US" smtClean="0">
                <a:solidFill>
                  <a:schemeClr val="tx1"/>
                </a:solidFill>
              </a:rPr>
              <a:pPr>
                <a:tabLst>
                  <a:tab pos="8229600" algn="l"/>
                </a:tabLst>
              </a:pPr>
              <a:t>22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7200" y="2011740"/>
            <a:ext cx="7273145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Original MPI version:</a:t>
            </a:r>
          </a:p>
          <a:p>
            <a:r>
              <a:rPr lang="en-US" sz="3200" dirty="0" smtClean="0"/>
              <a:t>	Init (calculate metadata): 		266</a:t>
            </a:r>
          </a:p>
          <a:p>
            <a:r>
              <a:rPr lang="en-US" sz="3200" dirty="0" smtClean="0"/>
              <a:t>	Update (do communication):	33</a:t>
            </a:r>
          </a:p>
          <a:p>
            <a:endParaRPr lang="en-US" sz="3200" dirty="0" smtClean="0"/>
          </a:p>
          <a:p>
            <a:r>
              <a:rPr lang="en-US" sz="3200" b="1" dirty="0" smtClean="0"/>
              <a:t>2D push/pull buffered version:</a:t>
            </a:r>
          </a:p>
          <a:p>
            <a:r>
              <a:rPr lang="en-US" sz="3200" dirty="0" smtClean="0"/>
              <a:t>	Init (calculate metadata):		299</a:t>
            </a:r>
          </a:p>
          <a:p>
            <a:r>
              <a:rPr lang="en-US" sz="3200" dirty="0" smtClean="0"/>
              <a:t>	Update (do communication):	24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One-sided communication (pull)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38100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20000"/>
                  <a:lumOff val="80000"/>
                </a:schemeClr>
              </a:gs>
              <a:gs pos="39999">
                <a:schemeClr val="accent1">
                  <a:lumMod val="20000"/>
                  <a:lumOff val="80000"/>
                </a:schemeClr>
              </a:gs>
              <a:gs pos="7000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5400000" scaled="0"/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2438400" y="1524000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TextBox 105"/>
          <p:cNvSpPr txBox="1"/>
          <p:nvPr/>
        </p:nvSpPr>
        <p:spPr>
          <a:xfrm>
            <a:off x="381000" y="1447800"/>
            <a:ext cx="13051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Sender:</a:t>
            </a:r>
            <a:endParaRPr lang="en-US" sz="2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09" name="TextBox 108"/>
          <p:cNvSpPr txBox="1"/>
          <p:nvPr/>
        </p:nvSpPr>
        <p:spPr>
          <a:xfrm>
            <a:off x="152400" y="5496580"/>
            <a:ext cx="15213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Receiver:</a:t>
            </a:r>
            <a:endParaRPr lang="en-US" sz="2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grpSp>
        <p:nvGrpSpPr>
          <p:cNvPr id="3" name="Group 121"/>
          <p:cNvGrpSpPr/>
          <p:nvPr/>
        </p:nvGrpSpPr>
        <p:grpSpPr>
          <a:xfrm>
            <a:off x="4513384" y="1457765"/>
            <a:ext cx="38686" cy="457786"/>
            <a:chOff x="3675184" y="1457765"/>
            <a:chExt cx="38686" cy="457786"/>
          </a:xfrm>
        </p:grpSpPr>
        <p:cxnSp>
          <p:nvCxnSpPr>
            <p:cNvPr id="14" name="Straight Connector 13"/>
            <p:cNvCxnSpPr/>
            <p:nvPr/>
          </p:nvCxnSpPr>
          <p:spPr>
            <a:xfrm rot="5400000">
              <a:off x="3446584" y="1686951"/>
              <a:ext cx="457200" cy="0"/>
            </a:xfrm>
            <a:prstGeom prst="line">
              <a:avLst/>
            </a:prstGeom>
            <a:ln w="41275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 rot="5400000">
              <a:off x="3485270" y="1686365"/>
              <a:ext cx="457200" cy="0"/>
            </a:xfrm>
            <a:prstGeom prst="line">
              <a:avLst/>
            </a:prstGeom>
            <a:ln w="41275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122"/>
          <p:cNvGrpSpPr/>
          <p:nvPr/>
        </p:nvGrpSpPr>
        <p:grpSpPr>
          <a:xfrm>
            <a:off x="7941212" y="1447214"/>
            <a:ext cx="38686" cy="457786"/>
            <a:chOff x="3675184" y="1457765"/>
            <a:chExt cx="38686" cy="457786"/>
          </a:xfrm>
        </p:grpSpPr>
        <p:cxnSp>
          <p:nvCxnSpPr>
            <p:cNvPr id="124" name="Straight Connector 123"/>
            <p:cNvCxnSpPr/>
            <p:nvPr/>
          </p:nvCxnSpPr>
          <p:spPr>
            <a:xfrm rot="5400000">
              <a:off x="3446584" y="1686951"/>
              <a:ext cx="457200" cy="0"/>
            </a:xfrm>
            <a:prstGeom prst="line">
              <a:avLst/>
            </a:prstGeom>
            <a:ln w="41275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/>
            <p:cNvCxnSpPr/>
            <p:nvPr/>
          </p:nvCxnSpPr>
          <p:spPr>
            <a:xfrm rot="5400000">
              <a:off x="3485270" y="1686365"/>
              <a:ext cx="457200" cy="0"/>
            </a:xfrm>
            <a:prstGeom prst="line">
              <a:avLst/>
            </a:prstGeom>
            <a:ln w="41275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125"/>
          <p:cNvGrpSpPr/>
          <p:nvPr/>
        </p:nvGrpSpPr>
        <p:grpSpPr>
          <a:xfrm>
            <a:off x="3901439" y="5562014"/>
            <a:ext cx="38686" cy="457786"/>
            <a:chOff x="3675184" y="1457765"/>
            <a:chExt cx="38686" cy="457786"/>
          </a:xfrm>
        </p:grpSpPr>
        <p:cxnSp>
          <p:nvCxnSpPr>
            <p:cNvPr id="127" name="Straight Connector 126"/>
            <p:cNvCxnSpPr/>
            <p:nvPr/>
          </p:nvCxnSpPr>
          <p:spPr>
            <a:xfrm rot="5400000">
              <a:off x="3446584" y="1686951"/>
              <a:ext cx="457200" cy="0"/>
            </a:xfrm>
            <a:prstGeom prst="line">
              <a:avLst/>
            </a:prstGeom>
            <a:ln w="41275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Connector 127"/>
            <p:cNvCxnSpPr/>
            <p:nvPr/>
          </p:nvCxnSpPr>
          <p:spPr>
            <a:xfrm rot="5400000">
              <a:off x="3485270" y="1686365"/>
              <a:ext cx="457200" cy="0"/>
            </a:xfrm>
            <a:prstGeom prst="line">
              <a:avLst/>
            </a:prstGeom>
            <a:ln w="41275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2" name="Rectangle 131"/>
          <p:cNvSpPr/>
          <p:nvPr/>
        </p:nvSpPr>
        <p:spPr>
          <a:xfrm>
            <a:off x="2514600" y="1524000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Rectangle 132"/>
          <p:cNvSpPr/>
          <p:nvPr/>
        </p:nvSpPr>
        <p:spPr>
          <a:xfrm>
            <a:off x="2819400" y="1524000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Rectangle 133"/>
          <p:cNvSpPr/>
          <p:nvPr/>
        </p:nvSpPr>
        <p:spPr>
          <a:xfrm>
            <a:off x="2743200" y="1524000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Rectangle 134"/>
          <p:cNvSpPr/>
          <p:nvPr/>
        </p:nvSpPr>
        <p:spPr>
          <a:xfrm>
            <a:off x="3352800" y="1524000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Rectangle 135"/>
          <p:cNvSpPr/>
          <p:nvPr/>
        </p:nvSpPr>
        <p:spPr>
          <a:xfrm>
            <a:off x="3276600" y="1524000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Rectangle 136"/>
          <p:cNvSpPr/>
          <p:nvPr/>
        </p:nvSpPr>
        <p:spPr>
          <a:xfrm>
            <a:off x="3048000" y="1524000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Rectangle 137"/>
          <p:cNvSpPr/>
          <p:nvPr/>
        </p:nvSpPr>
        <p:spPr>
          <a:xfrm>
            <a:off x="3581400" y="1524000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Rectangle 138"/>
          <p:cNvSpPr/>
          <p:nvPr/>
        </p:nvSpPr>
        <p:spPr>
          <a:xfrm>
            <a:off x="3657600" y="1524000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Rectangle 139"/>
          <p:cNvSpPr/>
          <p:nvPr/>
        </p:nvSpPr>
        <p:spPr>
          <a:xfrm>
            <a:off x="4038600" y="1524000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Rectangle 140"/>
          <p:cNvSpPr/>
          <p:nvPr/>
        </p:nvSpPr>
        <p:spPr>
          <a:xfrm>
            <a:off x="4114800" y="1524000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" name="Rectangle 141"/>
          <p:cNvSpPr/>
          <p:nvPr/>
        </p:nvSpPr>
        <p:spPr>
          <a:xfrm>
            <a:off x="4419600" y="1524000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Rectangle 142"/>
          <p:cNvSpPr/>
          <p:nvPr/>
        </p:nvSpPr>
        <p:spPr>
          <a:xfrm>
            <a:off x="2133600" y="1524000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Rectangle 143"/>
          <p:cNvSpPr/>
          <p:nvPr/>
        </p:nvSpPr>
        <p:spPr>
          <a:xfrm>
            <a:off x="2209800" y="1524000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5" name="Rectangle 144"/>
          <p:cNvSpPr/>
          <p:nvPr/>
        </p:nvSpPr>
        <p:spPr>
          <a:xfrm>
            <a:off x="7848600" y="1523414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Rectangle 145"/>
          <p:cNvSpPr/>
          <p:nvPr/>
        </p:nvSpPr>
        <p:spPr>
          <a:xfrm>
            <a:off x="7772400" y="1523414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" name="Rectangle 146"/>
          <p:cNvSpPr/>
          <p:nvPr/>
        </p:nvSpPr>
        <p:spPr>
          <a:xfrm>
            <a:off x="7696200" y="1523414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Rectangle 147"/>
          <p:cNvSpPr/>
          <p:nvPr/>
        </p:nvSpPr>
        <p:spPr>
          <a:xfrm>
            <a:off x="7620000" y="1523414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" name="Rectangle 148"/>
          <p:cNvSpPr/>
          <p:nvPr/>
        </p:nvSpPr>
        <p:spPr>
          <a:xfrm>
            <a:off x="7543800" y="1523414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0" name="Rectangle 149"/>
          <p:cNvSpPr/>
          <p:nvPr/>
        </p:nvSpPr>
        <p:spPr>
          <a:xfrm>
            <a:off x="7467600" y="1523414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1" name="Rectangle 150"/>
          <p:cNvSpPr/>
          <p:nvPr/>
        </p:nvSpPr>
        <p:spPr>
          <a:xfrm>
            <a:off x="7391400" y="1523414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2" name="Rectangle 151"/>
          <p:cNvSpPr/>
          <p:nvPr/>
        </p:nvSpPr>
        <p:spPr>
          <a:xfrm>
            <a:off x="6705600" y="1523414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" name="Rectangle 152"/>
          <p:cNvSpPr/>
          <p:nvPr/>
        </p:nvSpPr>
        <p:spPr>
          <a:xfrm>
            <a:off x="6781800" y="1523414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4" name="Rectangle 153"/>
          <p:cNvSpPr/>
          <p:nvPr/>
        </p:nvSpPr>
        <p:spPr>
          <a:xfrm>
            <a:off x="6172200" y="1523414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" name="Rectangle 154"/>
          <p:cNvSpPr/>
          <p:nvPr/>
        </p:nvSpPr>
        <p:spPr>
          <a:xfrm>
            <a:off x="6248400" y="1523414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Rectangle 155"/>
          <p:cNvSpPr/>
          <p:nvPr/>
        </p:nvSpPr>
        <p:spPr>
          <a:xfrm>
            <a:off x="7086600" y="1523414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7" name="Rectangle 156"/>
          <p:cNvSpPr/>
          <p:nvPr/>
        </p:nvSpPr>
        <p:spPr>
          <a:xfrm>
            <a:off x="7162800" y="1523414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981200" y="1524000"/>
            <a:ext cx="3048000" cy="304800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2" name="Rectangle 241"/>
          <p:cNvSpPr/>
          <p:nvPr/>
        </p:nvSpPr>
        <p:spPr>
          <a:xfrm>
            <a:off x="4114800" y="5638800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3" name="Rectangle 242"/>
          <p:cNvSpPr/>
          <p:nvPr/>
        </p:nvSpPr>
        <p:spPr>
          <a:xfrm>
            <a:off x="4191000" y="5638800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4" name="Rectangle 243"/>
          <p:cNvSpPr/>
          <p:nvPr/>
        </p:nvSpPr>
        <p:spPr>
          <a:xfrm>
            <a:off x="4343400" y="5638800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5" name="Rectangle 244"/>
          <p:cNvSpPr/>
          <p:nvPr/>
        </p:nvSpPr>
        <p:spPr>
          <a:xfrm>
            <a:off x="4267200" y="5638800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6" name="Rectangle 245"/>
          <p:cNvSpPr/>
          <p:nvPr/>
        </p:nvSpPr>
        <p:spPr>
          <a:xfrm>
            <a:off x="4572000" y="5638800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7" name="Rectangle 246"/>
          <p:cNvSpPr/>
          <p:nvPr/>
        </p:nvSpPr>
        <p:spPr>
          <a:xfrm>
            <a:off x="4495800" y="5638800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8" name="Rectangle 247"/>
          <p:cNvSpPr/>
          <p:nvPr/>
        </p:nvSpPr>
        <p:spPr>
          <a:xfrm>
            <a:off x="4419600" y="5638800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9" name="Rectangle 248"/>
          <p:cNvSpPr/>
          <p:nvPr/>
        </p:nvSpPr>
        <p:spPr>
          <a:xfrm>
            <a:off x="4648200" y="5638800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0" name="Rectangle 249"/>
          <p:cNvSpPr/>
          <p:nvPr/>
        </p:nvSpPr>
        <p:spPr>
          <a:xfrm>
            <a:off x="4724400" y="5638800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1" name="Rectangle 250"/>
          <p:cNvSpPr/>
          <p:nvPr/>
        </p:nvSpPr>
        <p:spPr>
          <a:xfrm>
            <a:off x="4800600" y="5638800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2" name="Rectangle 251"/>
          <p:cNvSpPr/>
          <p:nvPr/>
        </p:nvSpPr>
        <p:spPr>
          <a:xfrm>
            <a:off x="3962400" y="5638800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3" name="Rectangle 252"/>
          <p:cNvSpPr/>
          <p:nvPr/>
        </p:nvSpPr>
        <p:spPr>
          <a:xfrm>
            <a:off x="4038600" y="5638800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4" name="Rectangle 253"/>
          <p:cNvSpPr/>
          <p:nvPr/>
        </p:nvSpPr>
        <p:spPr>
          <a:xfrm>
            <a:off x="3962400" y="5638800"/>
            <a:ext cx="914400" cy="304800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5" name="Rectangle 254"/>
          <p:cNvSpPr/>
          <p:nvPr/>
        </p:nvSpPr>
        <p:spPr>
          <a:xfrm>
            <a:off x="7620000" y="5638800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6" name="Rectangle 255"/>
          <p:cNvSpPr/>
          <p:nvPr/>
        </p:nvSpPr>
        <p:spPr>
          <a:xfrm>
            <a:off x="7696200" y="5638800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7" name="Rectangle 256"/>
          <p:cNvSpPr/>
          <p:nvPr/>
        </p:nvSpPr>
        <p:spPr>
          <a:xfrm>
            <a:off x="8686800" y="5638800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8" name="Rectangle 257"/>
          <p:cNvSpPr/>
          <p:nvPr/>
        </p:nvSpPr>
        <p:spPr>
          <a:xfrm>
            <a:off x="8610600" y="5638800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9" name="Rectangle 258"/>
          <p:cNvSpPr/>
          <p:nvPr/>
        </p:nvSpPr>
        <p:spPr>
          <a:xfrm>
            <a:off x="8534400" y="5638800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0" name="Rectangle 259"/>
          <p:cNvSpPr/>
          <p:nvPr/>
        </p:nvSpPr>
        <p:spPr>
          <a:xfrm>
            <a:off x="8458200" y="5638800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1" name="Rectangle 260"/>
          <p:cNvSpPr/>
          <p:nvPr/>
        </p:nvSpPr>
        <p:spPr>
          <a:xfrm>
            <a:off x="8382000" y="5638800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2" name="Rectangle 261"/>
          <p:cNvSpPr/>
          <p:nvPr/>
        </p:nvSpPr>
        <p:spPr>
          <a:xfrm>
            <a:off x="8305800" y="5638800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3" name="Rectangle 262"/>
          <p:cNvSpPr/>
          <p:nvPr/>
        </p:nvSpPr>
        <p:spPr>
          <a:xfrm>
            <a:off x="8229600" y="5638800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4" name="Rectangle 263"/>
          <p:cNvSpPr/>
          <p:nvPr/>
        </p:nvSpPr>
        <p:spPr>
          <a:xfrm>
            <a:off x="7924800" y="5638800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5" name="Rectangle 264"/>
          <p:cNvSpPr/>
          <p:nvPr/>
        </p:nvSpPr>
        <p:spPr>
          <a:xfrm>
            <a:off x="8001000" y="5638800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6" name="Rectangle 265"/>
          <p:cNvSpPr/>
          <p:nvPr/>
        </p:nvSpPr>
        <p:spPr>
          <a:xfrm>
            <a:off x="7772400" y="5638800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7" name="Rectangle 266"/>
          <p:cNvSpPr/>
          <p:nvPr/>
        </p:nvSpPr>
        <p:spPr>
          <a:xfrm>
            <a:off x="7848600" y="5638800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8" name="Rectangle 267"/>
          <p:cNvSpPr/>
          <p:nvPr/>
        </p:nvSpPr>
        <p:spPr>
          <a:xfrm>
            <a:off x="8077200" y="5638800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9" name="Rectangle 268"/>
          <p:cNvSpPr/>
          <p:nvPr/>
        </p:nvSpPr>
        <p:spPr>
          <a:xfrm>
            <a:off x="8153400" y="5638800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270"/>
          <p:cNvGrpSpPr/>
          <p:nvPr/>
        </p:nvGrpSpPr>
        <p:grpSpPr>
          <a:xfrm>
            <a:off x="7547903" y="5562014"/>
            <a:ext cx="38686" cy="457786"/>
            <a:chOff x="3675184" y="1457765"/>
            <a:chExt cx="38686" cy="457786"/>
          </a:xfrm>
        </p:grpSpPr>
        <p:cxnSp>
          <p:nvCxnSpPr>
            <p:cNvPr id="272" name="Straight Connector 271"/>
            <p:cNvCxnSpPr/>
            <p:nvPr/>
          </p:nvCxnSpPr>
          <p:spPr>
            <a:xfrm rot="5400000">
              <a:off x="3446584" y="1686951"/>
              <a:ext cx="457200" cy="0"/>
            </a:xfrm>
            <a:prstGeom prst="line">
              <a:avLst/>
            </a:prstGeom>
            <a:ln w="41275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3" name="Straight Connector 272"/>
            <p:cNvCxnSpPr/>
            <p:nvPr/>
          </p:nvCxnSpPr>
          <p:spPr>
            <a:xfrm rot="5400000">
              <a:off x="3485270" y="1686365"/>
              <a:ext cx="457200" cy="0"/>
            </a:xfrm>
            <a:prstGeom prst="line">
              <a:avLst/>
            </a:prstGeom>
            <a:ln w="41275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4" name="Rectangle 273"/>
          <p:cNvSpPr/>
          <p:nvPr/>
        </p:nvSpPr>
        <p:spPr>
          <a:xfrm>
            <a:off x="1981200" y="5638800"/>
            <a:ext cx="3048000" cy="304800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5" name="Rectangle 274"/>
          <p:cNvSpPr/>
          <p:nvPr/>
        </p:nvSpPr>
        <p:spPr>
          <a:xfrm>
            <a:off x="5715000" y="5638800"/>
            <a:ext cx="3048000" cy="304800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7" name="Straight Arrow Connector 276"/>
          <p:cNvCxnSpPr>
            <a:stCxn id="143" idx="2"/>
            <a:endCxn id="257" idx="0"/>
          </p:cNvCxnSpPr>
          <p:nvPr/>
        </p:nvCxnSpPr>
        <p:spPr>
          <a:xfrm rot="16200000" flipH="1">
            <a:off x="3543300" y="457200"/>
            <a:ext cx="3810000" cy="65532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8" name="Straight Arrow Connector 277"/>
          <p:cNvCxnSpPr>
            <a:stCxn id="144" idx="2"/>
            <a:endCxn id="261" idx="0"/>
          </p:cNvCxnSpPr>
          <p:nvPr/>
        </p:nvCxnSpPr>
        <p:spPr>
          <a:xfrm rot="16200000" flipH="1">
            <a:off x="3429000" y="647700"/>
            <a:ext cx="3810000" cy="61722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4" name="Straight Arrow Connector 283"/>
          <p:cNvCxnSpPr>
            <a:stCxn id="20" idx="2"/>
            <a:endCxn id="255" idx="0"/>
          </p:cNvCxnSpPr>
          <p:nvPr/>
        </p:nvCxnSpPr>
        <p:spPr>
          <a:xfrm rot="16200000" flipH="1">
            <a:off x="3162300" y="1143000"/>
            <a:ext cx="3810000" cy="51816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Straight Arrow Connector 284"/>
          <p:cNvCxnSpPr>
            <a:stCxn id="132" idx="2"/>
            <a:endCxn id="251" idx="0"/>
          </p:cNvCxnSpPr>
          <p:nvPr/>
        </p:nvCxnSpPr>
        <p:spPr>
          <a:xfrm rot="16200000" flipH="1">
            <a:off x="1790700" y="2590800"/>
            <a:ext cx="3810000" cy="22860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6" name="Straight Arrow Connector 285"/>
          <p:cNvCxnSpPr>
            <a:stCxn id="134" idx="2"/>
            <a:endCxn id="256" idx="0"/>
          </p:cNvCxnSpPr>
          <p:nvPr/>
        </p:nvCxnSpPr>
        <p:spPr>
          <a:xfrm rot="16200000" flipH="1">
            <a:off x="3352800" y="1257300"/>
            <a:ext cx="3810000" cy="49530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7" name="Straight Arrow Connector 286"/>
          <p:cNvCxnSpPr>
            <a:stCxn id="133" idx="2"/>
            <a:endCxn id="248" idx="0"/>
          </p:cNvCxnSpPr>
          <p:nvPr/>
        </p:nvCxnSpPr>
        <p:spPr>
          <a:xfrm rot="16200000" flipH="1">
            <a:off x="1752600" y="2933700"/>
            <a:ext cx="3810000" cy="16002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Straight Arrow Connector 287"/>
          <p:cNvCxnSpPr>
            <a:stCxn id="137" idx="2"/>
            <a:endCxn id="245" idx="0"/>
          </p:cNvCxnSpPr>
          <p:nvPr/>
        </p:nvCxnSpPr>
        <p:spPr>
          <a:xfrm rot="16200000" flipH="1">
            <a:off x="1790700" y="3124200"/>
            <a:ext cx="3810000" cy="12192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Straight Arrow Connector 288"/>
          <p:cNvCxnSpPr>
            <a:stCxn id="136" idx="2"/>
            <a:endCxn id="242" idx="0"/>
          </p:cNvCxnSpPr>
          <p:nvPr/>
        </p:nvCxnSpPr>
        <p:spPr>
          <a:xfrm rot="16200000" flipH="1">
            <a:off x="1828800" y="3314700"/>
            <a:ext cx="3810000" cy="8382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Straight Arrow Connector 289"/>
          <p:cNvCxnSpPr>
            <a:stCxn id="135" idx="2"/>
            <a:endCxn id="268" idx="0"/>
          </p:cNvCxnSpPr>
          <p:nvPr/>
        </p:nvCxnSpPr>
        <p:spPr>
          <a:xfrm rot="16200000" flipH="1">
            <a:off x="3848100" y="1371600"/>
            <a:ext cx="3810000" cy="47244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Straight Arrow Connector 290"/>
          <p:cNvCxnSpPr>
            <a:stCxn id="138" idx="2"/>
            <a:endCxn id="258" idx="0"/>
          </p:cNvCxnSpPr>
          <p:nvPr/>
        </p:nvCxnSpPr>
        <p:spPr>
          <a:xfrm rot="16200000" flipH="1">
            <a:off x="4229100" y="1219200"/>
            <a:ext cx="3810000" cy="50292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Straight Arrow Connector 291"/>
          <p:cNvCxnSpPr>
            <a:stCxn id="139" idx="2"/>
            <a:endCxn id="250" idx="0"/>
          </p:cNvCxnSpPr>
          <p:nvPr/>
        </p:nvCxnSpPr>
        <p:spPr>
          <a:xfrm rot="16200000" flipH="1">
            <a:off x="2324100" y="3200400"/>
            <a:ext cx="3810000" cy="10668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Straight Arrow Connector 292"/>
          <p:cNvCxnSpPr>
            <a:stCxn id="140" idx="2"/>
            <a:endCxn id="262" idx="0"/>
          </p:cNvCxnSpPr>
          <p:nvPr/>
        </p:nvCxnSpPr>
        <p:spPr>
          <a:xfrm rot="16200000" flipH="1">
            <a:off x="4305300" y="1600200"/>
            <a:ext cx="3810000" cy="42672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Straight Arrow Connector 293"/>
          <p:cNvCxnSpPr>
            <a:stCxn id="141" idx="2"/>
            <a:endCxn id="252" idx="0"/>
          </p:cNvCxnSpPr>
          <p:nvPr/>
        </p:nvCxnSpPr>
        <p:spPr>
          <a:xfrm rot="5400000">
            <a:off x="2171700" y="3657600"/>
            <a:ext cx="3810000" cy="1524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Straight Arrow Connector 294"/>
          <p:cNvCxnSpPr>
            <a:stCxn id="142" idx="2"/>
            <a:endCxn id="244" idx="0"/>
          </p:cNvCxnSpPr>
          <p:nvPr/>
        </p:nvCxnSpPr>
        <p:spPr>
          <a:xfrm rot="5400000">
            <a:off x="2514600" y="3695700"/>
            <a:ext cx="3810000" cy="762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2" name="Straight Arrow Connector 321"/>
          <p:cNvCxnSpPr>
            <a:stCxn id="154" idx="2"/>
            <a:endCxn id="267" idx="0"/>
          </p:cNvCxnSpPr>
          <p:nvPr/>
        </p:nvCxnSpPr>
        <p:spPr>
          <a:xfrm rot="16200000" flipH="1">
            <a:off x="5143207" y="2895307"/>
            <a:ext cx="3810586" cy="16764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3" name="Rectangle 322"/>
          <p:cNvSpPr/>
          <p:nvPr/>
        </p:nvSpPr>
        <p:spPr>
          <a:xfrm>
            <a:off x="5715000" y="1524000"/>
            <a:ext cx="3048000" cy="304800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28" name="Straight Arrow Connector 327"/>
          <p:cNvCxnSpPr>
            <a:stCxn id="155" idx="2"/>
            <a:endCxn id="253" idx="0"/>
          </p:cNvCxnSpPr>
          <p:nvPr/>
        </p:nvCxnSpPr>
        <p:spPr>
          <a:xfrm rot="5400000">
            <a:off x="3276307" y="2628607"/>
            <a:ext cx="3810586" cy="22098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9" name="Straight Arrow Connector 328"/>
          <p:cNvCxnSpPr>
            <a:stCxn id="152" idx="2"/>
            <a:endCxn id="243" idx="0"/>
          </p:cNvCxnSpPr>
          <p:nvPr/>
        </p:nvCxnSpPr>
        <p:spPr>
          <a:xfrm rot="5400000">
            <a:off x="3581107" y="2476207"/>
            <a:ext cx="3810586" cy="25146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0" name="Straight Arrow Connector 329"/>
          <p:cNvCxnSpPr>
            <a:stCxn id="153" idx="2"/>
            <a:endCxn id="260" idx="0"/>
          </p:cNvCxnSpPr>
          <p:nvPr/>
        </p:nvCxnSpPr>
        <p:spPr>
          <a:xfrm rot="16200000" flipH="1">
            <a:off x="5752807" y="2895307"/>
            <a:ext cx="3810586" cy="16764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1" name="Straight Arrow Connector 330"/>
          <p:cNvCxnSpPr>
            <a:stCxn id="156" idx="2"/>
            <a:endCxn id="266" idx="0"/>
          </p:cNvCxnSpPr>
          <p:nvPr/>
        </p:nvCxnSpPr>
        <p:spPr>
          <a:xfrm rot="16200000" flipH="1">
            <a:off x="5562307" y="3390607"/>
            <a:ext cx="3810586" cy="6858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2" name="Straight Arrow Connector 331"/>
          <p:cNvCxnSpPr>
            <a:stCxn id="157" idx="2"/>
            <a:endCxn id="247" idx="0"/>
          </p:cNvCxnSpPr>
          <p:nvPr/>
        </p:nvCxnSpPr>
        <p:spPr>
          <a:xfrm rot="5400000">
            <a:off x="3962107" y="2400007"/>
            <a:ext cx="3810586" cy="26670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3" name="Straight Arrow Connector 332"/>
          <p:cNvCxnSpPr>
            <a:stCxn id="146" idx="2"/>
            <a:endCxn id="269" idx="0"/>
          </p:cNvCxnSpPr>
          <p:nvPr/>
        </p:nvCxnSpPr>
        <p:spPr>
          <a:xfrm rot="16200000" flipH="1">
            <a:off x="6095707" y="3543007"/>
            <a:ext cx="3810586" cy="3810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4" name="Straight Arrow Connector 333"/>
          <p:cNvCxnSpPr>
            <a:stCxn id="145" idx="2"/>
            <a:endCxn id="265" idx="0"/>
          </p:cNvCxnSpPr>
          <p:nvPr/>
        </p:nvCxnSpPr>
        <p:spPr>
          <a:xfrm rot="16200000" flipH="1">
            <a:off x="6057607" y="3657307"/>
            <a:ext cx="3810586" cy="1524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5" name="Straight Arrow Connector 334"/>
          <p:cNvCxnSpPr>
            <a:stCxn id="147" idx="2"/>
            <a:endCxn id="246" idx="0"/>
          </p:cNvCxnSpPr>
          <p:nvPr/>
        </p:nvCxnSpPr>
        <p:spPr>
          <a:xfrm rot="5400000">
            <a:off x="4266907" y="2171407"/>
            <a:ext cx="3810586" cy="31242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6" name="Straight Arrow Connector 335"/>
          <p:cNvCxnSpPr>
            <a:stCxn id="148" idx="2"/>
            <a:endCxn id="263" idx="0"/>
          </p:cNvCxnSpPr>
          <p:nvPr/>
        </p:nvCxnSpPr>
        <p:spPr>
          <a:xfrm rot="16200000" flipH="1">
            <a:off x="6057607" y="3428707"/>
            <a:ext cx="3810586" cy="6096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7" name="Straight Arrow Connector 336"/>
          <p:cNvCxnSpPr>
            <a:stCxn id="150" idx="2"/>
            <a:endCxn id="249" idx="0"/>
          </p:cNvCxnSpPr>
          <p:nvPr/>
        </p:nvCxnSpPr>
        <p:spPr>
          <a:xfrm rot="5400000">
            <a:off x="4190707" y="2323807"/>
            <a:ext cx="3810586" cy="28194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8" name="Straight Arrow Connector 337"/>
          <p:cNvCxnSpPr>
            <a:stCxn id="149" idx="2"/>
            <a:endCxn id="264" idx="0"/>
          </p:cNvCxnSpPr>
          <p:nvPr/>
        </p:nvCxnSpPr>
        <p:spPr>
          <a:xfrm rot="16200000" flipH="1">
            <a:off x="5867107" y="3543007"/>
            <a:ext cx="3810586" cy="3810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9" name="Straight Arrow Connector 338"/>
          <p:cNvCxnSpPr>
            <a:stCxn id="151" idx="2"/>
            <a:endCxn id="259" idx="0"/>
          </p:cNvCxnSpPr>
          <p:nvPr/>
        </p:nvCxnSpPr>
        <p:spPr>
          <a:xfrm rot="16200000" flipH="1">
            <a:off x="6095707" y="3162007"/>
            <a:ext cx="3810586" cy="11430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Rectangle 104"/>
          <p:cNvSpPr/>
          <p:nvPr/>
        </p:nvSpPr>
        <p:spPr>
          <a:xfrm>
            <a:off x="0" y="6477000"/>
            <a:ext cx="9144000" cy="381000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39999">
                <a:schemeClr val="accent3">
                  <a:lumMod val="40000"/>
                  <a:lumOff val="60000"/>
                </a:schemeClr>
              </a:gs>
              <a:gs pos="70000">
                <a:schemeClr val="accent3">
                  <a:lumMod val="7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8229600" algn="l"/>
              </a:tabLst>
            </a:pPr>
            <a:r>
              <a:rPr lang="en-US" sz="1400" dirty="0" smtClean="0">
                <a:solidFill>
                  <a:schemeClr val="tx1"/>
                </a:solidFill>
              </a:rPr>
              <a:t>Andrew Stone  -- 2010 NCAR </a:t>
            </a:r>
            <a:r>
              <a:rPr lang="en-US" sz="1400" dirty="0" err="1" smtClean="0">
                <a:solidFill>
                  <a:schemeClr val="tx1"/>
                </a:solidFill>
              </a:rPr>
              <a:t>SiParCS</a:t>
            </a:r>
            <a:r>
              <a:rPr lang="en-US" sz="1400" dirty="0" smtClean="0">
                <a:solidFill>
                  <a:schemeClr val="tx1"/>
                </a:solidFill>
              </a:rPr>
              <a:t> Presentation 	</a:t>
            </a:r>
            <a:r>
              <a:rPr lang="en-US" dirty="0" smtClean="0">
                <a:solidFill>
                  <a:schemeClr val="tx1"/>
                </a:solidFill>
              </a:rPr>
              <a:t>Slide </a:t>
            </a:r>
            <a:fld id="{5C46379F-106B-45FA-B27E-4F5964B2DD0C}" type="slidenum">
              <a:rPr lang="en-US" smtClean="0">
                <a:solidFill>
                  <a:schemeClr val="tx1"/>
                </a:solidFill>
              </a:rPr>
              <a:pPr>
                <a:tabLst>
                  <a:tab pos="8229600" algn="l"/>
                </a:tabLst>
              </a:pPr>
              <a:t>23</a:t>
            </a:fld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Results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38100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20000"/>
                  <a:lumOff val="80000"/>
                </a:schemeClr>
              </a:gs>
              <a:gs pos="39999">
                <a:schemeClr val="accent1">
                  <a:lumMod val="20000"/>
                  <a:lumOff val="80000"/>
                </a:schemeClr>
              </a:gs>
              <a:gs pos="7000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5400000" scaled="0"/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09600" y="1752600"/>
            <a:ext cx="7377019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4000" dirty="0" smtClean="0"/>
          </a:p>
          <a:p>
            <a:r>
              <a:rPr lang="en-US" sz="4000" dirty="0" smtClean="0"/>
              <a:t>Some more subjective statements:</a:t>
            </a:r>
          </a:p>
          <a:p>
            <a:r>
              <a:rPr lang="en-US" sz="4000" dirty="0" smtClean="0"/>
              <a:t>	Learning curve</a:t>
            </a:r>
          </a:p>
          <a:p>
            <a:r>
              <a:rPr lang="en-US" sz="4000" dirty="0" smtClean="0"/>
              <a:t>	Thoughts on compiler</a:t>
            </a:r>
            <a:endParaRPr lang="en-US" sz="4000" dirty="0"/>
          </a:p>
        </p:txBody>
      </p:sp>
      <p:sp>
        <p:nvSpPr>
          <p:cNvPr id="8" name="Rectangle 7"/>
          <p:cNvSpPr/>
          <p:nvPr/>
        </p:nvSpPr>
        <p:spPr>
          <a:xfrm>
            <a:off x="0" y="6477000"/>
            <a:ext cx="9144000" cy="381000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39999">
                <a:schemeClr val="accent3">
                  <a:lumMod val="40000"/>
                  <a:lumOff val="60000"/>
                </a:schemeClr>
              </a:gs>
              <a:gs pos="70000">
                <a:schemeClr val="accent3">
                  <a:lumMod val="7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8229600" algn="l"/>
              </a:tabLst>
            </a:pPr>
            <a:r>
              <a:rPr lang="en-US" sz="1400" dirty="0" smtClean="0">
                <a:solidFill>
                  <a:schemeClr val="tx1"/>
                </a:solidFill>
              </a:rPr>
              <a:t>Andrew Stone  -- 2010 NCAR </a:t>
            </a:r>
            <a:r>
              <a:rPr lang="en-US" sz="1400" dirty="0" err="1" smtClean="0">
                <a:solidFill>
                  <a:schemeClr val="tx1"/>
                </a:solidFill>
              </a:rPr>
              <a:t>SiParCS</a:t>
            </a:r>
            <a:r>
              <a:rPr lang="en-US" sz="1400" dirty="0" smtClean="0">
                <a:solidFill>
                  <a:schemeClr val="tx1"/>
                </a:solidFill>
              </a:rPr>
              <a:t> Presentation 	</a:t>
            </a:r>
            <a:r>
              <a:rPr lang="en-US" dirty="0" smtClean="0">
                <a:solidFill>
                  <a:schemeClr val="tx1"/>
                </a:solidFill>
              </a:rPr>
              <a:t>Slide </a:t>
            </a:r>
            <a:fld id="{5C46379F-106B-45FA-B27E-4F5964B2DD0C}" type="slidenum">
              <a:rPr lang="en-US" smtClean="0">
                <a:solidFill>
                  <a:schemeClr val="tx1"/>
                </a:solidFill>
              </a:rPr>
              <a:pPr>
                <a:tabLst>
                  <a:tab pos="8229600" algn="l"/>
                </a:tabLst>
              </a:pPr>
              <a:t>24</a:t>
            </a:fld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Results: learning curve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38100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20000"/>
                  <a:lumOff val="80000"/>
                </a:schemeClr>
              </a:gs>
              <a:gs pos="39999">
                <a:schemeClr val="accent1">
                  <a:lumMod val="20000"/>
                  <a:lumOff val="80000"/>
                </a:schemeClr>
              </a:gs>
              <a:gs pos="7000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5400000" scaled="0"/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81000" y="2133600"/>
            <a:ext cx="817101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CAF very easy to learn</a:t>
            </a:r>
          </a:p>
          <a:p>
            <a:r>
              <a:rPr lang="en-US" sz="2400" dirty="0" smtClean="0"/>
              <a:t>Need to be careful with off by one error</a:t>
            </a:r>
          </a:p>
          <a:p>
            <a:r>
              <a:rPr lang="en-US" sz="2400" dirty="0" smtClean="0"/>
              <a:t>Not a lot of documentation available</a:t>
            </a:r>
          </a:p>
          <a:p>
            <a:endParaRPr lang="en-US" sz="2400" dirty="0" smtClean="0"/>
          </a:p>
          <a:p>
            <a:r>
              <a:rPr lang="en-US" sz="2400" b="1" dirty="0" smtClean="0"/>
              <a:t>Conclusion</a:t>
            </a:r>
            <a:r>
              <a:rPr lang="en-US" sz="2400" dirty="0" smtClean="0"/>
              <a:t>: CAF is a very learnable model given that it is a small extension to Fortran.  Better debugger support would improve </a:t>
            </a:r>
            <a:r>
              <a:rPr lang="en-US" sz="2400" dirty="0" err="1" smtClean="0"/>
              <a:t>learnability</a:t>
            </a:r>
            <a:r>
              <a:rPr lang="en-US" sz="2400" dirty="0" smtClean="0"/>
              <a:t>.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477000"/>
            <a:ext cx="9144000" cy="381000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39999">
                <a:schemeClr val="accent3">
                  <a:lumMod val="40000"/>
                  <a:lumOff val="60000"/>
                </a:schemeClr>
              </a:gs>
              <a:gs pos="70000">
                <a:schemeClr val="accent3">
                  <a:lumMod val="7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8229600" algn="l"/>
              </a:tabLst>
            </a:pPr>
            <a:r>
              <a:rPr lang="en-US" sz="1400" dirty="0" smtClean="0">
                <a:solidFill>
                  <a:schemeClr val="tx1"/>
                </a:solidFill>
              </a:rPr>
              <a:t>Andrew Stone  -- 2010 NCAR </a:t>
            </a:r>
            <a:r>
              <a:rPr lang="en-US" sz="1400" dirty="0" err="1" smtClean="0">
                <a:solidFill>
                  <a:schemeClr val="tx1"/>
                </a:solidFill>
              </a:rPr>
              <a:t>SiParCS</a:t>
            </a:r>
            <a:r>
              <a:rPr lang="en-US" sz="1400" dirty="0" smtClean="0">
                <a:solidFill>
                  <a:schemeClr val="tx1"/>
                </a:solidFill>
              </a:rPr>
              <a:t> Presentation 	</a:t>
            </a:r>
            <a:r>
              <a:rPr lang="en-US" dirty="0" smtClean="0">
                <a:solidFill>
                  <a:schemeClr val="tx1"/>
                </a:solidFill>
              </a:rPr>
              <a:t>Slide </a:t>
            </a:r>
            <a:fld id="{5C46379F-106B-45FA-B27E-4F5964B2DD0C}" type="slidenum">
              <a:rPr lang="en-US" smtClean="0">
                <a:solidFill>
                  <a:schemeClr val="tx1"/>
                </a:solidFill>
              </a:rPr>
              <a:pPr>
                <a:tabLst>
                  <a:tab pos="8229600" algn="l"/>
                </a:tabLst>
              </a:pPr>
              <a:t>25</a:t>
            </a:fld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Results: compiler difficulties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38100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20000"/>
                  <a:lumOff val="80000"/>
                </a:schemeClr>
              </a:gs>
              <a:gs pos="39999">
                <a:schemeClr val="accent1">
                  <a:lumMod val="20000"/>
                  <a:lumOff val="80000"/>
                </a:schemeClr>
              </a:gs>
              <a:gs pos="7000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5400000" scaled="0"/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09600" y="1981200"/>
            <a:ext cx="7924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2 Compiler bugs:</a:t>
            </a:r>
          </a:p>
          <a:p>
            <a:r>
              <a:rPr lang="en-US" sz="2400" dirty="0" smtClean="0"/>
              <a:t>	Passing parameters</a:t>
            </a:r>
          </a:p>
          <a:p>
            <a:r>
              <a:rPr lang="en-US" sz="2400" dirty="0" smtClean="0"/>
              <a:t>	Optimizations with derived types</a:t>
            </a:r>
          </a:p>
          <a:p>
            <a:endParaRPr lang="en-US" sz="2400" dirty="0" smtClean="0"/>
          </a:p>
          <a:p>
            <a:r>
              <a:rPr lang="en-US" sz="2400" b="1" dirty="0" smtClean="0"/>
              <a:t>Conclusion</a:t>
            </a:r>
            <a:r>
              <a:rPr lang="en-US" sz="2400" dirty="0" smtClean="0"/>
              <a:t>: CAF compilers still not mature, however </a:t>
            </a:r>
            <a:r>
              <a:rPr lang="en-US" sz="2400" dirty="0" err="1" smtClean="0"/>
              <a:t>miniapp</a:t>
            </a:r>
            <a:r>
              <a:rPr lang="en-US" sz="2400" dirty="0" smtClean="0"/>
              <a:t> implementation reveals these issues</a:t>
            </a:r>
            <a:endParaRPr lang="en-US" sz="2400" dirty="0"/>
          </a:p>
        </p:txBody>
      </p:sp>
      <p:sp>
        <p:nvSpPr>
          <p:cNvPr id="9" name="Rectangle 8"/>
          <p:cNvSpPr/>
          <p:nvPr/>
        </p:nvSpPr>
        <p:spPr>
          <a:xfrm>
            <a:off x="0" y="6477000"/>
            <a:ext cx="9144000" cy="381000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39999">
                <a:schemeClr val="accent3">
                  <a:lumMod val="40000"/>
                  <a:lumOff val="60000"/>
                </a:schemeClr>
              </a:gs>
              <a:gs pos="70000">
                <a:schemeClr val="accent3">
                  <a:lumMod val="7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8229600" algn="l"/>
              </a:tabLst>
            </a:pPr>
            <a:r>
              <a:rPr lang="en-US" sz="1400" dirty="0" smtClean="0">
                <a:solidFill>
                  <a:schemeClr val="tx1"/>
                </a:solidFill>
              </a:rPr>
              <a:t>Andrew Stone  -- 2010 NCAR </a:t>
            </a:r>
            <a:r>
              <a:rPr lang="en-US" sz="1400" dirty="0" err="1" smtClean="0">
                <a:solidFill>
                  <a:schemeClr val="tx1"/>
                </a:solidFill>
              </a:rPr>
              <a:t>SiParCS</a:t>
            </a:r>
            <a:r>
              <a:rPr lang="en-US" sz="1400" dirty="0" smtClean="0">
                <a:solidFill>
                  <a:schemeClr val="tx1"/>
                </a:solidFill>
              </a:rPr>
              <a:t> Presentation 	</a:t>
            </a:r>
            <a:r>
              <a:rPr lang="en-US" dirty="0" smtClean="0">
                <a:solidFill>
                  <a:schemeClr val="tx1"/>
                </a:solidFill>
              </a:rPr>
              <a:t>Slide </a:t>
            </a:r>
            <a:fld id="{5C46379F-106B-45FA-B27E-4F5964B2DD0C}" type="slidenum">
              <a:rPr lang="en-US" smtClean="0">
                <a:solidFill>
                  <a:schemeClr val="tx1"/>
                </a:solidFill>
              </a:rPr>
              <a:pPr>
                <a:tabLst>
                  <a:tab pos="8229600" algn="l"/>
                </a:tabLst>
              </a:pPr>
              <a:t>26</a:t>
            </a:fld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One parallel programming model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38100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20000"/>
                  <a:lumOff val="80000"/>
                </a:schemeClr>
              </a:gs>
              <a:gs pos="39999">
                <a:schemeClr val="accent1">
                  <a:lumMod val="20000"/>
                  <a:lumOff val="80000"/>
                </a:schemeClr>
              </a:gs>
              <a:gs pos="7000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5400000" scaled="0"/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0" y="1676400"/>
            <a:ext cx="9144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Can't study every model under the sun; must narrow to one:</a:t>
            </a:r>
          </a:p>
          <a:p>
            <a:endParaRPr lang="en-US" sz="2400" dirty="0" smtClean="0"/>
          </a:p>
          <a:p>
            <a:r>
              <a:rPr lang="en-US" sz="2400" b="1" dirty="0" smtClean="0"/>
              <a:t>	Co-array Fortran</a:t>
            </a:r>
          </a:p>
          <a:p>
            <a:endParaRPr lang="en-US" sz="2400" dirty="0" smtClean="0"/>
          </a:p>
          <a:p>
            <a:r>
              <a:rPr lang="en-US" sz="2400" b="1" dirty="0" smtClean="0"/>
              <a:t>Benefits:</a:t>
            </a:r>
          </a:p>
          <a:p>
            <a:r>
              <a:rPr lang="en-US" sz="2400" dirty="0" smtClean="0"/>
              <a:t>	Commercial compiler (Cray)</a:t>
            </a:r>
          </a:p>
          <a:p>
            <a:r>
              <a:rPr lang="en-US" sz="2400" dirty="0" smtClean="0"/>
              <a:t>	Integrates into Fortran (don't have to rewrite entire code base)</a:t>
            </a:r>
          </a:p>
          <a:p>
            <a:r>
              <a:rPr lang="en-US" sz="2400" dirty="0" smtClean="0"/>
              <a:t>	One-sided communication (data is pushed or pulled)</a:t>
            </a:r>
            <a:br>
              <a:rPr lang="en-US" sz="2400" dirty="0" smtClean="0"/>
            </a:br>
            <a:endParaRPr lang="en-US" sz="2400" dirty="0" smtClean="0"/>
          </a:p>
          <a:p>
            <a:r>
              <a:rPr lang="en-US" sz="2400" b="1" dirty="0" smtClean="0"/>
              <a:t>Specifically looking at:</a:t>
            </a:r>
          </a:p>
          <a:p>
            <a:r>
              <a:rPr lang="en-US" sz="2400" dirty="0" smtClean="0"/>
              <a:t>	Communication step</a:t>
            </a:r>
          </a:p>
          <a:p>
            <a:r>
              <a:rPr lang="en-US" sz="2400" dirty="0" smtClean="0"/>
              <a:t>	CAF (and PGAS in general) is all about one-sided communication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6477000"/>
            <a:ext cx="9144000" cy="381000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39999">
                <a:schemeClr val="accent3">
                  <a:lumMod val="40000"/>
                  <a:lumOff val="60000"/>
                </a:schemeClr>
              </a:gs>
              <a:gs pos="70000">
                <a:schemeClr val="accent3">
                  <a:lumMod val="7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8229600" algn="l"/>
              </a:tabLst>
            </a:pPr>
            <a:r>
              <a:rPr lang="en-US" sz="1400" dirty="0" smtClean="0">
                <a:solidFill>
                  <a:schemeClr val="tx1"/>
                </a:solidFill>
              </a:rPr>
              <a:t>Andrew Stone  -- 2010 NCAR </a:t>
            </a:r>
            <a:r>
              <a:rPr lang="en-US" sz="1400" dirty="0" err="1" smtClean="0">
                <a:solidFill>
                  <a:schemeClr val="tx1"/>
                </a:solidFill>
              </a:rPr>
              <a:t>SiParCS</a:t>
            </a:r>
            <a:r>
              <a:rPr lang="en-US" sz="1400" dirty="0" smtClean="0">
                <a:solidFill>
                  <a:schemeClr val="tx1"/>
                </a:solidFill>
              </a:rPr>
              <a:t> Presentation 	</a:t>
            </a:r>
            <a:r>
              <a:rPr lang="en-US" dirty="0" smtClean="0">
                <a:solidFill>
                  <a:schemeClr val="tx1"/>
                </a:solidFill>
              </a:rPr>
              <a:t>Slide </a:t>
            </a:r>
            <a:fld id="{5C46379F-106B-45FA-B27E-4F5964B2DD0C}" type="slidenum">
              <a:rPr lang="en-US" smtClean="0">
                <a:solidFill>
                  <a:schemeClr val="tx1"/>
                </a:solidFill>
              </a:rPr>
              <a:pPr>
                <a:tabLst>
                  <a:tab pos="8229600" algn="l"/>
                </a:tabLst>
              </a:pPr>
              <a:t>27</a:t>
            </a:fld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Index spaces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38100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20000"/>
                  <a:lumOff val="80000"/>
                </a:schemeClr>
              </a:gs>
              <a:gs pos="39999">
                <a:schemeClr val="accent1">
                  <a:lumMod val="20000"/>
                  <a:lumOff val="80000"/>
                </a:schemeClr>
              </a:gs>
              <a:gs pos="7000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5400000" scaled="0"/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6477000"/>
            <a:ext cx="9144000" cy="381000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39999">
                <a:schemeClr val="accent3">
                  <a:lumMod val="40000"/>
                  <a:lumOff val="60000"/>
                </a:schemeClr>
              </a:gs>
              <a:gs pos="70000">
                <a:schemeClr val="accent3">
                  <a:lumMod val="7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8229600" algn="l"/>
              </a:tabLst>
            </a:pPr>
            <a:r>
              <a:rPr lang="en-US" sz="1400" dirty="0" smtClean="0">
                <a:solidFill>
                  <a:schemeClr val="tx1"/>
                </a:solidFill>
              </a:rPr>
              <a:t>Andrew Stone  -- 2010 NCAR </a:t>
            </a:r>
            <a:r>
              <a:rPr lang="en-US" sz="1400" dirty="0" err="1" smtClean="0">
                <a:solidFill>
                  <a:schemeClr val="tx1"/>
                </a:solidFill>
              </a:rPr>
              <a:t>SiParCS</a:t>
            </a:r>
            <a:r>
              <a:rPr lang="en-US" sz="1400" dirty="0" smtClean="0">
                <a:solidFill>
                  <a:schemeClr val="tx1"/>
                </a:solidFill>
              </a:rPr>
              <a:t> Presentation 	</a:t>
            </a:r>
            <a:r>
              <a:rPr lang="en-US" dirty="0" smtClean="0">
                <a:solidFill>
                  <a:schemeClr val="tx1"/>
                </a:solidFill>
              </a:rPr>
              <a:t>Slide </a:t>
            </a:r>
            <a:fld id="{5C46379F-106B-45FA-B27E-4F5964B2DD0C}" type="slidenum">
              <a:rPr lang="en-US" smtClean="0">
                <a:solidFill>
                  <a:schemeClr val="tx1"/>
                </a:solidFill>
              </a:rPr>
              <a:pPr>
                <a:tabLst>
                  <a:tab pos="8229600" algn="l"/>
                </a:tabLst>
              </a:pPr>
              <a:t>28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8200" y="1447800"/>
            <a:ext cx="422743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Data resides in the following index spaces:</a:t>
            </a:r>
          </a:p>
          <a:p>
            <a:r>
              <a:rPr lang="en-US" dirty="0" smtClean="0"/>
              <a:t>	Halo indices</a:t>
            </a:r>
          </a:p>
          <a:p>
            <a:r>
              <a:rPr lang="en-US" dirty="0" smtClean="0"/>
              <a:t>	Receive buffer indices</a:t>
            </a:r>
          </a:p>
          <a:p>
            <a:r>
              <a:rPr lang="en-US" dirty="0" smtClean="0"/>
              <a:t>	GDOF indices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Results: SLOC 1D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38100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20000"/>
                  <a:lumOff val="80000"/>
                </a:schemeClr>
              </a:gs>
              <a:gs pos="39999">
                <a:schemeClr val="accent1">
                  <a:lumMod val="20000"/>
                  <a:lumOff val="80000"/>
                </a:schemeClr>
              </a:gs>
              <a:gs pos="7000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5400000" scaled="0"/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57200" y="2011740"/>
            <a:ext cx="375538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Original MPI version:</a:t>
            </a:r>
          </a:p>
          <a:p>
            <a:r>
              <a:rPr lang="en-US" sz="3200" dirty="0" smtClean="0"/>
              <a:t>	Init: 266</a:t>
            </a:r>
          </a:p>
          <a:p>
            <a:r>
              <a:rPr lang="en-US" sz="3200" dirty="0" smtClean="0"/>
              <a:t>	Update: 33</a:t>
            </a:r>
            <a:endParaRPr lang="en-US" sz="3200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609600" y="3886200"/>
          <a:ext cx="7848600" cy="2316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71600"/>
                <a:gridCol w="1295400"/>
                <a:gridCol w="1524000"/>
                <a:gridCol w="1748481"/>
                <a:gridCol w="1909119"/>
              </a:tblGrid>
              <a:tr h="533399"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3200" b="1" dirty="0" smtClean="0"/>
                        <a:t>Non-buffered</a:t>
                      </a:r>
                      <a:endParaRPr lang="en-US" sz="3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32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3200" b="1" dirty="0" smtClean="0"/>
                        <a:t>Buffered</a:t>
                      </a:r>
                      <a:endParaRPr lang="en-US" sz="3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3200" dirty="0"/>
                    </a:p>
                  </a:txBody>
                  <a:tcPr/>
                </a:tc>
              </a:tr>
              <a:tr h="535487"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/>
                        <a:t>init</a:t>
                      </a:r>
                      <a:endParaRPr lang="en-US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 smtClean="0"/>
                        <a:t>update</a:t>
                      </a:r>
                      <a:endParaRPr lang="en-US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/>
                        <a:t>init</a:t>
                      </a:r>
                      <a:endParaRPr lang="en-US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/>
                        <a:t>update</a:t>
                      </a:r>
                      <a:endParaRPr lang="en-US" sz="3200" b="1" dirty="0"/>
                    </a:p>
                  </a:txBody>
                  <a:tcPr/>
                </a:tc>
              </a:tr>
              <a:tr h="53548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dirty="0" smtClean="0"/>
                        <a:t>Push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--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--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299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24</a:t>
                      </a:r>
                      <a:endParaRPr lang="en-US" sz="3200" dirty="0"/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lang="en-US" sz="3200" b="1" dirty="0" smtClean="0"/>
                        <a:t>Pull</a:t>
                      </a:r>
                      <a:endParaRPr lang="en-US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33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14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297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24</a:t>
                      </a:r>
                      <a:endParaRPr lang="en-US" sz="3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0" y="6477000"/>
            <a:ext cx="9144000" cy="381000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39999">
                <a:schemeClr val="accent3">
                  <a:lumMod val="40000"/>
                  <a:lumOff val="60000"/>
                </a:schemeClr>
              </a:gs>
              <a:gs pos="70000">
                <a:schemeClr val="accent3">
                  <a:lumMod val="7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8229600" algn="l"/>
              </a:tabLst>
            </a:pPr>
            <a:r>
              <a:rPr lang="en-US" sz="1400" dirty="0" smtClean="0">
                <a:solidFill>
                  <a:schemeClr val="tx1"/>
                </a:solidFill>
              </a:rPr>
              <a:t>Andrew Stone  -- 2010 NCAR </a:t>
            </a:r>
            <a:r>
              <a:rPr lang="en-US" sz="1400" dirty="0" err="1" smtClean="0">
                <a:solidFill>
                  <a:schemeClr val="tx1"/>
                </a:solidFill>
              </a:rPr>
              <a:t>SiParCS</a:t>
            </a:r>
            <a:r>
              <a:rPr lang="en-US" sz="1400" dirty="0" smtClean="0">
                <a:solidFill>
                  <a:schemeClr val="tx1"/>
                </a:solidFill>
              </a:rPr>
              <a:t> Presentation 	</a:t>
            </a:r>
            <a:r>
              <a:rPr lang="en-US" dirty="0" smtClean="0">
                <a:solidFill>
                  <a:schemeClr val="tx1"/>
                </a:solidFill>
              </a:rPr>
              <a:t>Slide </a:t>
            </a:r>
            <a:fld id="{5C46379F-106B-45FA-B27E-4F5964B2DD0C}" type="slidenum">
              <a:rPr lang="en-US" smtClean="0">
                <a:solidFill>
                  <a:schemeClr val="tx1"/>
                </a:solidFill>
              </a:rPr>
              <a:pPr>
                <a:tabLst>
                  <a:tab pos="8229600" algn="l"/>
                </a:tabLst>
              </a:pPr>
              <a:t>29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00200" y="1219200"/>
            <a:ext cx="58306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SLOC calculated via </a:t>
            </a:r>
            <a:r>
              <a:rPr lang="en-US" sz="3200" dirty="0" err="1" smtClean="0"/>
              <a:t>sloccount</a:t>
            </a:r>
            <a:r>
              <a:rPr lang="en-US" sz="3200" dirty="0" smtClean="0"/>
              <a:t> tool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11430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The predominance of MPI</a:t>
            </a:r>
            <a:endParaRPr lang="en-US" sz="4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38100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20000"/>
                  <a:lumOff val="80000"/>
                </a:schemeClr>
              </a:gs>
              <a:gs pos="39999">
                <a:schemeClr val="accent1">
                  <a:lumMod val="20000"/>
                  <a:lumOff val="80000"/>
                </a:schemeClr>
              </a:gs>
              <a:gs pos="7000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5400000" scaled="0"/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0" y="6477000"/>
            <a:ext cx="9144000" cy="381000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39999">
                <a:schemeClr val="accent3">
                  <a:lumMod val="40000"/>
                  <a:lumOff val="60000"/>
                </a:schemeClr>
              </a:gs>
              <a:gs pos="70000">
                <a:schemeClr val="accent3">
                  <a:lumMod val="7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8289925" algn="l"/>
              </a:tabLst>
            </a:pPr>
            <a:r>
              <a:rPr lang="en-US" sz="1400" dirty="0" smtClean="0">
                <a:solidFill>
                  <a:schemeClr val="tx1"/>
                </a:solidFill>
              </a:rPr>
              <a:t>Andrew Stone  -- 2010 NCAR </a:t>
            </a:r>
            <a:r>
              <a:rPr lang="en-US" sz="1400" dirty="0" err="1" smtClean="0">
                <a:solidFill>
                  <a:schemeClr val="tx1"/>
                </a:solidFill>
              </a:rPr>
              <a:t>SiParCS</a:t>
            </a:r>
            <a:r>
              <a:rPr lang="en-US" sz="1400" dirty="0" smtClean="0">
                <a:solidFill>
                  <a:schemeClr val="tx1"/>
                </a:solidFill>
              </a:rPr>
              <a:t> Presentation 	</a:t>
            </a:r>
            <a:r>
              <a:rPr lang="en-US" dirty="0" smtClean="0">
                <a:solidFill>
                  <a:schemeClr val="tx1"/>
                </a:solidFill>
              </a:rPr>
              <a:t>Slide </a:t>
            </a:r>
            <a:fld id="{5C46379F-106B-45FA-B27E-4F5964B2DD0C}" type="slidenum">
              <a:rPr lang="en-US" smtClean="0">
                <a:solidFill>
                  <a:schemeClr val="tx1"/>
                </a:solidFill>
              </a:rPr>
              <a:pPr>
                <a:tabLst>
                  <a:tab pos="8289925" algn="l"/>
                </a:tabLst>
              </a:pPr>
              <a:t>3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0" y="990600"/>
            <a:ext cx="6096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/>
              <a:t>Predominent</a:t>
            </a:r>
            <a:r>
              <a:rPr lang="en-US" sz="2400" b="1" dirty="0" smtClean="0"/>
              <a:t> model is MPI</a:t>
            </a:r>
          </a:p>
          <a:p>
            <a:pPr marL="457200"/>
            <a:r>
              <a:rPr lang="en-US" sz="2400" dirty="0" smtClean="0"/>
              <a:t>"the assembly language of parallel programming"</a:t>
            </a:r>
          </a:p>
        </p:txBody>
      </p:sp>
      <p:pic>
        <p:nvPicPr>
          <p:cNvPr id="16" name="Picture 7" descr="http://www.mcs.anl.gov/mpi/images/mpilogogreen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1295400"/>
            <a:ext cx="2721318" cy="1371600"/>
          </a:xfrm>
          <a:prstGeom prst="rect">
            <a:avLst/>
          </a:prstGeom>
          <a:noFill/>
        </p:spPr>
      </p:pic>
      <p:grpSp>
        <p:nvGrpSpPr>
          <p:cNvPr id="26" name="Group 37"/>
          <p:cNvGrpSpPr/>
          <p:nvPr/>
        </p:nvGrpSpPr>
        <p:grpSpPr>
          <a:xfrm>
            <a:off x="0" y="3962400"/>
            <a:ext cx="8229600" cy="2667000"/>
            <a:chOff x="304800" y="3767792"/>
            <a:chExt cx="6705600" cy="2667000"/>
          </a:xfrm>
        </p:grpSpPr>
        <p:sp>
          <p:nvSpPr>
            <p:cNvPr id="27" name="Title 1"/>
            <p:cNvSpPr txBox="1">
              <a:spLocks/>
            </p:cNvSpPr>
            <p:nvPr/>
          </p:nvSpPr>
          <p:spPr>
            <a:xfrm>
              <a:off x="304800" y="3767792"/>
              <a:ext cx="5715000" cy="91440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/>
            <a:p>
              <a:pPr marL="0" marR="0" lvl="0" indent="0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2">
                      <a:lumMod val="60000"/>
                      <a:lumOff val="40000"/>
                    </a:schemeClr>
                  </a:solidFill>
                  <a:effectLst/>
                  <a:uLnTx/>
                  <a:uFillTx/>
                  <a:latin typeface="+mj-lt"/>
                  <a:ea typeface="+mj-ea"/>
                  <a:cs typeface="+mj-cs"/>
                </a:rPr>
                <a:t>Adoption of models effected by:</a:t>
              </a:r>
              <a:endParaRPr kumimoji="0" lang="en-US" sz="3200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838200" y="4495800"/>
              <a:ext cx="6172200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Font typeface="Arial" pitchFamily="34" charset="0"/>
                <a:buChar char="•"/>
              </a:pPr>
              <a:r>
                <a:rPr lang="en-US" sz="2400" dirty="0" smtClean="0"/>
                <a:t> Need to work with existing code</a:t>
              </a:r>
            </a:p>
            <a:p>
              <a:pPr>
                <a:buFont typeface="Arial" pitchFamily="34" charset="0"/>
                <a:buChar char="•"/>
              </a:pPr>
              <a:r>
                <a:rPr lang="en-US" sz="2400" dirty="0" smtClean="0"/>
                <a:t> Need to maintain high performance</a:t>
              </a:r>
            </a:p>
            <a:p>
              <a:pPr>
                <a:buFont typeface="Arial" pitchFamily="34" charset="0"/>
                <a:buChar char="•"/>
              </a:pPr>
              <a:r>
                <a:rPr lang="en-US" sz="2400" dirty="0" smtClean="0"/>
                <a:t> Lack of knowledge of applicability with real-world codes </a:t>
              </a:r>
            </a:p>
            <a:p>
              <a:pPr>
                <a:buFont typeface="Arial" pitchFamily="34" charset="0"/>
                <a:buChar char="•"/>
              </a:pPr>
              <a:r>
                <a:rPr lang="en-US" sz="2400" dirty="0" smtClean="0"/>
                <a:t> Lack of developers experienced with these models</a:t>
              </a:r>
            </a:p>
          </p:txBody>
        </p:sp>
      </p:grpSp>
      <p:sp>
        <p:nvSpPr>
          <p:cNvPr id="29" name="TextBox 28"/>
          <p:cNvSpPr txBox="1"/>
          <p:nvPr/>
        </p:nvSpPr>
        <p:spPr>
          <a:xfrm>
            <a:off x="3048000" y="2362200"/>
            <a:ext cx="5799665" cy="18466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PGAS</a:t>
            </a:r>
            <a:r>
              <a:rPr lang="en-US" sz="2400" dirty="0" smtClean="0"/>
              <a:t>: partitioned global address space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 No explicit message passing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 One-sided communication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 More natural way to express parallelism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1143000"/>
          </a:xfrm>
        </p:spPr>
        <p:txBody>
          <a:bodyPr>
            <a:noAutofit/>
          </a:bodyPr>
          <a:lstStyle/>
          <a:p>
            <a:r>
              <a:rPr lang="en-US" sz="3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Communication Metadata: original: receiver</a:t>
            </a:r>
            <a:endParaRPr lang="en-US" sz="36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38100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20000"/>
                  <a:lumOff val="80000"/>
                </a:schemeClr>
              </a:gs>
              <a:gs pos="39999">
                <a:schemeClr val="accent1">
                  <a:lumMod val="20000"/>
                  <a:lumOff val="80000"/>
                </a:schemeClr>
              </a:gs>
              <a:gs pos="7000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5400000" scaled="0"/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6477000"/>
            <a:ext cx="9144000" cy="381000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39999">
                <a:schemeClr val="accent3">
                  <a:lumMod val="40000"/>
                  <a:lumOff val="60000"/>
                </a:schemeClr>
              </a:gs>
              <a:gs pos="70000">
                <a:schemeClr val="accent3">
                  <a:lumMod val="7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8229600" algn="l"/>
              </a:tabLst>
            </a:pPr>
            <a:r>
              <a:rPr lang="en-US" sz="1400" dirty="0" smtClean="0">
                <a:solidFill>
                  <a:schemeClr val="tx1"/>
                </a:solidFill>
              </a:rPr>
              <a:t>Andrew Stone  -- 2010 NCAR </a:t>
            </a:r>
            <a:r>
              <a:rPr lang="en-US" sz="1400" dirty="0" err="1" smtClean="0">
                <a:solidFill>
                  <a:schemeClr val="tx1"/>
                </a:solidFill>
              </a:rPr>
              <a:t>SiParCS</a:t>
            </a:r>
            <a:r>
              <a:rPr lang="en-US" sz="1400" dirty="0" smtClean="0">
                <a:solidFill>
                  <a:schemeClr val="tx1"/>
                </a:solidFill>
              </a:rPr>
              <a:t> Presentation 	</a:t>
            </a:r>
            <a:r>
              <a:rPr lang="en-US" dirty="0" smtClean="0">
                <a:solidFill>
                  <a:schemeClr val="tx1"/>
                </a:solidFill>
              </a:rPr>
              <a:t>Slide </a:t>
            </a:r>
            <a:fld id="{5C46379F-106B-45FA-B27E-4F5964B2DD0C}" type="slidenum">
              <a:rPr lang="en-US" smtClean="0">
                <a:solidFill>
                  <a:schemeClr val="tx1"/>
                </a:solidFill>
              </a:rPr>
              <a:pPr>
                <a:tabLst>
                  <a:tab pos="8229600" algn="l"/>
                </a:tabLst>
              </a:pPr>
              <a:t>30</a:t>
            </a:fld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57200" y="1371600"/>
          <a:ext cx="8229600" cy="48005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3600"/>
                <a:gridCol w="6096000"/>
              </a:tblGrid>
              <a:tr h="431581">
                <a:tc>
                  <a:txBody>
                    <a:bodyPr/>
                    <a:lstStyle/>
                    <a:p>
                      <a:r>
                        <a:rPr lang="en-US" dirty="0" smtClean="0"/>
                        <a:t>Variable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Description</a:t>
                      </a:r>
                      <a:endParaRPr lang="en-US" dirty="0"/>
                    </a:p>
                  </a:txBody>
                  <a:tcPr/>
                </a:tc>
              </a:tr>
              <a:tr h="74492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nRecv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Number of neighbors to receive data from</a:t>
                      </a:r>
                      <a:endParaRPr lang="en-US" dirty="0"/>
                    </a:p>
                  </a:txBody>
                  <a:tcPr/>
                </a:tc>
              </a:tr>
              <a:tr h="431581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rNeigh</a:t>
                      </a:r>
                      <a:r>
                        <a:rPr lang="en-US" dirty="0" smtClean="0"/>
                        <a:t>[]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List of neighbors</a:t>
                      </a:r>
                      <a:r>
                        <a:rPr lang="en-US" baseline="0" dirty="0" smtClean="0"/>
                        <a:t>  to receive data from (by MPI rank)</a:t>
                      </a:r>
                      <a:endParaRPr lang="en-US" dirty="0"/>
                    </a:p>
                  </a:txBody>
                  <a:tcPr/>
                </a:tc>
              </a:tr>
              <a:tr h="1383425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ptrRecv</a:t>
                      </a:r>
                      <a:r>
                        <a:rPr lang="en-US" dirty="0" smtClean="0"/>
                        <a:t>[]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Array of offsets</a:t>
                      </a:r>
                      <a:r>
                        <a:rPr lang="en-US" baseline="0" dirty="0" smtClean="0"/>
                        <a:t> in receive buffer where data received from each neighbor in </a:t>
                      </a:r>
                      <a:r>
                        <a:rPr lang="en-US" baseline="0" dirty="0" err="1" smtClean="0"/>
                        <a:t>rNeigh</a:t>
                      </a:r>
                      <a:r>
                        <a:rPr lang="en-US" baseline="0" dirty="0" smtClean="0"/>
                        <a:t> should be placed.</a:t>
                      </a:r>
                      <a:endParaRPr lang="en-US" dirty="0"/>
                    </a:p>
                  </a:txBody>
                  <a:tcPr/>
                </a:tc>
              </a:tr>
              <a:tr h="1064172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recvCnt</a:t>
                      </a:r>
                      <a:r>
                        <a:rPr lang="en-US" dirty="0" smtClean="0"/>
                        <a:t>[]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Number of values that should be received from each neighbor</a:t>
                      </a:r>
                      <a:r>
                        <a:rPr lang="en-US" baseline="0" dirty="0" smtClean="0"/>
                        <a:t> in </a:t>
                      </a:r>
                      <a:r>
                        <a:rPr lang="en-US" baseline="0" dirty="0" err="1" smtClean="0"/>
                        <a:t>rNeigh</a:t>
                      </a:r>
                      <a:endParaRPr lang="en-US" dirty="0"/>
                    </a:p>
                  </a:txBody>
                  <a:tcPr/>
                </a:tc>
              </a:tr>
              <a:tr h="744920">
                <a:tc>
                  <a:txBody>
                    <a:bodyPr/>
                    <a:lstStyle/>
                    <a:p>
                      <a:r>
                        <a:rPr lang="en-US" dirty="0" smtClean="0"/>
                        <a:t>recv2halo[]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Maps</a:t>
                      </a:r>
                      <a:r>
                        <a:rPr lang="en-US" baseline="0" dirty="0" smtClean="0"/>
                        <a:t> indices in buffer to indices in halo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38100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20000"/>
                  <a:lumOff val="80000"/>
                </a:schemeClr>
              </a:gs>
              <a:gs pos="39999">
                <a:schemeClr val="accent1">
                  <a:lumMod val="20000"/>
                  <a:lumOff val="80000"/>
                </a:schemeClr>
              </a:gs>
              <a:gs pos="7000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5400000" scaled="0"/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6477000"/>
            <a:ext cx="9144000" cy="381000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39999">
                <a:schemeClr val="accent3">
                  <a:lumMod val="40000"/>
                  <a:lumOff val="60000"/>
                </a:schemeClr>
              </a:gs>
              <a:gs pos="70000">
                <a:schemeClr val="accent3">
                  <a:lumMod val="7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8229600" algn="l"/>
              </a:tabLst>
            </a:pPr>
            <a:r>
              <a:rPr lang="en-US" sz="1400" dirty="0" smtClean="0">
                <a:solidFill>
                  <a:schemeClr val="tx1"/>
                </a:solidFill>
              </a:rPr>
              <a:t>Andrew Stone  -- 2010 NCAR </a:t>
            </a:r>
            <a:r>
              <a:rPr lang="en-US" sz="1400" dirty="0" err="1" smtClean="0">
                <a:solidFill>
                  <a:schemeClr val="tx1"/>
                </a:solidFill>
              </a:rPr>
              <a:t>SiParCS</a:t>
            </a:r>
            <a:r>
              <a:rPr lang="en-US" sz="1400" dirty="0" smtClean="0">
                <a:solidFill>
                  <a:schemeClr val="tx1"/>
                </a:solidFill>
              </a:rPr>
              <a:t> Presentation 	</a:t>
            </a:r>
            <a:r>
              <a:rPr lang="en-US" dirty="0" smtClean="0">
                <a:solidFill>
                  <a:schemeClr val="tx1"/>
                </a:solidFill>
              </a:rPr>
              <a:t>Slide </a:t>
            </a:r>
            <a:fld id="{5C46379F-106B-45FA-B27E-4F5964B2DD0C}" type="slidenum">
              <a:rPr lang="en-US" smtClean="0">
                <a:solidFill>
                  <a:schemeClr val="tx1"/>
                </a:solidFill>
              </a:rPr>
              <a:pPr>
                <a:tabLst>
                  <a:tab pos="8229600" algn="l"/>
                </a:tabLst>
              </a:pPr>
              <a:t>31</a:t>
            </a:fld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57200" y="1371600"/>
          <a:ext cx="8229600" cy="48005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3600"/>
                <a:gridCol w="6096000"/>
              </a:tblGrid>
              <a:tr h="431581">
                <a:tc>
                  <a:txBody>
                    <a:bodyPr/>
                    <a:lstStyle/>
                    <a:p>
                      <a:r>
                        <a:rPr lang="en-US" dirty="0" smtClean="0"/>
                        <a:t>Variable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Description</a:t>
                      </a:r>
                      <a:endParaRPr lang="en-US" dirty="0"/>
                    </a:p>
                  </a:txBody>
                  <a:tcPr/>
                </a:tc>
              </a:tr>
              <a:tr h="74492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nSend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Number of neighbors to send data to</a:t>
                      </a:r>
                      <a:endParaRPr lang="en-US" dirty="0"/>
                    </a:p>
                  </a:txBody>
                  <a:tcPr/>
                </a:tc>
              </a:tr>
              <a:tr h="431581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sNeigh</a:t>
                      </a:r>
                      <a:r>
                        <a:rPr lang="en-US" dirty="0" smtClean="0"/>
                        <a:t>[]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List of neighbors</a:t>
                      </a:r>
                      <a:r>
                        <a:rPr lang="en-US" baseline="0" dirty="0" smtClean="0"/>
                        <a:t>  to send data to (by MPI rank)</a:t>
                      </a:r>
                      <a:endParaRPr lang="en-US" dirty="0"/>
                    </a:p>
                  </a:txBody>
                  <a:tcPr/>
                </a:tc>
              </a:tr>
              <a:tr h="1383425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ptrSend</a:t>
                      </a:r>
                      <a:r>
                        <a:rPr lang="en-US" dirty="0" smtClean="0"/>
                        <a:t>[]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Array of offsets</a:t>
                      </a:r>
                      <a:r>
                        <a:rPr lang="en-US" baseline="0" dirty="0" smtClean="0"/>
                        <a:t> in send buffer where data to be send to each neighbor in </a:t>
                      </a:r>
                      <a:r>
                        <a:rPr lang="en-US" baseline="0" dirty="0" err="1" smtClean="0"/>
                        <a:t>sNeigh</a:t>
                      </a:r>
                      <a:r>
                        <a:rPr lang="en-US" baseline="0" dirty="0" smtClean="0"/>
                        <a:t> should be placed.</a:t>
                      </a:r>
                      <a:endParaRPr lang="en-US" dirty="0"/>
                    </a:p>
                  </a:txBody>
                  <a:tcPr/>
                </a:tc>
              </a:tr>
              <a:tr h="1064172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sendCnt</a:t>
                      </a:r>
                      <a:r>
                        <a:rPr lang="en-US" dirty="0" smtClean="0"/>
                        <a:t>[]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Number of values that should be received from each neighbor</a:t>
                      </a:r>
                      <a:r>
                        <a:rPr lang="en-US" baseline="0" dirty="0" smtClean="0"/>
                        <a:t> in </a:t>
                      </a:r>
                      <a:r>
                        <a:rPr lang="en-US" baseline="0" dirty="0" err="1" smtClean="0"/>
                        <a:t>rNeigh</a:t>
                      </a:r>
                      <a:endParaRPr lang="en-US" dirty="0"/>
                    </a:p>
                  </a:txBody>
                  <a:tcPr/>
                </a:tc>
              </a:tr>
              <a:tr h="744920">
                <a:tc>
                  <a:txBody>
                    <a:bodyPr/>
                    <a:lstStyle/>
                    <a:p>
                      <a:r>
                        <a:rPr lang="en-US" dirty="0" smtClean="0"/>
                        <a:t>halo2send[]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Maps</a:t>
                      </a:r>
                      <a:r>
                        <a:rPr lang="en-US" baseline="0" dirty="0" smtClean="0"/>
                        <a:t> indices in buffer to indices in halo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1143000"/>
          </a:xfrm>
        </p:spPr>
        <p:txBody>
          <a:bodyPr>
            <a:noAutofit/>
          </a:bodyPr>
          <a:lstStyle/>
          <a:p>
            <a:r>
              <a:rPr lang="en-US" sz="3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Communication Metadata: original: sender</a:t>
            </a:r>
            <a:endParaRPr lang="en-US" sz="36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38100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20000"/>
                  <a:lumOff val="80000"/>
                </a:schemeClr>
              </a:gs>
              <a:gs pos="39999">
                <a:schemeClr val="accent1">
                  <a:lumMod val="20000"/>
                  <a:lumOff val="80000"/>
                </a:schemeClr>
              </a:gs>
              <a:gs pos="7000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5400000" scaled="0"/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2438400" y="19055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6" name="TextBox 105"/>
          <p:cNvSpPr txBox="1"/>
          <p:nvPr/>
        </p:nvSpPr>
        <p:spPr>
          <a:xfrm>
            <a:off x="381000" y="1829386"/>
            <a:ext cx="13051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Sender:</a:t>
            </a:r>
            <a:endParaRPr lang="en-US" sz="2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228600" y="3134966"/>
            <a:ext cx="1443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S-buffer:</a:t>
            </a:r>
            <a:endParaRPr lang="en-US" sz="2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202535" y="4506566"/>
            <a:ext cx="14738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R-buffer:</a:t>
            </a:r>
            <a:endParaRPr lang="en-US" sz="2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09" name="TextBox 108"/>
          <p:cNvSpPr txBox="1"/>
          <p:nvPr/>
        </p:nvSpPr>
        <p:spPr>
          <a:xfrm>
            <a:off x="152400" y="5878166"/>
            <a:ext cx="15213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Receiver:</a:t>
            </a:r>
            <a:endParaRPr lang="en-US" sz="2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grpSp>
        <p:nvGrpSpPr>
          <p:cNvPr id="2" name="Group 121"/>
          <p:cNvGrpSpPr/>
          <p:nvPr/>
        </p:nvGrpSpPr>
        <p:grpSpPr>
          <a:xfrm>
            <a:off x="4513384" y="1839351"/>
            <a:ext cx="38686" cy="457786"/>
            <a:chOff x="3675184" y="1457765"/>
            <a:chExt cx="38686" cy="457786"/>
          </a:xfrm>
        </p:grpSpPr>
        <p:cxnSp>
          <p:nvCxnSpPr>
            <p:cNvPr id="14" name="Straight Connector 13"/>
            <p:cNvCxnSpPr/>
            <p:nvPr/>
          </p:nvCxnSpPr>
          <p:spPr>
            <a:xfrm rot="5400000">
              <a:off x="3446584" y="1686951"/>
              <a:ext cx="457200" cy="0"/>
            </a:xfrm>
            <a:prstGeom prst="line">
              <a:avLst/>
            </a:prstGeom>
            <a:ln w="41275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 rot="5400000">
              <a:off x="3485270" y="1686365"/>
              <a:ext cx="457200" cy="0"/>
            </a:xfrm>
            <a:prstGeom prst="line">
              <a:avLst/>
            </a:prstGeom>
            <a:ln w="41275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122"/>
          <p:cNvGrpSpPr/>
          <p:nvPr/>
        </p:nvGrpSpPr>
        <p:grpSpPr>
          <a:xfrm>
            <a:off x="7941212" y="1828800"/>
            <a:ext cx="38686" cy="457786"/>
            <a:chOff x="3675184" y="1457765"/>
            <a:chExt cx="38686" cy="457786"/>
          </a:xfrm>
        </p:grpSpPr>
        <p:cxnSp>
          <p:nvCxnSpPr>
            <p:cNvPr id="124" name="Straight Connector 123"/>
            <p:cNvCxnSpPr/>
            <p:nvPr/>
          </p:nvCxnSpPr>
          <p:spPr>
            <a:xfrm rot="5400000">
              <a:off x="3446584" y="1686951"/>
              <a:ext cx="457200" cy="0"/>
            </a:xfrm>
            <a:prstGeom prst="line">
              <a:avLst/>
            </a:prstGeom>
            <a:ln w="41275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/>
            <p:cNvCxnSpPr/>
            <p:nvPr/>
          </p:nvCxnSpPr>
          <p:spPr>
            <a:xfrm rot="5400000">
              <a:off x="3485270" y="1686365"/>
              <a:ext cx="457200" cy="0"/>
            </a:xfrm>
            <a:prstGeom prst="line">
              <a:avLst/>
            </a:prstGeom>
            <a:ln w="41275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125"/>
          <p:cNvGrpSpPr/>
          <p:nvPr/>
        </p:nvGrpSpPr>
        <p:grpSpPr>
          <a:xfrm>
            <a:off x="3901439" y="5943600"/>
            <a:ext cx="38686" cy="457786"/>
            <a:chOff x="3675184" y="1457765"/>
            <a:chExt cx="38686" cy="457786"/>
          </a:xfrm>
        </p:grpSpPr>
        <p:cxnSp>
          <p:nvCxnSpPr>
            <p:cNvPr id="127" name="Straight Connector 126"/>
            <p:cNvCxnSpPr/>
            <p:nvPr/>
          </p:nvCxnSpPr>
          <p:spPr>
            <a:xfrm rot="5400000">
              <a:off x="3446584" y="1686951"/>
              <a:ext cx="457200" cy="0"/>
            </a:xfrm>
            <a:prstGeom prst="line">
              <a:avLst/>
            </a:prstGeom>
            <a:ln w="41275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Connector 127"/>
            <p:cNvCxnSpPr/>
            <p:nvPr/>
          </p:nvCxnSpPr>
          <p:spPr>
            <a:xfrm rot="5400000">
              <a:off x="3485270" y="1686365"/>
              <a:ext cx="457200" cy="0"/>
            </a:xfrm>
            <a:prstGeom prst="line">
              <a:avLst/>
            </a:prstGeom>
            <a:ln w="41275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2" name="Rectangle 131"/>
          <p:cNvSpPr/>
          <p:nvPr/>
        </p:nvSpPr>
        <p:spPr>
          <a:xfrm>
            <a:off x="2514600" y="19055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3" name="Rectangle 132"/>
          <p:cNvSpPr/>
          <p:nvPr/>
        </p:nvSpPr>
        <p:spPr>
          <a:xfrm>
            <a:off x="2819400" y="19055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4" name="Rectangle 133"/>
          <p:cNvSpPr/>
          <p:nvPr/>
        </p:nvSpPr>
        <p:spPr>
          <a:xfrm>
            <a:off x="2743200" y="19055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5" name="Rectangle 134"/>
          <p:cNvSpPr/>
          <p:nvPr/>
        </p:nvSpPr>
        <p:spPr>
          <a:xfrm>
            <a:off x="3352800" y="19055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6" name="Rectangle 135"/>
          <p:cNvSpPr/>
          <p:nvPr/>
        </p:nvSpPr>
        <p:spPr>
          <a:xfrm>
            <a:off x="3276600" y="19055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7" name="Rectangle 136"/>
          <p:cNvSpPr/>
          <p:nvPr/>
        </p:nvSpPr>
        <p:spPr>
          <a:xfrm>
            <a:off x="3048000" y="19055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8" name="Rectangle 137"/>
          <p:cNvSpPr/>
          <p:nvPr/>
        </p:nvSpPr>
        <p:spPr>
          <a:xfrm>
            <a:off x="3581400" y="19055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9" name="Rectangle 138"/>
          <p:cNvSpPr/>
          <p:nvPr/>
        </p:nvSpPr>
        <p:spPr>
          <a:xfrm>
            <a:off x="3657600" y="19055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0" name="Rectangle 139"/>
          <p:cNvSpPr/>
          <p:nvPr/>
        </p:nvSpPr>
        <p:spPr>
          <a:xfrm>
            <a:off x="4038600" y="19055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1" name="Rectangle 140"/>
          <p:cNvSpPr/>
          <p:nvPr/>
        </p:nvSpPr>
        <p:spPr>
          <a:xfrm>
            <a:off x="4114800" y="19055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2" name="Rectangle 141"/>
          <p:cNvSpPr/>
          <p:nvPr/>
        </p:nvSpPr>
        <p:spPr>
          <a:xfrm>
            <a:off x="4419600" y="19055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3" name="Rectangle 142"/>
          <p:cNvSpPr/>
          <p:nvPr/>
        </p:nvSpPr>
        <p:spPr>
          <a:xfrm>
            <a:off x="2133600" y="19055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4" name="Rectangle 143"/>
          <p:cNvSpPr/>
          <p:nvPr/>
        </p:nvSpPr>
        <p:spPr>
          <a:xfrm>
            <a:off x="2209800" y="19055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5" name="Rectangle 144"/>
          <p:cNvSpPr/>
          <p:nvPr/>
        </p:nvSpPr>
        <p:spPr>
          <a:xfrm>
            <a:off x="7848600" y="1905000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6" name="Rectangle 145"/>
          <p:cNvSpPr/>
          <p:nvPr/>
        </p:nvSpPr>
        <p:spPr>
          <a:xfrm>
            <a:off x="7772400" y="1905000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7" name="Rectangle 146"/>
          <p:cNvSpPr/>
          <p:nvPr/>
        </p:nvSpPr>
        <p:spPr>
          <a:xfrm>
            <a:off x="7696200" y="1905000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8" name="Rectangle 147"/>
          <p:cNvSpPr/>
          <p:nvPr/>
        </p:nvSpPr>
        <p:spPr>
          <a:xfrm>
            <a:off x="7620000" y="1905000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9" name="Rectangle 148"/>
          <p:cNvSpPr/>
          <p:nvPr/>
        </p:nvSpPr>
        <p:spPr>
          <a:xfrm>
            <a:off x="7543800" y="1905000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0" name="Rectangle 149"/>
          <p:cNvSpPr/>
          <p:nvPr/>
        </p:nvSpPr>
        <p:spPr>
          <a:xfrm>
            <a:off x="7467600" y="1905000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1" name="Rectangle 150"/>
          <p:cNvSpPr/>
          <p:nvPr/>
        </p:nvSpPr>
        <p:spPr>
          <a:xfrm>
            <a:off x="7391400" y="1905000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2" name="Rectangle 151"/>
          <p:cNvSpPr/>
          <p:nvPr/>
        </p:nvSpPr>
        <p:spPr>
          <a:xfrm>
            <a:off x="6705600" y="1905000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3" name="Rectangle 152"/>
          <p:cNvSpPr/>
          <p:nvPr/>
        </p:nvSpPr>
        <p:spPr>
          <a:xfrm>
            <a:off x="6781800" y="1905000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4" name="Rectangle 153"/>
          <p:cNvSpPr/>
          <p:nvPr/>
        </p:nvSpPr>
        <p:spPr>
          <a:xfrm>
            <a:off x="6172200" y="1905000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5" name="Rectangle 154"/>
          <p:cNvSpPr/>
          <p:nvPr/>
        </p:nvSpPr>
        <p:spPr>
          <a:xfrm>
            <a:off x="6248400" y="1905000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6" name="Rectangle 155"/>
          <p:cNvSpPr/>
          <p:nvPr/>
        </p:nvSpPr>
        <p:spPr>
          <a:xfrm>
            <a:off x="7086600" y="1905000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7" name="Rectangle 156"/>
          <p:cNvSpPr/>
          <p:nvPr/>
        </p:nvSpPr>
        <p:spPr>
          <a:xfrm>
            <a:off x="7162800" y="1905000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8" name="Rectangle 157"/>
          <p:cNvSpPr/>
          <p:nvPr/>
        </p:nvSpPr>
        <p:spPr>
          <a:xfrm>
            <a:off x="2895600" y="32771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9" name="Rectangle 158"/>
          <p:cNvSpPr/>
          <p:nvPr/>
        </p:nvSpPr>
        <p:spPr>
          <a:xfrm>
            <a:off x="2971800" y="32771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0" name="Rectangle 159"/>
          <p:cNvSpPr/>
          <p:nvPr/>
        </p:nvSpPr>
        <p:spPr>
          <a:xfrm>
            <a:off x="3124200" y="32771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1" name="Rectangle 160"/>
          <p:cNvSpPr/>
          <p:nvPr/>
        </p:nvSpPr>
        <p:spPr>
          <a:xfrm>
            <a:off x="3048000" y="32771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2" name="Rectangle 161"/>
          <p:cNvSpPr/>
          <p:nvPr/>
        </p:nvSpPr>
        <p:spPr>
          <a:xfrm>
            <a:off x="3352800" y="32771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3" name="Rectangle 162"/>
          <p:cNvSpPr/>
          <p:nvPr/>
        </p:nvSpPr>
        <p:spPr>
          <a:xfrm>
            <a:off x="3276600" y="32771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4" name="Rectangle 163"/>
          <p:cNvSpPr/>
          <p:nvPr/>
        </p:nvSpPr>
        <p:spPr>
          <a:xfrm>
            <a:off x="3200400" y="32771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5" name="Rectangle 164"/>
          <p:cNvSpPr/>
          <p:nvPr/>
        </p:nvSpPr>
        <p:spPr>
          <a:xfrm>
            <a:off x="3429000" y="32771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6" name="Rectangle 165"/>
          <p:cNvSpPr/>
          <p:nvPr/>
        </p:nvSpPr>
        <p:spPr>
          <a:xfrm>
            <a:off x="3505200" y="32771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7" name="Rectangle 166"/>
          <p:cNvSpPr/>
          <p:nvPr/>
        </p:nvSpPr>
        <p:spPr>
          <a:xfrm>
            <a:off x="3581400" y="32771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8" name="Rectangle 167"/>
          <p:cNvSpPr/>
          <p:nvPr/>
        </p:nvSpPr>
        <p:spPr>
          <a:xfrm>
            <a:off x="3657600" y="32771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9" name="Rectangle 168"/>
          <p:cNvSpPr/>
          <p:nvPr/>
        </p:nvSpPr>
        <p:spPr>
          <a:xfrm>
            <a:off x="3733800" y="32771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0" name="Rectangle 169"/>
          <p:cNvSpPr/>
          <p:nvPr/>
        </p:nvSpPr>
        <p:spPr>
          <a:xfrm>
            <a:off x="2743200" y="32771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1" name="Rectangle 170"/>
          <p:cNvSpPr/>
          <p:nvPr/>
        </p:nvSpPr>
        <p:spPr>
          <a:xfrm>
            <a:off x="2819400" y="32771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2743200" y="3277186"/>
            <a:ext cx="1066800" cy="304800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12" name="Rectangle 11"/>
          <p:cNvSpPr/>
          <p:nvPr/>
        </p:nvSpPr>
        <p:spPr>
          <a:xfrm>
            <a:off x="1981200" y="1905586"/>
            <a:ext cx="3048000" cy="304800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2" name="Rectangle 171"/>
          <p:cNvSpPr/>
          <p:nvPr/>
        </p:nvSpPr>
        <p:spPr>
          <a:xfrm>
            <a:off x="7620000" y="32771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3" name="Rectangle 172"/>
          <p:cNvSpPr/>
          <p:nvPr/>
        </p:nvSpPr>
        <p:spPr>
          <a:xfrm>
            <a:off x="7543800" y="32771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4" name="Rectangle 173"/>
          <p:cNvSpPr/>
          <p:nvPr/>
        </p:nvSpPr>
        <p:spPr>
          <a:xfrm>
            <a:off x="7467600" y="32771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5" name="Rectangle 174"/>
          <p:cNvSpPr/>
          <p:nvPr/>
        </p:nvSpPr>
        <p:spPr>
          <a:xfrm>
            <a:off x="7391400" y="32771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6" name="Rectangle 175"/>
          <p:cNvSpPr/>
          <p:nvPr/>
        </p:nvSpPr>
        <p:spPr>
          <a:xfrm>
            <a:off x="7315200" y="32771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7" name="Rectangle 176"/>
          <p:cNvSpPr/>
          <p:nvPr/>
        </p:nvSpPr>
        <p:spPr>
          <a:xfrm>
            <a:off x="7239000" y="32771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8" name="Rectangle 177"/>
          <p:cNvSpPr/>
          <p:nvPr/>
        </p:nvSpPr>
        <p:spPr>
          <a:xfrm>
            <a:off x="7162800" y="32771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9" name="Rectangle 178"/>
          <p:cNvSpPr/>
          <p:nvPr/>
        </p:nvSpPr>
        <p:spPr>
          <a:xfrm>
            <a:off x="6858000" y="32771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0" name="Rectangle 179"/>
          <p:cNvSpPr/>
          <p:nvPr/>
        </p:nvSpPr>
        <p:spPr>
          <a:xfrm>
            <a:off x="6934200" y="32771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1" name="Rectangle 180"/>
          <p:cNvSpPr/>
          <p:nvPr/>
        </p:nvSpPr>
        <p:spPr>
          <a:xfrm>
            <a:off x="6705600" y="32771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2" name="Rectangle 181"/>
          <p:cNvSpPr/>
          <p:nvPr/>
        </p:nvSpPr>
        <p:spPr>
          <a:xfrm>
            <a:off x="6781800" y="32771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3" name="Rectangle 182"/>
          <p:cNvSpPr/>
          <p:nvPr/>
        </p:nvSpPr>
        <p:spPr>
          <a:xfrm>
            <a:off x="7010400" y="32771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4" name="Rectangle 183"/>
          <p:cNvSpPr/>
          <p:nvPr/>
        </p:nvSpPr>
        <p:spPr>
          <a:xfrm>
            <a:off x="7086600" y="32771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6705600" y="3277186"/>
            <a:ext cx="990600" cy="304800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5" name="Rectangle 184"/>
          <p:cNvSpPr/>
          <p:nvPr/>
        </p:nvSpPr>
        <p:spPr>
          <a:xfrm>
            <a:off x="3048000" y="46487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6" name="Rectangle 185"/>
          <p:cNvSpPr/>
          <p:nvPr/>
        </p:nvSpPr>
        <p:spPr>
          <a:xfrm>
            <a:off x="3124200" y="46487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7" name="Rectangle 186"/>
          <p:cNvSpPr/>
          <p:nvPr/>
        </p:nvSpPr>
        <p:spPr>
          <a:xfrm>
            <a:off x="3276600" y="46487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8" name="Rectangle 187"/>
          <p:cNvSpPr/>
          <p:nvPr/>
        </p:nvSpPr>
        <p:spPr>
          <a:xfrm>
            <a:off x="3200400" y="46487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9" name="Rectangle 188"/>
          <p:cNvSpPr/>
          <p:nvPr/>
        </p:nvSpPr>
        <p:spPr>
          <a:xfrm>
            <a:off x="3505200" y="46487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0" name="Rectangle 189"/>
          <p:cNvSpPr/>
          <p:nvPr/>
        </p:nvSpPr>
        <p:spPr>
          <a:xfrm>
            <a:off x="3429000" y="46487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1" name="Rectangle 190"/>
          <p:cNvSpPr/>
          <p:nvPr/>
        </p:nvSpPr>
        <p:spPr>
          <a:xfrm>
            <a:off x="3352800" y="46487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2" name="Rectangle 191"/>
          <p:cNvSpPr/>
          <p:nvPr/>
        </p:nvSpPr>
        <p:spPr>
          <a:xfrm>
            <a:off x="3581400" y="46487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3" name="Rectangle 192"/>
          <p:cNvSpPr/>
          <p:nvPr/>
        </p:nvSpPr>
        <p:spPr>
          <a:xfrm>
            <a:off x="3657600" y="46487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4" name="Rectangle 193"/>
          <p:cNvSpPr/>
          <p:nvPr/>
        </p:nvSpPr>
        <p:spPr>
          <a:xfrm>
            <a:off x="3733800" y="46487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5" name="Rectangle 194"/>
          <p:cNvSpPr/>
          <p:nvPr/>
        </p:nvSpPr>
        <p:spPr>
          <a:xfrm>
            <a:off x="6629400" y="46487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6" name="Rectangle 195"/>
          <p:cNvSpPr/>
          <p:nvPr/>
        </p:nvSpPr>
        <p:spPr>
          <a:xfrm>
            <a:off x="6705600" y="46487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7" name="Rectangle 196"/>
          <p:cNvSpPr/>
          <p:nvPr/>
        </p:nvSpPr>
        <p:spPr>
          <a:xfrm>
            <a:off x="2895600" y="46487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8" name="Rectangle 197"/>
          <p:cNvSpPr/>
          <p:nvPr/>
        </p:nvSpPr>
        <p:spPr>
          <a:xfrm>
            <a:off x="2971800" y="46487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4" name="Rectangle 213"/>
          <p:cNvSpPr/>
          <p:nvPr/>
        </p:nvSpPr>
        <p:spPr>
          <a:xfrm>
            <a:off x="7696200" y="46487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5" name="Rectangle 214"/>
          <p:cNvSpPr/>
          <p:nvPr/>
        </p:nvSpPr>
        <p:spPr>
          <a:xfrm>
            <a:off x="7620000" y="46487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6" name="Rectangle 215"/>
          <p:cNvSpPr/>
          <p:nvPr/>
        </p:nvSpPr>
        <p:spPr>
          <a:xfrm>
            <a:off x="7543800" y="46487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7" name="Rectangle 216"/>
          <p:cNvSpPr/>
          <p:nvPr/>
        </p:nvSpPr>
        <p:spPr>
          <a:xfrm>
            <a:off x="7467600" y="46487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8" name="Rectangle 217"/>
          <p:cNvSpPr/>
          <p:nvPr/>
        </p:nvSpPr>
        <p:spPr>
          <a:xfrm>
            <a:off x="7391400" y="46487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9" name="Rectangle 218"/>
          <p:cNvSpPr/>
          <p:nvPr/>
        </p:nvSpPr>
        <p:spPr>
          <a:xfrm>
            <a:off x="7315200" y="46487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0" name="Rectangle 219"/>
          <p:cNvSpPr/>
          <p:nvPr/>
        </p:nvSpPr>
        <p:spPr>
          <a:xfrm>
            <a:off x="7239000" y="46487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1" name="Rectangle 220"/>
          <p:cNvSpPr/>
          <p:nvPr/>
        </p:nvSpPr>
        <p:spPr>
          <a:xfrm>
            <a:off x="6934200" y="46487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2" name="Rectangle 221"/>
          <p:cNvSpPr/>
          <p:nvPr/>
        </p:nvSpPr>
        <p:spPr>
          <a:xfrm>
            <a:off x="7010400" y="46487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3" name="Rectangle 222"/>
          <p:cNvSpPr/>
          <p:nvPr/>
        </p:nvSpPr>
        <p:spPr>
          <a:xfrm>
            <a:off x="6781800" y="46487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4" name="Rectangle 223"/>
          <p:cNvSpPr/>
          <p:nvPr/>
        </p:nvSpPr>
        <p:spPr>
          <a:xfrm>
            <a:off x="6858000" y="46487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5" name="Rectangle 224"/>
          <p:cNvSpPr/>
          <p:nvPr/>
        </p:nvSpPr>
        <p:spPr>
          <a:xfrm>
            <a:off x="7086600" y="46487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6" name="Rectangle 225"/>
          <p:cNvSpPr/>
          <p:nvPr/>
        </p:nvSpPr>
        <p:spPr>
          <a:xfrm>
            <a:off x="7162800" y="46487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6" name="Rectangle 45"/>
          <p:cNvSpPr/>
          <p:nvPr/>
        </p:nvSpPr>
        <p:spPr>
          <a:xfrm>
            <a:off x="2895600" y="4648786"/>
            <a:ext cx="914400" cy="304800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8" name="Rectangle 227"/>
          <p:cNvSpPr/>
          <p:nvPr/>
        </p:nvSpPr>
        <p:spPr>
          <a:xfrm>
            <a:off x="6629400" y="4648786"/>
            <a:ext cx="1143000" cy="304800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2" name="Rectangle 241"/>
          <p:cNvSpPr/>
          <p:nvPr/>
        </p:nvSpPr>
        <p:spPr>
          <a:xfrm>
            <a:off x="4114800" y="60203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3" name="Rectangle 242"/>
          <p:cNvSpPr/>
          <p:nvPr/>
        </p:nvSpPr>
        <p:spPr>
          <a:xfrm>
            <a:off x="4191000" y="60203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4" name="Rectangle 243"/>
          <p:cNvSpPr/>
          <p:nvPr/>
        </p:nvSpPr>
        <p:spPr>
          <a:xfrm>
            <a:off x="4343400" y="60203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5" name="Rectangle 244"/>
          <p:cNvSpPr/>
          <p:nvPr/>
        </p:nvSpPr>
        <p:spPr>
          <a:xfrm>
            <a:off x="4267200" y="60203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6" name="Rectangle 245"/>
          <p:cNvSpPr/>
          <p:nvPr/>
        </p:nvSpPr>
        <p:spPr>
          <a:xfrm>
            <a:off x="4572000" y="60203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7" name="Rectangle 246"/>
          <p:cNvSpPr/>
          <p:nvPr/>
        </p:nvSpPr>
        <p:spPr>
          <a:xfrm>
            <a:off x="4495800" y="60203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8" name="Rectangle 247"/>
          <p:cNvSpPr/>
          <p:nvPr/>
        </p:nvSpPr>
        <p:spPr>
          <a:xfrm>
            <a:off x="4419600" y="60203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9" name="Rectangle 248"/>
          <p:cNvSpPr/>
          <p:nvPr/>
        </p:nvSpPr>
        <p:spPr>
          <a:xfrm>
            <a:off x="4648200" y="60203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0" name="Rectangle 249"/>
          <p:cNvSpPr/>
          <p:nvPr/>
        </p:nvSpPr>
        <p:spPr>
          <a:xfrm>
            <a:off x="4724400" y="60203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1" name="Rectangle 250"/>
          <p:cNvSpPr/>
          <p:nvPr/>
        </p:nvSpPr>
        <p:spPr>
          <a:xfrm>
            <a:off x="4800600" y="60203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2" name="Rectangle 251"/>
          <p:cNvSpPr/>
          <p:nvPr/>
        </p:nvSpPr>
        <p:spPr>
          <a:xfrm>
            <a:off x="3962400" y="60203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3" name="Rectangle 252"/>
          <p:cNvSpPr/>
          <p:nvPr/>
        </p:nvSpPr>
        <p:spPr>
          <a:xfrm>
            <a:off x="4038600" y="60203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4" name="Rectangle 253"/>
          <p:cNvSpPr/>
          <p:nvPr/>
        </p:nvSpPr>
        <p:spPr>
          <a:xfrm>
            <a:off x="3962400" y="6020386"/>
            <a:ext cx="914400" cy="304800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5" name="Rectangle 254"/>
          <p:cNvSpPr/>
          <p:nvPr/>
        </p:nvSpPr>
        <p:spPr>
          <a:xfrm>
            <a:off x="7620000" y="60203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6" name="Rectangle 255"/>
          <p:cNvSpPr/>
          <p:nvPr/>
        </p:nvSpPr>
        <p:spPr>
          <a:xfrm>
            <a:off x="7696200" y="60203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7" name="Rectangle 256"/>
          <p:cNvSpPr/>
          <p:nvPr/>
        </p:nvSpPr>
        <p:spPr>
          <a:xfrm>
            <a:off x="8686800" y="60203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8" name="Rectangle 257"/>
          <p:cNvSpPr/>
          <p:nvPr/>
        </p:nvSpPr>
        <p:spPr>
          <a:xfrm>
            <a:off x="8610600" y="60203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9" name="Rectangle 258"/>
          <p:cNvSpPr/>
          <p:nvPr/>
        </p:nvSpPr>
        <p:spPr>
          <a:xfrm>
            <a:off x="8534400" y="60203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0" name="Rectangle 259"/>
          <p:cNvSpPr/>
          <p:nvPr/>
        </p:nvSpPr>
        <p:spPr>
          <a:xfrm>
            <a:off x="8458200" y="60203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1" name="Rectangle 260"/>
          <p:cNvSpPr/>
          <p:nvPr/>
        </p:nvSpPr>
        <p:spPr>
          <a:xfrm>
            <a:off x="8382000" y="60203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2" name="Rectangle 261"/>
          <p:cNvSpPr/>
          <p:nvPr/>
        </p:nvSpPr>
        <p:spPr>
          <a:xfrm>
            <a:off x="8305800" y="60203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3" name="Rectangle 262"/>
          <p:cNvSpPr/>
          <p:nvPr/>
        </p:nvSpPr>
        <p:spPr>
          <a:xfrm>
            <a:off x="8229600" y="60203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4" name="Rectangle 263"/>
          <p:cNvSpPr/>
          <p:nvPr/>
        </p:nvSpPr>
        <p:spPr>
          <a:xfrm>
            <a:off x="7924800" y="60203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5" name="Rectangle 264"/>
          <p:cNvSpPr/>
          <p:nvPr/>
        </p:nvSpPr>
        <p:spPr>
          <a:xfrm>
            <a:off x="8001000" y="60203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6" name="Rectangle 265"/>
          <p:cNvSpPr/>
          <p:nvPr/>
        </p:nvSpPr>
        <p:spPr>
          <a:xfrm>
            <a:off x="7772400" y="60203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7" name="Rectangle 266"/>
          <p:cNvSpPr/>
          <p:nvPr/>
        </p:nvSpPr>
        <p:spPr>
          <a:xfrm>
            <a:off x="7848600" y="60203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8" name="Rectangle 267"/>
          <p:cNvSpPr/>
          <p:nvPr/>
        </p:nvSpPr>
        <p:spPr>
          <a:xfrm>
            <a:off x="8077200" y="60203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9" name="Rectangle 268"/>
          <p:cNvSpPr/>
          <p:nvPr/>
        </p:nvSpPr>
        <p:spPr>
          <a:xfrm>
            <a:off x="8153400" y="60203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6" name="Group 270"/>
          <p:cNvGrpSpPr/>
          <p:nvPr/>
        </p:nvGrpSpPr>
        <p:grpSpPr>
          <a:xfrm>
            <a:off x="7547903" y="5943600"/>
            <a:ext cx="38686" cy="457786"/>
            <a:chOff x="3675184" y="1457765"/>
            <a:chExt cx="38686" cy="457786"/>
          </a:xfrm>
        </p:grpSpPr>
        <p:cxnSp>
          <p:nvCxnSpPr>
            <p:cNvPr id="272" name="Straight Connector 271"/>
            <p:cNvCxnSpPr/>
            <p:nvPr/>
          </p:nvCxnSpPr>
          <p:spPr>
            <a:xfrm rot="5400000">
              <a:off x="3446584" y="1686951"/>
              <a:ext cx="457200" cy="0"/>
            </a:xfrm>
            <a:prstGeom prst="line">
              <a:avLst/>
            </a:prstGeom>
            <a:ln w="41275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3" name="Straight Connector 272"/>
            <p:cNvCxnSpPr/>
            <p:nvPr/>
          </p:nvCxnSpPr>
          <p:spPr>
            <a:xfrm rot="5400000">
              <a:off x="3485270" y="1686365"/>
              <a:ext cx="457200" cy="0"/>
            </a:xfrm>
            <a:prstGeom prst="line">
              <a:avLst/>
            </a:prstGeom>
            <a:ln w="41275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4" name="Rectangle 273"/>
          <p:cNvSpPr/>
          <p:nvPr/>
        </p:nvSpPr>
        <p:spPr>
          <a:xfrm>
            <a:off x="1981200" y="6020386"/>
            <a:ext cx="3048000" cy="304800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5" name="Rectangle 274"/>
          <p:cNvSpPr/>
          <p:nvPr/>
        </p:nvSpPr>
        <p:spPr>
          <a:xfrm>
            <a:off x="5715000" y="6020386"/>
            <a:ext cx="3048000" cy="304800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77" name="Straight Arrow Connector 276"/>
          <p:cNvCxnSpPr>
            <a:stCxn id="143" idx="2"/>
            <a:endCxn id="170" idx="0"/>
          </p:cNvCxnSpPr>
          <p:nvPr/>
        </p:nvCxnSpPr>
        <p:spPr>
          <a:xfrm rot="16200000" flipH="1">
            <a:off x="1943100" y="2438986"/>
            <a:ext cx="1066800" cy="6096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8" name="Straight Arrow Connector 277"/>
          <p:cNvCxnSpPr>
            <a:stCxn id="144" idx="2"/>
            <a:endCxn id="161" idx="0"/>
          </p:cNvCxnSpPr>
          <p:nvPr/>
        </p:nvCxnSpPr>
        <p:spPr>
          <a:xfrm rot="16200000" flipH="1">
            <a:off x="2133600" y="2324686"/>
            <a:ext cx="1066800" cy="8382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4" name="Straight Arrow Connector 283"/>
          <p:cNvCxnSpPr>
            <a:stCxn id="20" idx="2"/>
            <a:endCxn id="162" idx="0"/>
          </p:cNvCxnSpPr>
          <p:nvPr/>
        </p:nvCxnSpPr>
        <p:spPr>
          <a:xfrm rot="16200000" flipH="1">
            <a:off x="2400300" y="2286586"/>
            <a:ext cx="1066800" cy="9144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Straight Arrow Connector 284"/>
          <p:cNvCxnSpPr>
            <a:stCxn id="132" idx="2"/>
            <a:endCxn id="163" idx="0"/>
          </p:cNvCxnSpPr>
          <p:nvPr/>
        </p:nvCxnSpPr>
        <p:spPr>
          <a:xfrm rot="16200000" flipH="1">
            <a:off x="2400300" y="2362786"/>
            <a:ext cx="1066800" cy="7620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6" name="Straight Arrow Connector 285"/>
          <p:cNvCxnSpPr>
            <a:stCxn id="134" idx="2"/>
            <a:endCxn id="164" idx="0"/>
          </p:cNvCxnSpPr>
          <p:nvPr/>
        </p:nvCxnSpPr>
        <p:spPr>
          <a:xfrm rot="16200000" flipH="1">
            <a:off x="2476500" y="2515186"/>
            <a:ext cx="1066800" cy="4572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7" name="Straight Arrow Connector 286"/>
          <p:cNvCxnSpPr>
            <a:stCxn id="133" idx="2"/>
            <a:endCxn id="158" idx="0"/>
          </p:cNvCxnSpPr>
          <p:nvPr/>
        </p:nvCxnSpPr>
        <p:spPr>
          <a:xfrm rot="16200000" flipH="1">
            <a:off x="2362200" y="2705686"/>
            <a:ext cx="1066800" cy="762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Straight Arrow Connector 287"/>
          <p:cNvCxnSpPr>
            <a:stCxn id="137" idx="2"/>
            <a:endCxn id="160" idx="0"/>
          </p:cNvCxnSpPr>
          <p:nvPr/>
        </p:nvCxnSpPr>
        <p:spPr>
          <a:xfrm rot="16200000" flipH="1">
            <a:off x="2590800" y="2705686"/>
            <a:ext cx="1066800" cy="762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Straight Arrow Connector 288"/>
          <p:cNvCxnSpPr>
            <a:stCxn id="136" idx="2"/>
            <a:endCxn id="168" idx="0"/>
          </p:cNvCxnSpPr>
          <p:nvPr/>
        </p:nvCxnSpPr>
        <p:spPr>
          <a:xfrm rot="16200000" flipH="1">
            <a:off x="2971800" y="2553286"/>
            <a:ext cx="1066800" cy="3810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Straight Arrow Connector 289"/>
          <p:cNvCxnSpPr>
            <a:stCxn id="135" idx="2"/>
            <a:endCxn id="167" idx="0"/>
          </p:cNvCxnSpPr>
          <p:nvPr/>
        </p:nvCxnSpPr>
        <p:spPr>
          <a:xfrm rot="16200000" flipH="1">
            <a:off x="2971800" y="2629486"/>
            <a:ext cx="1066800" cy="2286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Straight Arrow Connector 290"/>
          <p:cNvCxnSpPr>
            <a:stCxn id="138" idx="2"/>
            <a:endCxn id="171" idx="0"/>
          </p:cNvCxnSpPr>
          <p:nvPr/>
        </p:nvCxnSpPr>
        <p:spPr>
          <a:xfrm rot="5400000">
            <a:off x="2705100" y="2362786"/>
            <a:ext cx="1066800" cy="7620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Straight Arrow Connector 291"/>
          <p:cNvCxnSpPr>
            <a:stCxn id="139" idx="2"/>
            <a:endCxn id="165" idx="0"/>
          </p:cNvCxnSpPr>
          <p:nvPr/>
        </p:nvCxnSpPr>
        <p:spPr>
          <a:xfrm rot="5400000">
            <a:off x="3048000" y="2629486"/>
            <a:ext cx="1066800" cy="2286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Straight Arrow Connector 292"/>
          <p:cNvCxnSpPr>
            <a:stCxn id="140" idx="2"/>
            <a:endCxn id="166" idx="0"/>
          </p:cNvCxnSpPr>
          <p:nvPr/>
        </p:nvCxnSpPr>
        <p:spPr>
          <a:xfrm rot="5400000">
            <a:off x="3276600" y="2477086"/>
            <a:ext cx="1066800" cy="5334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Straight Arrow Connector 293"/>
          <p:cNvCxnSpPr>
            <a:stCxn id="141" idx="2"/>
            <a:endCxn id="169" idx="0"/>
          </p:cNvCxnSpPr>
          <p:nvPr/>
        </p:nvCxnSpPr>
        <p:spPr>
          <a:xfrm rot="5400000">
            <a:off x="3429000" y="2553286"/>
            <a:ext cx="1066800" cy="3810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Straight Arrow Connector 294"/>
          <p:cNvCxnSpPr>
            <a:stCxn id="142" idx="2"/>
            <a:endCxn id="159" idx="0"/>
          </p:cNvCxnSpPr>
          <p:nvPr/>
        </p:nvCxnSpPr>
        <p:spPr>
          <a:xfrm rot="5400000">
            <a:off x="3200400" y="2019886"/>
            <a:ext cx="1066800" cy="14478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2" name="Straight Arrow Connector 321"/>
          <p:cNvCxnSpPr>
            <a:stCxn id="154" idx="2"/>
            <a:endCxn id="177" idx="0"/>
          </p:cNvCxnSpPr>
          <p:nvPr/>
        </p:nvCxnSpPr>
        <p:spPr>
          <a:xfrm rot="16200000" flipH="1">
            <a:off x="6210007" y="2210093"/>
            <a:ext cx="1067386" cy="10668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3" name="Rectangle 322"/>
          <p:cNvSpPr/>
          <p:nvPr/>
        </p:nvSpPr>
        <p:spPr>
          <a:xfrm>
            <a:off x="5715000" y="1905586"/>
            <a:ext cx="3048000" cy="304800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28" name="Straight Arrow Connector 327"/>
          <p:cNvCxnSpPr>
            <a:stCxn id="155" idx="2"/>
            <a:endCxn id="181" idx="0"/>
          </p:cNvCxnSpPr>
          <p:nvPr/>
        </p:nvCxnSpPr>
        <p:spPr>
          <a:xfrm rot="16200000" flipH="1">
            <a:off x="5981407" y="2514893"/>
            <a:ext cx="1067386" cy="4572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9" name="Straight Arrow Connector 328"/>
          <p:cNvCxnSpPr>
            <a:stCxn id="152" idx="2"/>
            <a:endCxn id="183" idx="0"/>
          </p:cNvCxnSpPr>
          <p:nvPr/>
        </p:nvCxnSpPr>
        <p:spPr>
          <a:xfrm rot="16200000" flipH="1">
            <a:off x="6362407" y="2591093"/>
            <a:ext cx="1067386" cy="3048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0" name="Straight Arrow Connector 329"/>
          <p:cNvCxnSpPr>
            <a:stCxn id="153" idx="2"/>
            <a:endCxn id="179" idx="0"/>
          </p:cNvCxnSpPr>
          <p:nvPr/>
        </p:nvCxnSpPr>
        <p:spPr>
          <a:xfrm rot="16200000" flipH="1">
            <a:off x="6324307" y="2705393"/>
            <a:ext cx="1067386" cy="762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1" name="Straight Arrow Connector 330"/>
          <p:cNvCxnSpPr>
            <a:stCxn id="156" idx="2"/>
            <a:endCxn id="178" idx="0"/>
          </p:cNvCxnSpPr>
          <p:nvPr/>
        </p:nvCxnSpPr>
        <p:spPr>
          <a:xfrm rot="16200000" flipH="1">
            <a:off x="6629107" y="2705393"/>
            <a:ext cx="1067386" cy="762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2" name="Straight Arrow Connector 331"/>
          <p:cNvCxnSpPr>
            <a:stCxn id="157" idx="2"/>
            <a:endCxn id="180" idx="0"/>
          </p:cNvCxnSpPr>
          <p:nvPr/>
        </p:nvCxnSpPr>
        <p:spPr>
          <a:xfrm rot="5400000">
            <a:off x="6552907" y="2629193"/>
            <a:ext cx="1067386" cy="2286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3" name="Straight Arrow Connector 332"/>
          <p:cNvCxnSpPr>
            <a:stCxn id="146" idx="2"/>
            <a:endCxn id="184" idx="0"/>
          </p:cNvCxnSpPr>
          <p:nvPr/>
        </p:nvCxnSpPr>
        <p:spPr>
          <a:xfrm rot="5400000">
            <a:off x="6933907" y="2400593"/>
            <a:ext cx="1067386" cy="6858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4" name="Straight Arrow Connector 333"/>
          <p:cNvCxnSpPr>
            <a:stCxn id="145" idx="2"/>
            <a:endCxn id="173" idx="0"/>
          </p:cNvCxnSpPr>
          <p:nvPr/>
        </p:nvCxnSpPr>
        <p:spPr>
          <a:xfrm rot="5400000">
            <a:off x="7200607" y="2591093"/>
            <a:ext cx="1067386" cy="3048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5" name="Straight Arrow Connector 334"/>
          <p:cNvCxnSpPr>
            <a:stCxn id="147" idx="2"/>
            <a:endCxn id="172" idx="0"/>
          </p:cNvCxnSpPr>
          <p:nvPr/>
        </p:nvCxnSpPr>
        <p:spPr>
          <a:xfrm rot="5400000">
            <a:off x="7162507" y="2705393"/>
            <a:ext cx="1067386" cy="762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6" name="Straight Arrow Connector 335"/>
          <p:cNvCxnSpPr>
            <a:stCxn id="148" idx="2"/>
            <a:endCxn id="175" idx="0"/>
          </p:cNvCxnSpPr>
          <p:nvPr/>
        </p:nvCxnSpPr>
        <p:spPr>
          <a:xfrm rot="5400000">
            <a:off x="7010107" y="2629193"/>
            <a:ext cx="1067386" cy="2286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7" name="Straight Arrow Connector 336"/>
          <p:cNvCxnSpPr>
            <a:stCxn id="150" idx="2"/>
            <a:endCxn id="182" idx="0"/>
          </p:cNvCxnSpPr>
          <p:nvPr/>
        </p:nvCxnSpPr>
        <p:spPr>
          <a:xfrm rot="5400000">
            <a:off x="6629107" y="2400593"/>
            <a:ext cx="1067386" cy="6858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8" name="Straight Arrow Connector 337"/>
          <p:cNvCxnSpPr>
            <a:stCxn id="149" idx="2"/>
            <a:endCxn id="174" idx="0"/>
          </p:cNvCxnSpPr>
          <p:nvPr/>
        </p:nvCxnSpPr>
        <p:spPr>
          <a:xfrm rot="5400000">
            <a:off x="7010107" y="2705393"/>
            <a:ext cx="1067386" cy="762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9" name="Straight Arrow Connector 338"/>
          <p:cNvCxnSpPr>
            <a:stCxn id="151" idx="2"/>
            <a:endCxn id="176" idx="0"/>
          </p:cNvCxnSpPr>
          <p:nvPr/>
        </p:nvCxnSpPr>
        <p:spPr>
          <a:xfrm rot="5400000">
            <a:off x="6857707" y="2705393"/>
            <a:ext cx="1067386" cy="762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5" name="Left Brace 364"/>
          <p:cNvSpPr/>
          <p:nvPr/>
        </p:nvSpPr>
        <p:spPr>
          <a:xfrm rot="16200000">
            <a:off x="2857500" y="3543886"/>
            <a:ext cx="152400" cy="381000"/>
          </a:xfrm>
          <a:prstGeom prst="leftBrace">
            <a:avLst/>
          </a:prstGeom>
          <a:ln w="1905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6" name="Left Brace 365"/>
          <p:cNvSpPr/>
          <p:nvPr/>
        </p:nvSpPr>
        <p:spPr>
          <a:xfrm rot="16200000">
            <a:off x="3390900" y="3391486"/>
            <a:ext cx="152400" cy="685800"/>
          </a:xfrm>
          <a:prstGeom prst="leftBrace">
            <a:avLst/>
          </a:prstGeom>
          <a:ln w="1905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8" name="Left Brace 367"/>
          <p:cNvSpPr/>
          <p:nvPr/>
        </p:nvSpPr>
        <p:spPr>
          <a:xfrm rot="5400000">
            <a:off x="6743700" y="4305886"/>
            <a:ext cx="152400" cy="381000"/>
          </a:xfrm>
          <a:prstGeom prst="leftBrace">
            <a:avLst/>
          </a:prstGeom>
          <a:ln w="1905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0" name="Left Brace 369"/>
          <p:cNvSpPr/>
          <p:nvPr/>
        </p:nvSpPr>
        <p:spPr>
          <a:xfrm rot="5400000">
            <a:off x="3162300" y="4153486"/>
            <a:ext cx="152400" cy="685800"/>
          </a:xfrm>
          <a:prstGeom prst="leftBrace">
            <a:avLst/>
          </a:prstGeom>
          <a:ln w="1905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1" name="Left Brace 370"/>
          <p:cNvSpPr/>
          <p:nvPr/>
        </p:nvSpPr>
        <p:spPr>
          <a:xfrm rot="5400000">
            <a:off x="3619500" y="4382086"/>
            <a:ext cx="152400" cy="228600"/>
          </a:xfrm>
          <a:prstGeom prst="leftBrace">
            <a:avLst/>
          </a:prstGeom>
          <a:ln w="1905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2" name="Left Brace 371"/>
          <p:cNvSpPr/>
          <p:nvPr/>
        </p:nvSpPr>
        <p:spPr>
          <a:xfrm rot="16200000">
            <a:off x="6743700" y="3620086"/>
            <a:ext cx="152400" cy="228600"/>
          </a:xfrm>
          <a:prstGeom prst="leftBrace">
            <a:avLst/>
          </a:prstGeom>
          <a:ln w="1905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3" name="Left Brace 372"/>
          <p:cNvSpPr/>
          <p:nvPr/>
        </p:nvSpPr>
        <p:spPr>
          <a:xfrm rot="16200000">
            <a:off x="7239000" y="3353386"/>
            <a:ext cx="152400" cy="762000"/>
          </a:xfrm>
          <a:prstGeom prst="leftBrace">
            <a:avLst/>
          </a:prstGeom>
          <a:ln w="1905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4" name="Left Brace 373"/>
          <p:cNvSpPr/>
          <p:nvPr/>
        </p:nvSpPr>
        <p:spPr>
          <a:xfrm rot="5400000">
            <a:off x="7315200" y="4115386"/>
            <a:ext cx="152400" cy="762000"/>
          </a:xfrm>
          <a:prstGeom prst="leftBrace">
            <a:avLst/>
          </a:prstGeom>
          <a:ln w="1905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75" name="Straight Arrow Connector 374"/>
          <p:cNvCxnSpPr>
            <a:stCxn id="373" idx="1"/>
            <a:endCxn id="374" idx="1"/>
          </p:cNvCxnSpPr>
          <p:nvPr/>
        </p:nvCxnSpPr>
        <p:spPr>
          <a:xfrm rot="16200000" flipH="1">
            <a:off x="7048500" y="4077286"/>
            <a:ext cx="609600" cy="762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8" name="Straight Arrow Connector 377"/>
          <p:cNvCxnSpPr>
            <a:stCxn id="372" idx="1"/>
            <a:endCxn id="371" idx="1"/>
          </p:cNvCxnSpPr>
          <p:nvPr/>
        </p:nvCxnSpPr>
        <p:spPr>
          <a:xfrm rot="5400000">
            <a:off x="4953000" y="2553286"/>
            <a:ext cx="609600" cy="31242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2" name="Straight Arrow Connector 381"/>
          <p:cNvCxnSpPr>
            <a:stCxn id="365" idx="1"/>
            <a:endCxn id="368" idx="1"/>
          </p:cNvCxnSpPr>
          <p:nvPr/>
        </p:nvCxnSpPr>
        <p:spPr>
          <a:xfrm rot="16200000" flipH="1">
            <a:off x="4572000" y="2172286"/>
            <a:ext cx="609600" cy="38862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5" name="Straight Arrow Connector 384"/>
          <p:cNvCxnSpPr>
            <a:stCxn id="366" idx="1"/>
            <a:endCxn id="370" idx="1"/>
          </p:cNvCxnSpPr>
          <p:nvPr/>
        </p:nvCxnSpPr>
        <p:spPr>
          <a:xfrm rot="5400000">
            <a:off x="3048000" y="4001086"/>
            <a:ext cx="609600" cy="2286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8" name="Straight Arrow Connector 387"/>
          <p:cNvCxnSpPr>
            <a:stCxn id="190" idx="2"/>
            <a:endCxn id="244" idx="0"/>
          </p:cNvCxnSpPr>
          <p:nvPr/>
        </p:nvCxnSpPr>
        <p:spPr>
          <a:xfrm rot="16200000" flipH="1">
            <a:off x="3390900" y="5029786"/>
            <a:ext cx="1066800" cy="9144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0" name="Straight Arrow Connector 389"/>
          <p:cNvCxnSpPr>
            <a:stCxn id="197" idx="2"/>
            <a:endCxn id="250" idx="0"/>
          </p:cNvCxnSpPr>
          <p:nvPr/>
        </p:nvCxnSpPr>
        <p:spPr>
          <a:xfrm rot="16200000" flipH="1">
            <a:off x="3314700" y="4572586"/>
            <a:ext cx="1066800" cy="18288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1" name="Straight Arrow Connector 390"/>
          <p:cNvCxnSpPr>
            <a:stCxn id="185" idx="2"/>
            <a:endCxn id="248" idx="0"/>
          </p:cNvCxnSpPr>
          <p:nvPr/>
        </p:nvCxnSpPr>
        <p:spPr>
          <a:xfrm rot="16200000" flipH="1">
            <a:off x="3238500" y="4801186"/>
            <a:ext cx="1066800" cy="13716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2" name="Straight Arrow Connector 391"/>
          <p:cNvCxnSpPr>
            <a:stCxn id="188" idx="2"/>
            <a:endCxn id="243" idx="0"/>
          </p:cNvCxnSpPr>
          <p:nvPr/>
        </p:nvCxnSpPr>
        <p:spPr>
          <a:xfrm rot="16200000" flipH="1">
            <a:off x="3200400" y="4991686"/>
            <a:ext cx="1066800" cy="9906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3" name="Straight Arrow Connector 392"/>
          <p:cNvCxnSpPr>
            <a:stCxn id="186" idx="2"/>
            <a:endCxn id="247" idx="0"/>
          </p:cNvCxnSpPr>
          <p:nvPr/>
        </p:nvCxnSpPr>
        <p:spPr>
          <a:xfrm rot="16200000" flipH="1">
            <a:off x="3314700" y="4801186"/>
            <a:ext cx="1066800" cy="13716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4" name="Straight Arrow Connector 393"/>
          <p:cNvCxnSpPr>
            <a:stCxn id="198" idx="2"/>
            <a:endCxn id="249" idx="0"/>
          </p:cNvCxnSpPr>
          <p:nvPr/>
        </p:nvCxnSpPr>
        <p:spPr>
          <a:xfrm rot="16200000" flipH="1">
            <a:off x="3314700" y="4648786"/>
            <a:ext cx="1066800" cy="16764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5" name="Straight Arrow Connector 394"/>
          <p:cNvCxnSpPr>
            <a:stCxn id="191" idx="2"/>
            <a:endCxn id="246" idx="0"/>
          </p:cNvCxnSpPr>
          <p:nvPr/>
        </p:nvCxnSpPr>
        <p:spPr>
          <a:xfrm rot="16200000" flipH="1">
            <a:off x="3467100" y="4877386"/>
            <a:ext cx="1066800" cy="12192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6" name="Straight Arrow Connector 395"/>
          <p:cNvCxnSpPr>
            <a:stCxn id="187" idx="2"/>
            <a:endCxn id="251" idx="0"/>
          </p:cNvCxnSpPr>
          <p:nvPr/>
        </p:nvCxnSpPr>
        <p:spPr>
          <a:xfrm rot="16200000" flipH="1">
            <a:off x="3543300" y="4724986"/>
            <a:ext cx="1066800" cy="15240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7" name="Straight Arrow Connector 396"/>
          <p:cNvCxnSpPr>
            <a:stCxn id="189" idx="2"/>
            <a:endCxn id="245" idx="0"/>
          </p:cNvCxnSpPr>
          <p:nvPr/>
        </p:nvCxnSpPr>
        <p:spPr>
          <a:xfrm rot="16200000" flipH="1">
            <a:off x="3390900" y="5105986"/>
            <a:ext cx="1066800" cy="7620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8" name="Straight Arrow Connector 397"/>
          <p:cNvCxnSpPr>
            <a:stCxn id="192" idx="2"/>
            <a:endCxn id="242" idx="0"/>
          </p:cNvCxnSpPr>
          <p:nvPr/>
        </p:nvCxnSpPr>
        <p:spPr>
          <a:xfrm rot="16200000" flipH="1">
            <a:off x="3352800" y="5220286"/>
            <a:ext cx="1066800" cy="5334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9" name="Straight Arrow Connector 398"/>
          <p:cNvCxnSpPr>
            <a:stCxn id="193" idx="2"/>
            <a:endCxn id="253" idx="0"/>
          </p:cNvCxnSpPr>
          <p:nvPr/>
        </p:nvCxnSpPr>
        <p:spPr>
          <a:xfrm rot="16200000" flipH="1">
            <a:off x="3352800" y="5296486"/>
            <a:ext cx="1066800" cy="3810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0" name="Straight Arrow Connector 399"/>
          <p:cNvCxnSpPr>
            <a:stCxn id="194" idx="2"/>
            <a:endCxn id="252" idx="0"/>
          </p:cNvCxnSpPr>
          <p:nvPr/>
        </p:nvCxnSpPr>
        <p:spPr>
          <a:xfrm rot="16200000" flipH="1">
            <a:off x="3352800" y="5372686"/>
            <a:ext cx="1066800" cy="2286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1" name="Straight Arrow Connector 400"/>
          <p:cNvCxnSpPr>
            <a:stCxn id="226" idx="2"/>
            <a:endCxn id="265" idx="0"/>
          </p:cNvCxnSpPr>
          <p:nvPr/>
        </p:nvCxnSpPr>
        <p:spPr>
          <a:xfrm rot="16200000" flipH="1">
            <a:off x="7086600" y="5067886"/>
            <a:ext cx="1066800" cy="8382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2" name="Straight Arrow Connector 401"/>
          <p:cNvCxnSpPr>
            <a:stCxn id="195" idx="2"/>
            <a:endCxn id="258" idx="0"/>
          </p:cNvCxnSpPr>
          <p:nvPr/>
        </p:nvCxnSpPr>
        <p:spPr>
          <a:xfrm rot="16200000" flipH="1">
            <a:off x="7124700" y="4496386"/>
            <a:ext cx="1066800" cy="19812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3" name="Straight Arrow Connector 402"/>
          <p:cNvCxnSpPr>
            <a:stCxn id="223" idx="2"/>
            <a:endCxn id="268" idx="0"/>
          </p:cNvCxnSpPr>
          <p:nvPr/>
        </p:nvCxnSpPr>
        <p:spPr>
          <a:xfrm rot="16200000" flipH="1">
            <a:off x="6934200" y="4839286"/>
            <a:ext cx="1066800" cy="12954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4" name="Straight Arrow Connector 403"/>
          <p:cNvCxnSpPr>
            <a:stCxn id="221" idx="2"/>
            <a:endCxn id="255" idx="0"/>
          </p:cNvCxnSpPr>
          <p:nvPr/>
        </p:nvCxnSpPr>
        <p:spPr>
          <a:xfrm rot="16200000" flipH="1">
            <a:off x="6781800" y="5144086"/>
            <a:ext cx="1066800" cy="6858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5" name="Straight Arrow Connector 404"/>
          <p:cNvCxnSpPr>
            <a:stCxn id="224" idx="2"/>
            <a:endCxn id="263" idx="0"/>
          </p:cNvCxnSpPr>
          <p:nvPr/>
        </p:nvCxnSpPr>
        <p:spPr>
          <a:xfrm rot="16200000" flipH="1">
            <a:off x="7048500" y="4801186"/>
            <a:ext cx="1066800" cy="13716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6" name="Straight Arrow Connector 405"/>
          <p:cNvCxnSpPr>
            <a:stCxn id="196" idx="2"/>
            <a:endCxn id="256" idx="0"/>
          </p:cNvCxnSpPr>
          <p:nvPr/>
        </p:nvCxnSpPr>
        <p:spPr>
          <a:xfrm rot="16200000" flipH="1">
            <a:off x="6705600" y="4991686"/>
            <a:ext cx="1066800" cy="9906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7" name="Straight Arrow Connector 406"/>
          <p:cNvCxnSpPr>
            <a:stCxn id="225" idx="2"/>
            <a:endCxn id="269" idx="0"/>
          </p:cNvCxnSpPr>
          <p:nvPr/>
        </p:nvCxnSpPr>
        <p:spPr>
          <a:xfrm rot="16200000" flipH="1">
            <a:off x="7124700" y="4953586"/>
            <a:ext cx="1066800" cy="10668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8" name="Straight Arrow Connector 407"/>
          <p:cNvCxnSpPr>
            <a:stCxn id="222" idx="2"/>
            <a:endCxn id="259" idx="0"/>
          </p:cNvCxnSpPr>
          <p:nvPr/>
        </p:nvCxnSpPr>
        <p:spPr>
          <a:xfrm rot="16200000" flipH="1">
            <a:off x="7277100" y="4724986"/>
            <a:ext cx="1066800" cy="15240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9" name="Straight Arrow Connector 408"/>
          <p:cNvCxnSpPr>
            <a:stCxn id="220" idx="2"/>
            <a:endCxn id="262" idx="0"/>
          </p:cNvCxnSpPr>
          <p:nvPr/>
        </p:nvCxnSpPr>
        <p:spPr>
          <a:xfrm rot="16200000" flipH="1">
            <a:off x="7277100" y="4953586"/>
            <a:ext cx="1066800" cy="10668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0" name="Straight Arrow Connector 409"/>
          <p:cNvCxnSpPr>
            <a:stCxn id="219" idx="2"/>
            <a:endCxn id="266" idx="0"/>
          </p:cNvCxnSpPr>
          <p:nvPr/>
        </p:nvCxnSpPr>
        <p:spPr>
          <a:xfrm rot="16200000" flipH="1">
            <a:off x="7048500" y="5258386"/>
            <a:ext cx="1066800" cy="4572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1" name="Straight Arrow Connector 410"/>
          <p:cNvCxnSpPr>
            <a:stCxn id="218" idx="2"/>
            <a:endCxn id="257" idx="0"/>
          </p:cNvCxnSpPr>
          <p:nvPr/>
        </p:nvCxnSpPr>
        <p:spPr>
          <a:xfrm rot="16200000" flipH="1">
            <a:off x="7543800" y="4839286"/>
            <a:ext cx="1066800" cy="12954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2" name="Straight Arrow Connector 411"/>
          <p:cNvCxnSpPr>
            <a:stCxn id="217" idx="2"/>
            <a:endCxn id="260" idx="0"/>
          </p:cNvCxnSpPr>
          <p:nvPr/>
        </p:nvCxnSpPr>
        <p:spPr>
          <a:xfrm rot="16200000" flipH="1">
            <a:off x="7467600" y="4991686"/>
            <a:ext cx="1066800" cy="9906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3" name="Straight Arrow Connector 412"/>
          <p:cNvCxnSpPr>
            <a:stCxn id="216" idx="2"/>
            <a:endCxn id="264" idx="0"/>
          </p:cNvCxnSpPr>
          <p:nvPr/>
        </p:nvCxnSpPr>
        <p:spPr>
          <a:xfrm rot="16200000" flipH="1">
            <a:off x="7239000" y="5296486"/>
            <a:ext cx="1066800" cy="3810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4" name="Straight Arrow Connector 413"/>
          <p:cNvCxnSpPr>
            <a:stCxn id="215" idx="2"/>
            <a:endCxn id="261" idx="0"/>
          </p:cNvCxnSpPr>
          <p:nvPr/>
        </p:nvCxnSpPr>
        <p:spPr>
          <a:xfrm rot="16200000" flipH="1">
            <a:off x="7505700" y="5105986"/>
            <a:ext cx="1066800" cy="7620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5" name="Straight Arrow Connector 414"/>
          <p:cNvCxnSpPr>
            <a:stCxn id="214" idx="2"/>
            <a:endCxn id="267" idx="0"/>
          </p:cNvCxnSpPr>
          <p:nvPr/>
        </p:nvCxnSpPr>
        <p:spPr>
          <a:xfrm rot="16200000" flipH="1">
            <a:off x="7277100" y="5410786"/>
            <a:ext cx="1066800" cy="1524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1" name="Title 1"/>
          <p:cNvSpPr txBox="1">
            <a:spLocks/>
          </p:cNvSpPr>
          <p:nvPr/>
        </p:nvSpPr>
        <p:spPr>
          <a:xfrm>
            <a:off x="152400" y="914400"/>
            <a:ext cx="89916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noProof="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Pattern of communication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	</a:t>
            </a:r>
            <a:r>
              <a:rPr lang="en-US" sz="3200" b="1" noProof="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with metadata annotations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60000"/>
                  <a:lumOff val="4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82" name="Title 1"/>
          <p:cNvSpPr txBox="1">
            <a:spLocks/>
          </p:cNvSpPr>
          <p:nvPr/>
        </p:nvSpPr>
        <p:spPr>
          <a:xfrm>
            <a:off x="0" y="152400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Initial CGPOP implementation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60000"/>
                  <a:lumOff val="4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84" name="Rectangle 483"/>
          <p:cNvSpPr/>
          <p:nvPr/>
        </p:nvSpPr>
        <p:spPr>
          <a:xfrm>
            <a:off x="0" y="6477000"/>
            <a:ext cx="9144000" cy="381000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39999">
                <a:schemeClr val="accent3">
                  <a:lumMod val="40000"/>
                  <a:lumOff val="60000"/>
                </a:schemeClr>
              </a:gs>
              <a:gs pos="70000">
                <a:schemeClr val="accent3">
                  <a:lumMod val="7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8229600" algn="l"/>
              </a:tabLst>
            </a:pPr>
            <a:r>
              <a:rPr lang="en-US" sz="1400" dirty="0" smtClean="0">
                <a:solidFill>
                  <a:schemeClr val="tx1"/>
                </a:solidFill>
              </a:rPr>
              <a:t>Andrew Stone  -- 2010 NCAR </a:t>
            </a:r>
            <a:r>
              <a:rPr lang="en-US" sz="1400" dirty="0" err="1" smtClean="0">
                <a:solidFill>
                  <a:schemeClr val="tx1"/>
                </a:solidFill>
              </a:rPr>
              <a:t>SiParCS</a:t>
            </a:r>
            <a:r>
              <a:rPr lang="en-US" sz="1400" dirty="0" smtClean="0">
                <a:solidFill>
                  <a:schemeClr val="tx1"/>
                </a:solidFill>
              </a:rPr>
              <a:t> Presentation 	</a:t>
            </a:r>
            <a:r>
              <a:rPr lang="en-US" dirty="0" smtClean="0">
                <a:solidFill>
                  <a:schemeClr val="tx1"/>
                </a:solidFill>
              </a:rPr>
              <a:t>Slide </a:t>
            </a:r>
            <a:fld id="{5C46379F-106B-45FA-B27E-4F5964B2DD0C}" type="slidenum">
              <a:rPr lang="en-US" smtClean="0">
                <a:solidFill>
                  <a:schemeClr val="tx1"/>
                </a:solidFill>
              </a:rPr>
              <a:pPr>
                <a:tabLst>
                  <a:tab pos="8229600" algn="l"/>
                </a:tabLst>
              </a:pPr>
              <a:t>32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6" name="TextBox 205"/>
          <p:cNvSpPr txBox="1"/>
          <p:nvPr/>
        </p:nvSpPr>
        <p:spPr>
          <a:xfrm>
            <a:off x="4572000" y="2590800"/>
            <a:ext cx="11576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halo2send</a:t>
            </a:r>
            <a:endParaRPr lang="en-US" dirty="0"/>
          </a:p>
        </p:txBody>
      </p:sp>
      <p:sp>
        <p:nvSpPr>
          <p:cNvPr id="207" name="TextBox 206"/>
          <p:cNvSpPr txBox="1"/>
          <p:nvPr/>
        </p:nvSpPr>
        <p:spPr>
          <a:xfrm>
            <a:off x="3962400" y="4343400"/>
            <a:ext cx="24472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rNeigh</a:t>
            </a:r>
            <a:r>
              <a:rPr lang="en-US" dirty="0" smtClean="0"/>
              <a:t>, </a:t>
            </a:r>
            <a:r>
              <a:rPr lang="en-US" dirty="0" err="1" smtClean="0"/>
              <a:t>ptrRecv</a:t>
            </a:r>
            <a:r>
              <a:rPr lang="en-US" dirty="0" smtClean="0"/>
              <a:t>, </a:t>
            </a:r>
            <a:r>
              <a:rPr lang="en-US" dirty="0" err="1" smtClean="0"/>
              <a:t>recvCnt</a:t>
            </a:r>
            <a:endParaRPr lang="en-US" dirty="0"/>
          </a:p>
        </p:txBody>
      </p:sp>
      <p:sp>
        <p:nvSpPr>
          <p:cNvPr id="210" name="TextBox 209"/>
          <p:cNvSpPr txBox="1"/>
          <p:nvPr/>
        </p:nvSpPr>
        <p:spPr>
          <a:xfrm>
            <a:off x="4800600" y="5105400"/>
            <a:ext cx="11033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recv2halo</a:t>
            </a:r>
            <a:endParaRPr lang="en-US" dirty="0"/>
          </a:p>
        </p:txBody>
      </p:sp>
      <p:sp>
        <p:nvSpPr>
          <p:cNvPr id="229" name="TextBox 228"/>
          <p:cNvSpPr txBox="1"/>
          <p:nvPr/>
        </p:nvSpPr>
        <p:spPr>
          <a:xfrm>
            <a:off x="3886200" y="3516868"/>
            <a:ext cx="2555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sNeigh</a:t>
            </a:r>
            <a:r>
              <a:rPr lang="en-US" dirty="0" smtClean="0"/>
              <a:t>, </a:t>
            </a:r>
            <a:r>
              <a:rPr lang="en-US" dirty="0" err="1" smtClean="0"/>
              <a:t>ptrSend</a:t>
            </a:r>
            <a:r>
              <a:rPr lang="en-US" dirty="0" smtClean="0"/>
              <a:t>, </a:t>
            </a:r>
            <a:r>
              <a:rPr lang="en-US" dirty="0" err="1" smtClean="0"/>
              <a:t>sendCnt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1143000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Initial CGPOP implementation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38100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20000"/>
                  <a:lumOff val="80000"/>
                </a:schemeClr>
              </a:gs>
              <a:gs pos="39999">
                <a:schemeClr val="accent1">
                  <a:lumMod val="20000"/>
                  <a:lumOff val="80000"/>
                </a:schemeClr>
              </a:gs>
              <a:gs pos="7000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5400000" scaled="0"/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0" y="6477000"/>
            <a:ext cx="9144000" cy="381000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39999">
                <a:schemeClr val="accent3">
                  <a:lumMod val="40000"/>
                  <a:lumOff val="60000"/>
                </a:schemeClr>
              </a:gs>
              <a:gs pos="70000">
                <a:schemeClr val="accent3">
                  <a:lumMod val="7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8289925" algn="l"/>
              </a:tabLst>
            </a:pPr>
            <a:r>
              <a:rPr lang="en-US" sz="1400" dirty="0" smtClean="0">
                <a:solidFill>
                  <a:schemeClr val="tx1"/>
                </a:solidFill>
              </a:rPr>
              <a:t>Andrew Stone  -- 2010 NCAR </a:t>
            </a:r>
            <a:r>
              <a:rPr lang="en-US" sz="1400" dirty="0" err="1" smtClean="0">
                <a:solidFill>
                  <a:schemeClr val="tx1"/>
                </a:solidFill>
              </a:rPr>
              <a:t>SiParCS</a:t>
            </a:r>
            <a:r>
              <a:rPr lang="en-US" sz="1400" dirty="0" smtClean="0">
                <a:solidFill>
                  <a:schemeClr val="tx1"/>
                </a:solidFill>
              </a:rPr>
              <a:t> Presentation </a:t>
            </a:r>
            <a:r>
              <a:rPr lang="en-US" sz="1400" dirty="0" smtClean="0">
                <a:solidFill>
                  <a:schemeClr val="tx1"/>
                </a:solidFill>
              </a:rPr>
              <a:t>                                                                                                                   </a:t>
            </a:r>
            <a:r>
              <a:rPr lang="en-US" dirty="0" smtClean="0">
                <a:solidFill>
                  <a:schemeClr val="tx1"/>
                </a:solidFill>
              </a:rPr>
              <a:t>Slide </a:t>
            </a:r>
            <a:fld id="{5C46379F-106B-45FA-B27E-4F5964B2DD0C}" type="slidenum">
              <a:rPr lang="en-US" smtClean="0">
                <a:solidFill>
                  <a:schemeClr val="tx1"/>
                </a:solidFill>
              </a:rPr>
              <a:pPr>
                <a:tabLst>
                  <a:tab pos="8289925" algn="l"/>
                </a:tabLst>
              </a:pPr>
              <a:t>33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52400" y="1447800"/>
            <a:ext cx="8134599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It helps to understand:</a:t>
            </a:r>
          </a:p>
          <a:p>
            <a:endParaRPr lang="en-US" sz="2400" dirty="0" smtClean="0"/>
          </a:p>
          <a:p>
            <a:r>
              <a:rPr lang="en-US" sz="2400" dirty="0" smtClean="0"/>
              <a:t>	</a:t>
            </a:r>
            <a:r>
              <a:rPr lang="en-US" sz="2400" b="1" dirty="0" smtClean="0"/>
              <a:t>Distribution of computation:</a:t>
            </a:r>
          </a:p>
          <a:p>
            <a:r>
              <a:rPr lang="en-US" sz="2400" dirty="0" smtClean="0"/>
              <a:t>		What processor does what work</a:t>
            </a:r>
          </a:p>
          <a:p>
            <a:endParaRPr lang="en-US" sz="2400" dirty="0" smtClean="0"/>
          </a:p>
          <a:p>
            <a:r>
              <a:rPr lang="en-US" sz="2400" dirty="0" smtClean="0"/>
              <a:t>	</a:t>
            </a:r>
            <a:r>
              <a:rPr lang="en-US" sz="2400" b="1" dirty="0" smtClean="0"/>
              <a:t>Distribution of data:</a:t>
            </a:r>
          </a:p>
          <a:p>
            <a:r>
              <a:rPr lang="en-US" sz="2400" dirty="0" smtClean="0"/>
              <a:t>		What structure does data take and where is it 		stored</a:t>
            </a:r>
          </a:p>
          <a:p>
            <a:r>
              <a:rPr lang="en-US" sz="2400" dirty="0" smtClean="0"/>
              <a:t>	</a:t>
            </a:r>
          </a:p>
          <a:p>
            <a:r>
              <a:rPr lang="en-US" sz="2400" dirty="0" smtClean="0"/>
              <a:t>	</a:t>
            </a:r>
            <a:r>
              <a:rPr lang="en-US" sz="2400" b="1" dirty="0" smtClean="0"/>
              <a:t>Pattern of communication</a:t>
            </a:r>
          </a:p>
          <a:p>
            <a:r>
              <a:rPr lang="en-US" sz="2400" dirty="0" smtClean="0"/>
              <a:t>		Who sends what, who </a:t>
            </a:r>
            <a:r>
              <a:rPr lang="en-US" sz="2400" dirty="0" err="1" smtClean="0"/>
              <a:t>recievies</a:t>
            </a:r>
            <a:r>
              <a:rPr lang="en-US" sz="2400" dirty="0" smtClean="0"/>
              <a:t> it, and when 		does communication occur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1143000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Initial CGPOP implementation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38100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20000"/>
                  <a:lumOff val="80000"/>
                </a:schemeClr>
              </a:gs>
              <a:gs pos="39999">
                <a:schemeClr val="accent1">
                  <a:lumMod val="20000"/>
                  <a:lumOff val="80000"/>
                </a:schemeClr>
              </a:gs>
              <a:gs pos="7000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5400000" scaled="0"/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0" y="6477000"/>
            <a:ext cx="9144000" cy="381000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39999">
                <a:schemeClr val="accent3">
                  <a:lumMod val="40000"/>
                  <a:lumOff val="60000"/>
                </a:schemeClr>
              </a:gs>
              <a:gs pos="70000">
                <a:schemeClr val="accent3">
                  <a:lumMod val="7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8229600" algn="l"/>
              </a:tabLst>
            </a:pPr>
            <a:r>
              <a:rPr lang="en-US" sz="1400" dirty="0" smtClean="0">
                <a:solidFill>
                  <a:schemeClr val="tx1"/>
                </a:solidFill>
              </a:rPr>
              <a:t>Andrew Stone  -- 2010 NCAR </a:t>
            </a:r>
            <a:r>
              <a:rPr lang="en-US" sz="1400" dirty="0" err="1" smtClean="0">
                <a:solidFill>
                  <a:schemeClr val="tx1"/>
                </a:solidFill>
              </a:rPr>
              <a:t>SiParCS</a:t>
            </a:r>
            <a:r>
              <a:rPr lang="en-US" sz="1400" dirty="0" smtClean="0">
                <a:solidFill>
                  <a:schemeClr val="tx1"/>
                </a:solidFill>
              </a:rPr>
              <a:t> Presentation 	</a:t>
            </a:r>
            <a:r>
              <a:rPr lang="en-US" dirty="0" smtClean="0">
                <a:solidFill>
                  <a:schemeClr val="tx1"/>
                </a:solidFill>
              </a:rPr>
              <a:t>Slide </a:t>
            </a:r>
            <a:fld id="{5C46379F-106B-45FA-B27E-4F5964B2DD0C}" type="slidenum">
              <a:rPr lang="en-US" smtClean="0">
                <a:solidFill>
                  <a:schemeClr val="tx1"/>
                </a:solidFill>
              </a:rPr>
              <a:pPr>
                <a:tabLst>
                  <a:tab pos="8229600" algn="l"/>
                </a:tabLst>
              </a:pPr>
              <a:t>34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152400" y="914400"/>
            <a:ext cx="57150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Distribution of computation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: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60000"/>
                  <a:lumOff val="4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066800" y="1777425"/>
            <a:ext cx="480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Owner-computes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Results: SLOC 2D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38100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20000"/>
                  <a:lumOff val="80000"/>
                </a:schemeClr>
              </a:gs>
              <a:gs pos="39999">
                <a:schemeClr val="accent1">
                  <a:lumMod val="20000"/>
                  <a:lumOff val="80000"/>
                </a:schemeClr>
              </a:gs>
              <a:gs pos="7000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5400000" scaled="0"/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57200" y="2011740"/>
            <a:ext cx="375538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Original MPI version:</a:t>
            </a:r>
          </a:p>
          <a:p>
            <a:r>
              <a:rPr lang="en-US" sz="3200" dirty="0" smtClean="0"/>
              <a:t>	Init: 574</a:t>
            </a:r>
          </a:p>
          <a:p>
            <a:r>
              <a:rPr lang="en-US" sz="3200" dirty="0" smtClean="0"/>
              <a:t>	Update: 151</a:t>
            </a:r>
            <a:endParaRPr lang="en-US" sz="3200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609600" y="3886200"/>
          <a:ext cx="4191000" cy="2316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71600"/>
                <a:gridCol w="1295400"/>
                <a:gridCol w="1524000"/>
              </a:tblGrid>
              <a:tr h="533399"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US" sz="3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3200" dirty="0"/>
                    </a:p>
                  </a:txBody>
                  <a:tcPr/>
                </a:tc>
              </a:tr>
              <a:tr h="535487"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/>
                        <a:t>init</a:t>
                      </a:r>
                      <a:endParaRPr lang="en-US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 smtClean="0"/>
                        <a:t>update</a:t>
                      </a:r>
                      <a:endParaRPr lang="en-US" sz="3200" b="1" dirty="0"/>
                    </a:p>
                  </a:txBody>
                  <a:tcPr/>
                </a:tc>
              </a:tr>
              <a:tr h="53548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dirty="0" smtClean="0"/>
                        <a:t>Push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160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94</a:t>
                      </a:r>
                      <a:endParaRPr lang="en-US" sz="3200" dirty="0"/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lang="en-US" sz="3200" b="1" dirty="0" smtClean="0"/>
                        <a:t>Pull</a:t>
                      </a:r>
                      <a:endParaRPr lang="en-US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160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94</a:t>
                      </a:r>
                      <a:endParaRPr lang="en-US" sz="3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0" y="6477000"/>
            <a:ext cx="9144000" cy="381000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39999">
                <a:schemeClr val="accent3">
                  <a:lumMod val="40000"/>
                  <a:lumOff val="60000"/>
                </a:schemeClr>
              </a:gs>
              <a:gs pos="70000">
                <a:schemeClr val="accent3">
                  <a:lumMod val="7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8229600" algn="l"/>
              </a:tabLst>
            </a:pPr>
            <a:r>
              <a:rPr lang="en-US" sz="1400" dirty="0" smtClean="0">
                <a:solidFill>
                  <a:schemeClr val="tx1"/>
                </a:solidFill>
              </a:rPr>
              <a:t>Andrew Stone  -- 2010 NCAR </a:t>
            </a:r>
            <a:r>
              <a:rPr lang="en-US" sz="1400" dirty="0" err="1" smtClean="0">
                <a:solidFill>
                  <a:schemeClr val="tx1"/>
                </a:solidFill>
              </a:rPr>
              <a:t>SiParCS</a:t>
            </a:r>
            <a:r>
              <a:rPr lang="en-US" sz="1400" dirty="0" smtClean="0">
                <a:solidFill>
                  <a:schemeClr val="tx1"/>
                </a:solidFill>
              </a:rPr>
              <a:t> Presentation 	</a:t>
            </a:r>
            <a:r>
              <a:rPr lang="en-US" dirty="0" smtClean="0">
                <a:solidFill>
                  <a:schemeClr val="tx1"/>
                </a:solidFill>
              </a:rPr>
              <a:t>Slide </a:t>
            </a:r>
            <a:fld id="{5C46379F-106B-45FA-B27E-4F5964B2DD0C}" type="slidenum">
              <a:rPr lang="en-US" smtClean="0">
                <a:solidFill>
                  <a:schemeClr val="tx1"/>
                </a:solidFill>
              </a:rPr>
              <a:pPr>
                <a:tabLst>
                  <a:tab pos="8229600" algn="l"/>
                </a:tabLst>
              </a:pPr>
              <a:t>35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00200" y="1219200"/>
            <a:ext cx="58306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SLOC calculated via </a:t>
            </a:r>
            <a:r>
              <a:rPr lang="en-US" sz="3200" dirty="0" err="1" smtClean="0"/>
              <a:t>sloccount</a:t>
            </a:r>
            <a:r>
              <a:rPr lang="en-US" sz="3200" dirty="0" smtClean="0"/>
              <a:t> tool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Results: Performance 1D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38100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20000"/>
                  <a:lumOff val="80000"/>
                </a:schemeClr>
              </a:gs>
              <a:gs pos="39999">
                <a:schemeClr val="accent1">
                  <a:lumMod val="20000"/>
                  <a:lumOff val="80000"/>
                </a:schemeClr>
              </a:gs>
              <a:gs pos="7000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5400000" scaled="0"/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33400" y="3215639"/>
            <a:ext cx="45745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Original MPI version</a:t>
            </a:r>
            <a:r>
              <a:rPr lang="en-US" sz="3200" dirty="0" smtClean="0"/>
              <a:t>: 0.70</a:t>
            </a:r>
            <a:endParaRPr lang="en-US" sz="3200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685800" y="4053840"/>
          <a:ext cx="7848600" cy="1737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00200"/>
                <a:gridCol w="2819400"/>
                <a:gridCol w="3429000"/>
              </a:tblGrid>
              <a:tr h="533399">
                <a:tc>
                  <a:txBody>
                    <a:bodyPr/>
                    <a:lstStyle/>
                    <a:p>
                      <a:endParaRPr lang="en-US" sz="32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/>
                        <a:t>Non-buffered</a:t>
                      </a:r>
                      <a:endParaRPr lang="en-US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/>
                        <a:t>Buffered</a:t>
                      </a:r>
                      <a:endParaRPr lang="en-US" sz="3200" b="1" dirty="0"/>
                    </a:p>
                  </a:txBody>
                  <a:tcPr/>
                </a:tc>
              </a:tr>
              <a:tr h="535487">
                <a:tc>
                  <a:txBody>
                    <a:bodyPr/>
                    <a:lstStyle/>
                    <a:p>
                      <a:r>
                        <a:rPr lang="en-US" sz="3200" b="1" dirty="0" smtClean="0"/>
                        <a:t>Push</a:t>
                      </a:r>
                      <a:endParaRPr lang="en-US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--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1.21</a:t>
                      </a:r>
                      <a:endParaRPr lang="en-US" sz="3200" dirty="0"/>
                    </a:p>
                  </a:txBody>
                  <a:tcPr/>
                </a:tc>
              </a:tr>
              <a:tr h="535487">
                <a:tc>
                  <a:txBody>
                    <a:bodyPr/>
                    <a:lstStyle/>
                    <a:p>
                      <a:r>
                        <a:rPr lang="en-US" sz="3200" b="1" dirty="0" smtClean="0"/>
                        <a:t>Pull</a:t>
                      </a:r>
                      <a:endParaRPr lang="en-US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36.08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1.43</a:t>
                      </a:r>
                      <a:endParaRPr lang="en-US" sz="3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0" y="6477000"/>
            <a:ext cx="9144000" cy="381000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39999">
                <a:schemeClr val="accent3">
                  <a:lumMod val="40000"/>
                  <a:lumOff val="60000"/>
                </a:schemeClr>
              </a:gs>
              <a:gs pos="70000">
                <a:schemeClr val="accent3">
                  <a:lumMod val="7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8229600" algn="l"/>
              </a:tabLst>
            </a:pPr>
            <a:r>
              <a:rPr lang="en-US" sz="1400" dirty="0" smtClean="0">
                <a:solidFill>
                  <a:schemeClr val="tx1"/>
                </a:solidFill>
              </a:rPr>
              <a:t>Andrew Stone  -- 2010 NCAR </a:t>
            </a:r>
            <a:r>
              <a:rPr lang="en-US" sz="1400" dirty="0" err="1" smtClean="0">
                <a:solidFill>
                  <a:schemeClr val="tx1"/>
                </a:solidFill>
              </a:rPr>
              <a:t>SiParCS</a:t>
            </a:r>
            <a:r>
              <a:rPr lang="en-US" sz="1400" dirty="0" smtClean="0">
                <a:solidFill>
                  <a:schemeClr val="tx1"/>
                </a:solidFill>
              </a:rPr>
              <a:t> Presentation 	</a:t>
            </a:r>
            <a:r>
              <a:rPr lang="en-US" dirty="0" smtClean="0">
                <a:solidFill>
                  <a:schemeClr val="tx1"/>
                </a:solidFill>
              </a:rPr>
              <a:t>Slide </a:t>
            </a:r>
            <a:fld id="{5C46379F-106B-45FA-B27E-4F5964B2DD0C}" type="slidenum">
              <a:rPr lang="en-US" smtClean="0">
                <a:solidFill>
                  <a:schemeClr val="tx1"/>
                </a:solidFill>
              </a:rPr>
              <a:pPr>
                <a:tabLst>
                  <a:tab pos="8229600" algn="l"/>
                </a:tabLst>
              </a:pPr>
              <a:t>36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90800" y="1752600"/>
            <a:ext cx="410003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All times are in seconds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Studying applicability with</a:t>
            </a:r>
            <a:b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"Real world" codes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38100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20000"/>
                  <a:lumOff val="80000"/>
                </a:schemeClr>
              </a:gs>
              <a:gs pos="39999">
                <a:schemeClr val="accent1">
                  <a:lumMod val="20000"/>
                  <a:lumOff val="80000"/>
                </a:schemeClr>
              </a:gs>
              <a:gs pos="7000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5400000" scaled="0"/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0" y="6477000"/>
            <a:ext cx="9144000" cy="381000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39999">
                <a:schemeClr val="accent3">
                  <a:lumMod val="40000"/>
                  <a:lumOff val="60000"/>
                </a:schemeClr>
              </a:gs>
              <a:gs pos="70000">
                <a:schemeClr val="accent3">
                  <a:lumMod val="7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8289925" algn="l"/>
              </a:tabLst>
            </a:pPr>
            <a:r>
              <a:rPr lang="en-US" sz="1400" dirty="0" smtClean="0">
                <a:solidFill>
                  <a:schemeClr val="tx1"/>
                </a:solidFill>
              </a:rPr>
              <a:t>Andrew Stone  -- 2010 NCAR </a:t>
            </a:r>
            <a:r>
              <a:rPr lang="en-US" sz="1400" dirty="0" err="1" smtClean="0">
                <a:solidFill>
                  <a:schemeClr val="tx1"/>
                </a:solidFill>
              </a:rPr>
              <a:t>SiParCS</a:t>
            </a:r>
            <a:r>
              <a:rPr lang="en-US" sz="1400" dirty="0" smtClean="0">
                <a:solidFill>
                  <a:schemeClr val="tx1"/>
                </a:solidFill>
              </a:rPr>
              <a:t> Presentation 	</a:t>
            </a:r>
            <a:r>
              <a:rPr lang="en-US" dirty="0" smtClean="0">
                <a:solidFill>
                  <a:schemeClr val="tx1"/>
                </a:solidFill>
              </a:rPr>
              <a:t>Slide </a:t>
            </a:r>
            <a:fld id="{5C46379F-106B-45FA-B27E-4F5964B2DD0C}" type="slidenum">
              <a:rPr lang="en-US" smtClean="0">
                <a:solidFill>
                  <a:schemeClr val="tx1"/>
                </a:solidFill>
              </a:rPr>
              <a:pPr>
                <a:tabLst>
                  <a:tab pos="8289925" algn="l"/>
                </a:tabLst>
              </a:pPr>
              <a:t>4</a:t>
            </a:fld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39" name="Group 38"/>
          <p:cNvGrpSpPr/>
          <p:nvPr/>
        </p:nvGrpSpPr>
        <p:grpSpPr>
          <a:xfrm>
            <a:off x="228600" y="3200400"/>
            <a:ext cx="8915400" cy="3178790"/>
            <a:chOff x="533400" y="3200400"/>
            <a:chExt cx="8372724" cy="3178790"/>
          </a:xfrm>
        </p:grpSpPr>
        <p:sp>
          <p:nvSpPr>
            <p:cNvPr id="34" name="Title 1"/>
            <p:cNvSpPr txBox="1">
              <a:spLocks/>
            </p:cNvSpPr>
            <p:nvPr/>
          </p:nvSpPr>
          <p:spPr>
            <a:xfrm>
              <a:off x="533400" y="3200400"/>
              <a:ext cx="5715000" cy="91440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/>
            <a:p>
              <a:pPr marL="0" marR="0" lvl="0" indent="0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2">
                      <a:lumMod val="60000"/>
                      <a:lumOff val="40000"/>
                    </a:schemeClr>
                  </a:solidFill>
                  <a:effectLst/>
                  <a:uLnTx/>
                  <a:uFillTx/>
                  <a:latin typeface="+mj-lt"/>
                  <a:ea typeface="+mj-ea"/>
                  <a:cs typeface="+mj-cs"/>
                </a:rPr>
                <a:t>Realistically:</a:t>
              </a:r>
              <a:endPara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905124" y="3886200"/>
              <a:ext cx="8001000" cy="24929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Real world codes can be huge (a million lines in climate </a:t>
              </a:r>
              <a:r>
                <a:rPr lang="en-US" sz="2400" dirty="0" err="1" smtClean="0"/>
                <a:t>sims</a:t>
              </a:r>
              <a:r>
                <a:rPr lang="en-US" sz="2400" dirty="0" smtClean="0"/>
                <a:t>.)</a:t>
              </a:r>
            </a:p>
            <a:p>
              <a:endParaRPr lang="en-US" sz="1200" dirty="0" smtClean="0"/>
            </a:p>
            <a:p>
              <a:r>
                <a:rPr lang="en-US" sz="2400" dirty="0" smtClean="0"/>
                <a:t>Experts with the code would need to do the port or offer a huge amount of support.</a:t>
              </a:r>
            </a:p>
            <a:p>
              <a:endParaRPr lang="en-US" sz="1200" dirty="0" smtClean="0"/>
            </a:p>
            <a:p>
              <a:r>
                <a:rPr lang="en-US" sz="2400" dirty="0" smtClean="0"/>
                <a:t>This support won't come unless the benefits are evident.</a:t>
              </a:r>
            </a:p>
            <a:p>
              <a:endParaRPr lang="en-US" sz="1200" dirty="0" smtClean="0"/>
            </a:p>
            <a:p>
              <a:r>
                <a:rPr lang="en-US" sz="2400" dirty="0" smtClean="0"/>
                <a:t>But "the benefits" are what we're trying to study!</a:t>
              </a:r>
              <a:endParaRPr lang="en-US" sz="2400" dirty="0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228600" y="1238071"/>
            <a:ext cx="8229600" cy="1592997"/>
            <a:chOff x="533400" y="1066800"/>
            <a:chExt cx="8229600" cy="1592997"/>
          </a:xfrm>
        </p:grpSpPr>
        <p:sp>
          <p:nvSpPr>
            <p:cNvPr id="31" name="TextBox 30"/>
            <p:cNvSpPr txBox="1"/>
            <p:nvPr/>
          </p:nvSpPr>
          <p:spPr>
            <a:xfrm>
              <a:off x="990600" y="1828800"/>
              <a:ext cx="77724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Port lots of full-scale real world codes</a:t>
              </a:r>
            </a:p>
            <a:p>
              <a:r>
                <a:rPr lang="en-US" sz="2400" dirty="0" smtClean="0"/>
                <a:t>Study these ported implementations</a:t>
              </a:r>
              <a:endParaRPr lang="en-US" sz="2400" dirty="0"/>
            </a:p>
          </p:txBody>
        </p:sp>
        <p:sp>
          <p:nvSpPr>
            <p:cNvPr id="37" name="Title 1"/>
            <p:cNvSpPr txBox="1">
              <a:spLocks/>
            </p:cNvSpPr>
            <p:nvPr/>
          </p:nvSpPr>
          <p:spPr>
            <a:xfrm>
              <a:off x="533400" y="1066800"/>
              <a:ext cx="5715000" cy="91440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/>
            <a:p>
              <a:pPr marL="0" marR="0" lvl="0" indent="0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3200" b="1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+mj-lt"/>
                  <a:ea typeface="+mj-ea"/>
                  <a:cs typeface="+mj-cs"/>
                </a:rPr>
                <a:t>Ideally</a:t>
              </a:r>
              <a:r>
                <a:rPr kumimoji="0" lang="en-US" sz="32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2">
                      <a:lumMod val="60000"/>
                      <a:lumOff val="40000"/>
                    </a:schemeClr>
                  </a:solidFill>
                  <a:effectLst/>
                  <a:uLnTx/>
                  <a:uFillTx/>
                  <a:latin typeface="+mj-lt"/>
                  <a:ea typeface="+mj-ea"/>
                  <a:cs typeface="+mj-cs"/>
                </a:rPr>
                <a:t>:</a:t>
              </a:r>
              <a:endPara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Studying Benchmarks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38100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20000"/>
                  <a:lumOff val="80000"/>
                </a:schemeClr>
              </a:gs>
              <a:gs pos="39999">
                <a:schemeClr val="accent1">
                  <a:lumMod val="20000"/>
                  <a:lumOff val="80000"/>
                </a:schemeClr>
              </a:gs>
              <a:gs pos="7000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5400000" scaled="0"/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0" y="6477000"/>
            <a:ext cx="9144000" cy="381000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39999">
                <a:schemeClr val="accent3">
                  <a:lumMod val="40000"/>
                  <a:lumOff val="60000"/>
                </a:schemeClr>
              </a:gs>
              <a:gs pos="70000">
                <a:schemeClr val="accent3">
                  <a:lumMod val="7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8289925" algn="l"/>
              </a:tabLst>
            </a:pPr>
            <a:r>
              <a:rPr lang="en-US" sz="1400" dirty="0" smtClean="0">
                <a:solidFill>
                  <a:schemeClr val="tx1"/>
                </a:solidFill>
              </a:rPr>
              <a:t>Andrew Stone  -- 2010 NCAR </a:t>
            </a:r>
            <a:r>
              <a:rPr lang="en-US" sz="1400" dirty="0" err="1" smtClean="0">
                <a:solidFill>
                  <a:schemeClr val="tx1"/>
                </a:solidFill>
              </a:rPr>
              <a:t>SiParCS</a:t>
            </a:r>
            <a:r>
              <a:rPr lang="en-US" sz="1400" dirty="0" smtClean="0">
                <a:solidFill>
                  <a:schemeClr val="tx1"/>
                </a:solidFill>
              </a:rPr>
              <a:t> Presentation 	</a:t>
            </a:r>
            <a:r>
              <a:rPr lang="en-US" dirty="0" smtClean="0">
                <a:solidFill>
                  <a:schemeClr val="tx1"/>
                </a:solidFill>
              </a:rPr>
              <a:t>Slide </a:t>
            </a:r>
            <a:fld id="{5C46379F-106B-45FA-B27E-4F5964B2DD0C}" type="slidenum">
              <a:rPr lang="en-US" smtClean="0">
                <a:solidFill>
                  <a:schemeClr val="tx1"/>
                </a:solidFill>
              </a:rPr>
              <a:pPr>
                <a:tabLst>
                  <a:tab pos="8289925" algn="l"/>
                </a:tabLst>
              </a:pPr>
              <a:t>5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81000" y="1447800"/>
            <a:ext cx="845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Benchmarks are small programs that perform some common type of computation.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81000" y="5486400"/>
            <a:ext cx="8534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In many ways these benchmarks are "idealized" and the devil is in the details.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666999" y="2685871"/>
            <a:ext cx="358880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High-performance LINPACK</a:t>
            </a:r>
          </a:p>
          <a:p>
            <a:r>
              <a:rPr lang="en-US" sz="2400" dirty="0" smtClean="0"/>
              <a:t>NAS parallel benchmarks</a:t>
            </a:r>
          </a:p>
          <a:p>
            <a:r>
              <a:rPr lang="en-US" sz="2400" dirty="0" smtClean="0"/>
              <a:t>HPC Challenge benchmarks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78192" y="4274403"/>
            <a:ext cx="86134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Sure, these benchmarks model different ways of number crunching but do they really test model applicability?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Some details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38100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20000"/>
                  <a:lumOff val="80000"/>
                </a:schemeClr>
              </a:gs>
              <a:gs pos="39999">
                <a:schemeClr val="accent1">
                  <a:lumMod val="20000"/>
                  <a:lumOff val="80000"/>
                </a:schemeClr>
              </a:gs>
              <a:gs pos="7000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5400000" scaled="0"/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0" y="6477000"/>
            <a:ext cx="9144000" cy="381000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39999">
                <a:schemeClr val="accent3">
                  <a:lumMod val="40000"/>
                  <a:lumOff val="60000"/>
                </a:schemeClr>
              </a:gs>
              <a:gs pos="70000">
                <a:schemeClr val="accent3">
                  <a:lumMod val="7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8289925" algn="l"/>
              </a:tabLst>
            </a:pPr>
            <a:r>
              <a:rPr lang="en-US" sz="1400" dirty="0" smtClean="0">
                <a:solidFill>
                  <a:schemeClr val="tx1"/>
                </a:solidFill>
              </a:rPr>
              <a:t>Andrew Stone  -- 2010 NCAR </a:t>
            </a:r>
            <a:r>
              <a:rPr lang="en-US" sz="1400" dirty="0" err="1" smtClean="0">
                <a:solidFill>
                  <a:schemeClr val="tx1"/>
                </a:solidFill>
              </a:rPr>
              <a:t>SiParCS</a:t>
            </a:r>
            <a:r>
              <a:rPr lang="en-US" sz="1400" dirty="0" smtClean="0">
                <a:solidFill>
                  <a:schemeClr val="tx1"/>
                </a:solidFill>
              </a:rPr>
              <a:t> Presentation 	</a:t>
            </a:r>
            <a:r>
              <a:rPr lang="en-US" dirty="0" smtClean="0">
                <a:solidFill>
                  <a:schemeClr val="tx1"/>
                </a:solidFill>
              </a:rPr>
              <a:t>Slide </a:t>
            </a:r>
            <a:fld id="{5C46379F-106B-45FA-B27E-4F5964B2DD0C}" type="slidenum">
              <a:rPr lang="en-US" smtClean="0">
                <a:solidFill>
                  <a:schemeClr val="tx1"/>
                </a:solidFill>
              </a:rPr>
              <a:pPr>
                <a:tabLst>
                  <a:tab pos="8289925" algn="l"/>
                </a:tabLst>
              </a:pPr>
              <a:t>6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038600" y="2209800"/>
            <a:ext cx="4800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We don't live in donut world!</a:t>
            </a:r>
          </a:p>
          <a:p>
            <a:endParaRPr lang="en-US" sz="2400" dirty="0" smtClean="0"/>
          </a:p>
          <a:p>
            <a:r>
              <a:rPr lang="en-US" sz="2400" dirty="0" smtClean="0"/>
              <a:t>Data structures may be domain or application specific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371600"/>
            <a:ext cx="3495675" cy="336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0" name="Group 9"/>
          <p:cNvGrpSpPr/>
          <p:nvPr/>
        </p:nvGrpSpPr>
        <p:grpSpPr>
          <a:xfrm>
            <a:off x="0" y="5334000"/>
            <a:ext cx="9144000" cy="914400"/>
            <a:chOff x="0" y="5334000"/>
            <a:chExt cx="9144000" cy="914400"/>
          </a:xfrm>
        </p:grpSpPr>
        <p:sp>
          <p:nvSpPr>
            <p:cNvPr id="31" name="Title 1"/>
            <p:cNvSpPr txBox="1">
              <a:spLocks/>
            </p:cNvSpPr>
            <p:nvPr/>
          </p:nvSpPr>
          <p:spPr>
            <a:xfrm>
              <a:off x="0" y="5334000"/>
              <a:ext cx="2971800" cy="91440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/>
            <a:p>
              <a:pPr marL="0" marR="0" lvl="0" indent="0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2">
                      <a:lumMod val="60000"/>
                      <a:lumOff val="40000"/>
                    </a:schemeClr>
                  </a:solidFill>
                  <a:effectLst/>
                  <a:uLnTx/>
                  <a:uFillTx/>
                  <a:latin typeface="+mj-lt"/>
                  <a:ea typeface="+mj-ea"/>
                  <a:cs typeface="+mj-cs"/>
                </a:rPr>
                <a:t>Solution:</a:t>
              </a:r>
              <a:endParaRPr kumimoji="0" lang="en-US" sz="3200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1752600" y="5486400"/>
              <a:ext cx="4800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err="1" smtClean="0"/>
                <a:t>Miniapps</a:t>
              </a:r>
              <a:r>
                <a:rPr lang="en-US" sz="3200" dirty="0" smtClean="0"/>
                <a:t>!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810000" y="5341203"/>
              <a:ext cx="53340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Small pieces of code (1k - 10k SLOC) extracted from real-world applications.</a:t>
              </a:r>
              <a:endParaRPr lang="en-US" sz="2400" dirty="0"/>
            </a:p>
          </p:txBody>
        </p:sp>
      </p:grpSp>
      <p:sp>
        <p:nvSpPr>
          <p:cNvPr id="12" name="Rectangle 11"/>
          <p:cNvSpPr/>
          <p:nvPr/>
        </p:nvSpPr>
        <p:spPr>
          <a:xfrm>
            <a:off x="3429000" y="1524000"/>
            <a:ext cx="5715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Data might not be so simple:</a:t>
            </a:r>
            <a:endParaRPr lang="en-US" sz="3200" dirty="0"/>
          </a:p>
        </p:txBody>
      </p:sp>
      <p:sp>
        <p:nvSpPr>
          <p:cNvPr id="13" name="TextBox 12"/>
          <p:cNvSpPr txBox="1"/>
          <p:nvPr/>
        </p:nvSpPr>
        <p:spPr>
          <a:xfrm>
            <a:off x="4114800" y="4495800"/>
            <a:ext cx="43864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It might not be globally replicated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048000" y="3886200"/>
            <a:ext cx="6096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Metadata might not be so simple: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The CGPOP </a:t>
            </a:r>
            <a:r>
              <a:rPr lang="en-US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Miniapp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38100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20000"/>
                  <a:lumOff val="80000"/>
                </a:schemeClr>
              </a:gs>
              <a:gs pos="39999">
                <a:schemeClr val="accent1">
                  <a:lumMod val="20000"/>
                  <a:lumOff val="80000"/>
                </a:schemeClr>
              </a:gs>
              <a:gs pos="7000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5400000" scaled="0"/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0" y="6477000"/>
            <a:ext cx="9144000" cy="381000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39999">
                <a:schemeClr val="accent3">
                  <a:lumMod val="40000"/>
                  <a:lumOff val="60000"/>
                </a:schemeClr>
              </a:gs>
              <a:gs pos="70000">
                <a:schemeClr val="accent3">
                  <a:lumMod val="7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8289925" algn="l"/>
              </a:tabLst>
            </a:pPr>
            <a:r>
              <a:rPr lang="en-US" sz="1400" dirty="0" smtClean="0">
                <a:solidFill>
                  <a:schemeClr val="tx1"/>
                </a:solidFill>
              </a:rPr>
              <a:t>Andrew Stone  -- 2010 NCAR </a:t>
            </a:r>
            <a:r>
              <a:rPr lang="en-US" sz="1400" dirty="0" err="1" smtClean="0">
                <a:solidFill>
                  <a:schemeClr val="tx1"/>
                </a:solidFill>
              </a:rPr>
              <a:t>SiParCS</a:t>
            </a:r>
            <a:r>
              <a:rPr lang="en-US" sz="1400" dirty="0" smtClean="0">
                <a:solidFill>
                  <a:schemeClr val="tx1"/>
                </a:solidFill>
              </a:rPr>
              <a:t> Presentation 	</a:t>
            </a:r>
            <a:r>
              <a:rPr lang="en-US" dirty="0" smtClean="0">
                <a:solidFill>
                  <a:schemeClr val="tx1"/>
                </a:solidFill>
              </a:rPr>
              <a:t>Slide </a:t>
            </a:r>
            <a:fld id="{5C46379F-106B-45FA-B27E-4F5964B2DD0C}" type="slidenum">
              <a:rPr lang="en-US" smtClean="0">
                <a:solidFill>
                  <a:schemeClr val="tx1"/>
                </a:solidFill>
              </a:rPr>
              <a:pPr>
                <a:tabLst>
                  <a:tab pos="8289925" algn="l"/>
                </a:tabLst>
              </a:pPr>
              <a:t>7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733800" y="1524000"/>
            <a:ext cx="48006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This was created for this internship.</a:t>
            </a:r>
          </a:p>
          <a:p>
            <a:endParaRPr lang="en-US" sz="2400" dirty="0" smtClean="0"/>
          </a:p>
          <a:p>
            <a:r>
              <a:rPr lang="en-US" sz="2400" dirty="0" smtClean="0"/>
              <a:t>Conjugate gradient solver in POP</a:t>
            </a:r>
          </a:p>
          <a:p>
            <a:r>
              <a:rPr lang="en-US" sz="2400" dirty="0" smtClean="0"/>
              <a:t>(parallel ocean program), which is part of CCSM</a:t>
            </a:r>
          </a:p>
          <a:p>
            <a:endParaRPr lang="en-US" sz="2400" dirty="0" smtClean="0"/>
          </a:p>
          <a:p>
            <a:r>
              <a:rPr lang="en-US" sz="2400" dirty="0" smtClean="0"/>
              <a:t>About 10 KLOC</a:t>
            </a:r>
          </a:p>
          <a:p>
            <a:endParaRPr lang="en-US" sz="2400" dirty="0" smtClean="0"/>
          </a:p>
          <a:p>
            <a:r>
              <a:rPr lang="en-US" sz="2400" dirty="0" smtClean="0"/>
              <a:t>Let's look at some complicating details of CGPOP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1524000"/>
            <a:ext cx="32004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38100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20000"/>
                  <a:lumOff val="80000"/>
                </a:schemeClr>
              </a:gs>
              <a:gs pos="39999">
                <a:schemeClr val="accent1">
                  <a:lumMod val="20000"/>
                  <a:lumOff val="80000"/>
                </a:schemeClr>
              </a:gs>
              <a:gs pos="7000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5400000" scaled="0"/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0" y="6477000"/>
            <a:ext cx="9144000" cy="381000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39999">
                <a:schemeClr val="accent3">
                  <a:lumMod val="40000"/>
                  <a:lumOff val="60000"/>
                </a:schemeClr>
              </a:gs>
              <a:gs pos="70000">
                <a:schemeClr val="accent3">
                  <a:lumMod val="7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8229600" algn="l"/>
              </a:tabLst>
            </a:pPr>
            <a:r>
              <a:rPr lang="en-US" sz="1400" dirty="0" smtClean="0">
                <a:solidFill>
                  <a:schemeClr val="tx1"/>
                </a:solidFill>
              </a:rPr>
              <a:t>Andrew Stone  -- 2010 NCAR </a:t>
            </a:r>
            <a:r>
              <a:rPr lang="en-US" sz="1400" dirty="0" err="1" smtClean="0">
                <a:solidFill>
                  <a:schemeClr val="tx1"/>
                </a:solidFill>
              </a:rPr>
              <a:t>SiParCS</a:t>
            </a:r>
            <a:r>
              <a:rPr lang="en-US" sz="1400" dirty="0" smtClean="0">
                <a:solidFill>
                  <a:schemeClr val="tx1"/>
                </a:solidFill>
              </a:rPr>
              <a:t> Presentation 	</a:t>
            </a:r>
            <a:r>
              <a:rPr lang="en-US" dirty="0" smtClean="0">
                <a:solidFill>
                  <a:schemeClr val="tx1"/>
                </a:solidFill>
              </a:rPr>
              <a:t>Slide </a:t>
            </a:r>
            <a:fld id="{5C46379F-106B-45FA-B27E-4F5964B2DD0C}" type="slidenum">
              <a:rPr lang="en-US" smtClean="0">
                <a:solidFill>
                  <a:schemeClr val="tx1"/>
                </a:solidFill>
              </a:rPr>
              <a:pPr>
                <a:tabLst>
                  <a:tab pos="8229600" algn="l"/>
                </a:tabLst>
              </a:pPr>
              <a:t>8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152400" y="914400"/>
            <a:ext cx="57150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noProof="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How data is stored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60000"/>
                  <a:lumOff val="4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7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1143000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Initial CGPOP implementation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64" name="Picture 6" descr="global_gx1v3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0" y="1752600"/>
            <a:ext cx="3810000" cy="2860675"/>
          </a:xfrm>
        </p:spPr>
      </p:pic>
      <p:sp>
        <p:nvSpPr>
          <p:cNvPr id="68" name="TextBox 67"/>
          <p:cNvSpPr txBox="1"/>
          <p:nvPr/>
        </p:nvSpPr>
        <p:spPr>
          <a:xfrm>
            <a:off x="3505200" y="1295400"/>
            <a:ext cx="56388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Two versions:</a:t>
            </a:r>
            <a:endParaRPr lang="en-US" sz="2400" dirty="0" smtClean="0"/>
          </a:p>
          <a:p>
            <a:r>
              <a:rPr lang="en-US" sz="2400" dirty="0" smtClean="0"/>
              <a:t>    World is conceptually big 2D array</a:t>
            </a:r>
          </a:p>
          <a:p>
            <a:r>
              <a:rPr lang="en-US" sz="2400" dirty="0" smtClean="0"/>
              <a:t>    World split into blocks</a:t>
            </a:r>
          </a:p>
          <a:p>
            <a:r>
              <a:rPr lang="en-US" sz="2400" dirty="0" smtClean="0"/>
              <a:t>    Processes take ownership of blocks</a:t>
            </a:r>
          </a:p>
          <a:p>
            <a:r>
              <a:rPr lang="en-US" sz="2400" dirty="0" smtClean="0"/>
              <a:t>    Land blocks are eliminated </a:t>
            </a:r>
          </a:p>
          <a:p>
            <a:endParaRPr lang="en-US" sz="2400" dirty="0" smtClean="0"/>
          </a:p>
          <a:p>
            <a:r>
              <a:rPr lang="en-US" sz="2400" b="1" dirty="0" smtClean="0"/>
              <a:t>In 2d version:</a:t>
            </a:r>
          </a:p>
          <a:p>
            <a:r>
              <a:rPr lang="en-US" sz="2400" dirty="0" smtClean="0"/>
              <a:t>    2D array</a:t>
            </a:r>
          </a:p>
          <a:p>
            <a:r>
              <a:rPr lang="en-US" sz="2400" dirty="0" smtClean="0"/>
              <a:t>    Neighboring points stored in ghost cells</a:t>
            </a:r>
          </a:p>
          <a:p>
            <a:endParaRPr lang="en-US" sz="2400" dirty="0" smtClean="0"/>
          </a:p>
          <a:p>
            <a:r>
              <a:rPr lang="en-US" sz="2400" b="1" dirty="0" smtClean="0"/>
              <a:t>In 1d version:</a:t>
            </a:r>
          </a:p>
          <a:p>
            <a:r>
              <a:rPr lang="en-US" sz="2400" dirty="0" smtClean="0"/>
              <a:t>    1D array with indirect access</a:t>
            </a:r>
          </a:p>
          <a:p>
            <a:r>
              <a:rPr lang="en-US" sz="2400" dirty="0" smtClean="0"/>
              <a:t>    Only ocean points are stored</a:t>
            </a:r>
          </a:p>
          <a:p>
            <a:r>
              <a:rPr lang="en-US" sz="2400" dirty="0" smtClean="0"/>
              <a:t>    Neighboring points stored in halo</a:t>
            </a:r>
          </a:p>
        </p:txBody>
      </p:sp>
      <p:grpSp>
        <p:nvGrpSpPr>
          <p:cNvPr id="69" name="Group 48"/>
          <p:cNvGrpSpPr>
            <a:grpSpLocks/>
          </p:cNvGrpSpPr>
          <p:nvPr/>
        </p:nvGrpSpPr>
        <p:grpSpPr bwMode="auto">
          <a:xfrm>
            <a:off x="914400" y="2286000"/>
            <a:ext cx="2514600" cy="1233487"/>
            <a:chOff x="1008" y="1335"/>
            <a:chExt cx="1584" cy="777"/>
          </a:xfrm>
        </p:grpSpPr>
        <p:grpSp>
          <p:nvGrpSpPr>
            <p:cNvPr id="70" name="Group 18"/>
            <p:cNvGrpSpPr>
              <a:grpSpLocks/>
            </p:cNvGrpSpPr>
            <p:nvPr/>
          </p:nvGrpSpPr>
          <p:grpSpPr bwMode="auto">
            <a:xfrm>
              <a:off x="1200" y="1335"/>
              <a:ext cx="96" cy="96"/>
              <a:chOff x="384" y="528"/>
              <a:chExt cx="96" cy="96"/>
            </a:xfrm>
          </p:grpSpPr>
          <p:sp>
            <p:nvSpPr>
              <p:cNvPr id="98" name="Line 19"/>
              <p:cNvSpPr>
                <a:spLocks noChangeShapeType="1"/>
              </p:cNvSpPr>
              <p:nvPr/>
            </p:nvSpPr>
            <p:spPr bwMode="auto">
              <a:xfrm>
                <a:off x="384" y="528"/>
                <a:ext cx="96" cy="96"/>
              </a:xfrm>
              <a:prstGeom prst="line">
                <a:avLst/>
              </a:prstGeom>
              <a:noFill/>
              <a:ln w="28575">
                <a:solidFill>
                  <a:srgbClr val="F41D14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9" name="Line 20"/>
              <p:cNvSpPr>
                <a:spLocks noChangeShapeType="1"/>
              </p:cNvSpPr>
              <p:nvPr/>
            </p:nvSpPr>
            <p:spPr bwMode="auto">
              <a:xfrm flipV="1">
                <a:off x="384" y="528"/>
                <a:ext cx="96" cy="96"/>
              </a:xfrm>
              <a:prstGeom prst="line">
                <a:avLst/>
              </a:prstGeom>
              <a:noFill/>
              <a:ln w="28575">
                <a:solidFill>
                  <a:srgbClr val="F41D14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1" name="Group 21"/>
            <p:cNvGrpSpPr>
              <a:grpSpLocks/>
            </p:cNvGrpSpPr>
            <p:nvPr/>
          </p:nvGrpSpPr>
          <p:grpSpPr bwMode="auto">
            <a:xfrm>
              <a:off x="1344" y="1335"/>
              <a:ext cx="96" cy="96"/>
              <a:chOff x="384" y="528"/>
              <a:chExt cx="96" cy="96"/>
            </a:xfrm>
          </p:grpSpPr>
          <p:sp>
            <p:nvSpPr>
              <p:cNvPr id="96" name="Line 22"/>
              <p:cNvSpPr>
                <a:spLocks noChangeShapeType="1"/>
              </p:cNvSpPr>
              <p:nvPr/>
            </p:nvSpPr>
            <p:spPr bwMode="auto">
              <a:xfrm>
                <a:off x="384" y="528"/>
                <a:ext cx="96" cy="96"/>
              </a:xfrm>
              <a:prstGeom prst="line">
                <a:avLst/>
              </a:prstGeom>
              <a:noFill/>
              <a:ln w="28575">
                <a:solidFill>
                  <a:srgbClr val="F41D14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7" name="Line 23"/>
              <p:cNvSpPr>
                <a:spLocks noChangeShapeType="1"/>
              </p:cNvSpPr>
              <p:nvPr/>
            </p:nvSpPr>
            <p:spPr bwMode="auto">
              <a:xfrm flipV="1">
                <a:off x="384" y="528"/>
                <a:ext cx="96" cy="96"/>
              </a:xfrm>
              <a:prstGeom prst="line">
                <a:avLst/>
              </a:prstGeom>
              <a:noFill/>
              <a:ln w="28575">
                <a:solidFill>
                  <a:srgbClr val="F41D14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2" name="Group 24"/>
            <p:cNvGrpSpPr>
              <a:grpSpLocks/>
            </p:cNvGrpSpPr>
            <p:nvPr/>
          </p:nvGrpSpPr>
          <p:grpSpPr bwMode="auto">
            <a:xfrm>
              <a:off x="1440" y="1344"/>
              <a:ext cx="96" cy="96"/>
              <a:chOff x="384" y="528"/>
              <a:chExt cx="96" cy="96"/>
            </a:xfrm>
          </p:grpSpPr>
          <p:sp>
            <p:nvSpPr>
              <p:cNvPr id="94" name="Line 25"/>
              <p:cNvSpPr>
                <a:spLocks noChangeShapeType="1"/>
              </p:cNvSpPr>
              <p:nvPr/>
            </p:nvSpPr>
            <p:spPr bwMode="auto">
              <a:xfrm>
                <a:off x="384" y="528"/>
                <a:ext cx="96" cy="96"/>
              </a:xfrm>
              <a:prstGeom prst="line">
                <a:avLst/>
              </a:prstGeom>
              <a:noFill/>
              <a:ln w="28575">
                <a:solidFill>
                  <a:srgbClr val="F41D14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5" name="Line 26"/>
              <p:cNvSpPr>
                <a:spLocks noChangeShapeType="1"/>
              </p:cNvSpPr>
              <p:nvPr/>
            </p:nvSpPr>
            <p:spPr bwMode="auto">
              <a:xfrm flipV="1">
                <a:off x="384" y="528"/>
                <a:ext cx="96" cy="96"/>
              </a:xfrm>
              <a:prstGeom prst="line">
                <a:avLst/>
              </a:prstGeom>
              <a:noFill/>
              <a:ln w="28575">
                <a:solidFill>
                  <a:srgbClr val="F41D14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3" name="Group 27"/>
            <p:cNvGrpSpPr>
              <a:grpSpLocks/>
            </p:cNvGrpSpPr>
            <p:nvPr/>
          </p:nvGrpSpPr>
          <p:grpSpPr bwMode="auto">
            <a:xfrm>
              <a:off x="1440" y="1440"/>
              <a:ext cx="96" cy="96"/>
              <a:chOff x="384" y="528"/>
              <a:chExt cx="96" cy="96"/>
            </a:xfrm>
          </p:grpSpPr>
          <p:sp>
            <p:nvSpPr>
              <p:cNvPr id="92" name="Line 28"/>
              <p:cNvSpPr>
                <a:spLocks noChangeShapeType="1"/>
              </p:cNvSpPr>
              <p:nvPr/>
            </p:nvSpPr>
            <p:spPr bwMode="auto">
              <a:xfrm>
                <a:off x="384" y="528"/>
                <a:ext cx="96" cy="96"/>
              </a:xfrm>
              <a:prstGeom prst="line">
                <a:avLst/>
              </a:prstGeom>
              <a:noFill/>
              <a:ln w="28575">
                <a:solidFill>
                  <a:srgbClr val="F41D14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3" name="Line 29"/>
              <p:cNvSpPr>
                <a:spLocks noChangeShapeType="1"/>
              </p:cNvSpPr>
              <p:nvPr/>
            </p:nvSpPr>
            <p:spPr bwMode="auto">
              <a:xfrm flipV="1">
                <a:off x="384" y="528"/>
                <a:ext cx="96" cy="96"/>
              </a:xfrm>
              <a:prstGeom prst="line">
                <a:avLst/>
              </a:prstGeom>
              <a:noFill/>
              <a:ln w="28575">
                <a:solidFill>
                  <a:srgbClr val="F41D14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4" name="Group 30"/>
            <p:cNvGrpSpPr>
              <a:grpSpLocks/>
            </p:cNvGrpSpPr>
            <p:nvPr/>
          </p:nvGrpSpPr>
          <p:grpSpPr bwMode="auto">
            <a:xfrm>
              <a:off x="1344" y="1440"/>
              <a:ext cx="96" cy="96"/>
              <a:chOff x="384" y="528"/>
              <a:chExt cx="96" cy="96"/>
            </a:xfrm>
          </p:grpSpPr>
          <p:sp>
            <p:nvSpPr>
              <p:cNvPr id="90" name="Line 31"/>
              <p:cNvSpPr>
                <a:spLocks noChangeShapeType="1"/>
              </p:cNvSpPr>
              <p:nvPr/>
            </p:nvSpPr>
            <p:spPr bwMode="auto">
              <a:xfrm>
                <a:off x="384" y="528"/>
                <a:ext cx="96" cy="96"/>
              </a:xfrm>
              <a:prstGeom prst="line">
                <a:avLst/>
              </a:prstGeom>
              <a:noFill/>
              <a:ln w="28575">
                <a:solidFill>
                  <a:srgbClr val="F41D14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1" name="Line 32"/>
              <p:cNvSpPr>
                <a:spLocks noChangeShapeType="1"/>
              </p:cNvSpPr>
              <p:nvPr/>
            </p:nvSpPr>
            <p:spPr bwMode="auto">
              <a:xfrm flipV="1">
                <a:off x="384" y="528"/>
                <a:ext cx="96" cy="96"/>
              </a:xfrm>
              <a:prstGeom prst="line">
                <a:avLst/>
              </a:prstGeom>
              <a:noFill/>
              <a:ln w="28575">
                <a:solidFill>
                  <a:srgbClr val="F41D14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5" name="Group 33"/>
            <p:cNvGrpSpPr>
              <a:grpSpLocks/>
            </p:cNvGrpSpPr>
            <p:nvPr/>
          </p:nvGrpSpPr>
          <p:grpSpPr bwMode="auto">
            <a:xfrm>
              <a:off x="1344" y="1536"/>
              <a:ext cx="96" cy="96"/>
              <a:chOff x="384" y="528"/>
              <a:chExt cx="96" cy="96"/>
            </a:xfrm>
          </p:grpSpPr>
          <p:sp>
            <p:nvSpPr>
              <p:cNvPr id="88" name="Line 34"/>
              <p:cNvSpPr>
                <a:spLocks noChangeShapeType="1"/>
              </p:cNvSpPr>
              <p:nvPr/>
            </p:nvSpPr>
            <p:spPr bwMode="auto">
              <a:xfrm>
                <a:off x="384" y="528"/>
                <a:ext cx="96" cy="96"/>
              </a:xfrm>
              <a:prstGeom prst="line">
                <a:avLst/>
              </a:prstGeom>
              <a:noFill/>
              <a:ln w="28575">
                <a:solidFill>
                  <a:srgbClr val="F41D14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9" name="Line 35"/>
              <p:cNvSpPr>
                <a:spLocks noChangeShapeType="1"/>
              </p:cNvSpPr>
              <p:nvPr/>
            </p:nvSpPr>
            <p:spPr bwMode="auto">
              <a:xfrm flipV="1">
                <a:off x="384" y="528"/>
                <a:ext cx="96" cy="96"/>
              </a:xfrm>
              <a:prstGeom prst="line">
                <a:avLst/>
              </a:prstGeom>
              <a:noFill/>
              <a:ln w="28575">
                <a:solidFill>
                  <a:srgbClr val="F41D14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6" name="Group 36"/>
            <p:cNvGrpSpPr>
              <a:grpSpLocks/>
            </p:cNvGrpSpPr>
            <p:nvPr/>
          </p:nvGrpSpPr>
          <p:grpSpPr bwMode="auto">
            <a:xfrm>
              <a:off x="1008" y="1575"/>
              <a:ext cx="96" cy="96"/>
              <a:chOff x="384" y="528"/>
              <a:chExt cx="96" cy="96"/>
            </a:xfrm>
          </p:grpSpPr>
          <p:sp>
            <p:nvSpPr>
              <p:cNvPr id="86" name="Line 37"/>
              <p:cNvSpPr>
                <a:spLocks noChangeShapeType="1"/>
              </p:cNvSpPr>
              <p:nvPr/>
            </p:nvSpPr>
            <p:spPr bwMode="auto">
              <a:xfrm>
                <a:off x="384" y="528"/>
                <a:ext cx="96" cy="96"/>
              </a:xfrm>
              <a:prstGeom prst="line">
                <a:avLst/>
              </a:prstGeom>
              <a:noFill/>
              <a:ln w="28575">
                <a:solidFill>
                  <a:srgbClr val="F41D14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" name="Line 38"/>
              <p:cNvSpPr>
                <a:spLocks noChangeShapeType="1"/>
              </p:cNvSpPr>
              <p:nvPr/>
            </p:nvSpPr>
            <p:spPr bwMode="auto">
              <a:xfrm flipV="1">
                <a:off x="384" y="528"/>
                <a:ext cx="96" cy="96"/>
              </a:xfrm>
              <a:prstGeom prst="line">
                <a:avLst/>
              </a:prstGeom>
              <a:noFill/>
              <a:ln w="28575">
                <a:solidFill>
                  <a:srgbClr val="F41D14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7" name="Group 39"/>
            <p:cNvGrpSpPr>
              <a:grpSpLocks/>
            </p:cNvGrpSpPr>
            <p:nvPr/>
          </p:nvGrpSpPr>
          <p:grpSpPr bwMode="auto">
            <a:xfrm>
              <a:off x="1008" y="1671"/>
              <a:ext cx="96" cy="96"/>
              <a:chOff x="384" y="528"/>
              <a:chExt cx="96" cy="96"/>
            </a:xfrm>
          </p:grpSpPr>
          <p:sp>
            <p:nvSpPr>
              <p:cNvPr id="84" name="Line 40"/>
              <p:cNvSpPr>
                <a:spLocks noChangeShapeType="1"/>
              </p:cNvSpPr>
              <p:nvPr/>
            </p:nvSpPr>
            <p:spPr bwMode="auto">
              <a:xfrm>
                <a:off x="384" y="528"/>
                <a:ext cx="96" cy="96"/>
              </a:xfrm>
              <a:prstGeom prst="line">
                <a:avLst/>
              </a:prstGeom>
              <a:noFill/>
              <a:ln w="28575">
                <a:solidFill>
                  <a:srgbClr val="F41D14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5" name="Line 41"/>
              <p:cNvSpPr>
                <a:spLocks noChangeShapeType="1"/>
              </p:cNvSpPr>
              <p:nvPr/>
            </p:nvSpPr>
            <p:spPr bwMode="auto">
              <a:xfrm flipV="1">
                <a:off x="384" y="528"/>
                <a:ext cx="96" cy="96"/>
              </a:xfrm>
              <a:prstGeom prst="line">
                <a:avLst/>
              </a:prstGeom>
              <a:noFill/>
              <a:ln w="28575">
                <a:solidFill>
                  <a:srgbClr val="F41D14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8" name="Group 42"/>
            <p:cNvGrpSpPr>
              <a:grpSpLocks/>
            </p:cNvGrpSpPr>
            <p:nvPr/>
          </p:nvGrpSpPr>
          <p:grpSpPr bwMode="auto">
            <a:xfrm>
              <a:off x="2256" y="1392"/>
              <a:ext cx="96" cy="96"/>
              <a:chOff x="384" y="528"/>
              <a:chExt cx="96" cy="96"/>
            </a:xfrm>
          </p:grpSpPr>
          <p:sp>
            <p:nvSpPr>
              <p:cNvPr id="82" name="Line 43"/>
              <p:cNvSpPr>
                <a:spLocks noChangeShapeType="1"/>
              </p:cNvSpPr>
              <p:nvPr/>
            </p:nvSpPr>
            <p:spPr bwMode="auto">
              <a:xfrm>
                <a:off x="384" y="528"/>
                <a:ext cx="96" cy="96"/>
              </a:xfrm>
              <a:prstGeom prst="line">
                <a:avLst/>
              </a:prstGeom>
              <a:noFill/>
              <a:ln w="28575">
                <a:solidFill>
                  <a:srgbClr val="F41D14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3" name="Line 44"/>
              <p:cNvSpPr>
                <a:spLocks noChangeShapeType="1"/>
              </p:cNvSpPr>
              <p:nvPr/>
            </p:nvSpPr>
            <p:spPr bwMode="auto">
              <a:xfrm flipV="1">
                <a:off x="384" y="528"/>
                <a:ext cx="96" cy="96"/>
              </a:xfrm>
              <a:prstGeom prst="line">
                <a:avLst/>
              </a:prstGeom>
              <a:noFill/>
              <a:ln w="28575">
                <a:solidFill>
                  <a:srgbClr val="F41D14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9" name="Group 45"/>
            <p:cNvGrpSpPr>
              <a:grpSpLocks/>
            </p:cNvGrpSpPr>
            <p:nvPr/>
          </p:nvGrpSpPr>
          <p:grpSpPr bwMode="auto">
            <a:xfrm>
              <a:off x="2496" y="2016"/>
              <a:ext cx="96" cy="96"/>
              <a:chOff x="384" y="528"/>
              <a:chExt cx="96" cy="96"/>
            </a:xfrm>
          </p:grpSpPr>
          <p:sp>
            <p:nvSpPr>
              <p:cNvPr id="80" name="Line 46"/>
              <p:cNvSpPr>
                <a:spLocks noChangeShapeType="1"/>
              </p:cNvSpPr>
              <p:nvPr/>
            </p:nvSpPr>
            <p:spPr bwMode="auto">
              <a:xfrm>
                <a:off x="384" y="528"/>
                <a:ext cx="96" cy="96"/>
              </a:xfrm>
              <a:prstGeom prst="line">
                <a:avLst/>
              </a:prstGeom>
              <a:noFill/>
              <a:ln w="28575">
                <a:solidFill>
                  <a:srgbClr val="F41D14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1" name="Line 47"/>
              <p:cNvSpPr>
                <a:spLocks noChangeShapeType="1"/>
              </p:cNvSpPr>
              <p:nvPr/>
            </p:nvSpPr>
            <p:spPr bwMode="auto">
              <a:xfrm flipV="1">
                <a:off x="384" y="528"/>
                <a:ext cx="96" cy="96"/>
              </a:xfrm>
              <a:prstGeom prst="line">
                <a:avLst/>
              </a:prstGeom>
              <a:noFill/>
              <a:ln w="28575">
                <a:solidFill>
                  <a:srgbClr val="F41D14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38100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20000"/>
                  <a:lumOff val="80000"/>
                </a:schemeClr>
              </a:gs>
              <a:gs pos="39999">
                <a:schemeClr val="accent1">
                  <a:lumMod val="20000"/>
                  <a:lumOff val="80000"/>
                </a:schemeClr>
              </a:gs>
              <a:gs pos="7000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5400000" scaled="0"/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2286000" y="1905000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TextBox 105"/>
          <p:cNvSpPr txBox="1"/>
          <p:nvPr/>
        </p:nvSpPr>
        <p:spPr>
          <a:xfrm>
            <a:off x="381000" y="1829386"/>
            <a:ext cx="13051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Sender:</a:t>
            </a:r>
            <a:endParaRPr lang="en-US" sz="2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228600" y="3134966"/>
            <a:ext cx="1443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S-buffer:</a:t>
            </a:r>
            <a:endParaRPr lang="en-US" sz="2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202535" y="4506566"/>
            <a:ext cx="14738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R-buffer:</a:t>
            </a:r>
            <a:endParaRPr lang="en-US" sz="2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09" name="TextBox 108"/>
          <p:cNvSpPr txBox="1"/>
          <p:nvPr/>
        </p:nvSpPr>
        <p:spPr>
          <a:xfrm>
            <a:off x="152400" y="5878166"/>
            <a:ext cx="15213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Receiver:</a:t>
            </a:r>
            <a:endParaRPr lang="en-US" sz="2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grpSp>
        <p:nvGrpSpPr>
          <p:cNvPr id="122" name="Group 121"/>
          <p:cNvGrpSpPr/>
          <p:nvPr/>
        </p:nvGrpSpPr>
        <p:grpSpPr>
          <a:xfrm>
            <a:off x="4513384" y="1839351"/>
            <a:ext cx="38686" cy="457786"/>
            <a:chOff x="3675184" y="1457765"/>
            <a:chExt cx="38686" cy="457786"/>
          </a:xfrm>
        </p:grpSpPr>
        <p:cxnSp>
          <p:nvCxnSpPr>
            <p:cNvPr id="14" name="Straight Connector 13"/>
            <p:cNvCxnSpPr/>
            <p:nvPr/>
          </p:nvCxnSpPr>
          <p:spPr>
            <a:xfrm rot="5400000">
              <a:off x="3446584" y="1686951"/>
              <a:ext cx="457200" cy="0"/>
            </a:xfrm>
            <a:prstGeom prst="line">
              <a:avLst/>
            </a:prstGeom>
            <a:ln w="41275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 rot="5400000">
              <a:off x="3485270" y="1686365"/>
              <a:ext cx="457200" cy="0"/>
            </a:xfrm>
            <a:prstGeom prst="line">
              <a:avLst/>
            </a:prstGeom>
            <a:ln w="41275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3" name="Group 122"/>
          <p:cNvGrpSpPr/>
          <p:nvPr/>
        </p:nvGrpSpPr>
        <p:grpSpPr>
          <a:xfrm>
            <a:off x="7941212" y="1828800"/>
            <a:ext cx="38686" cy="457786"/>
            <a:chOff x="3675184" y="1457765"/>
            <a:chExt cx="38686" cy="457786"/>
          </a:xfrm>
        </p:grpSpPr>
        <p:cxnSp>
          <p:nvCxnSpPr>
            <p:cNvPr id="124" name="Straight Connector 123"/>
            <p:cNvCxnSpPr/>
            <p:nvPr/>
          </p:nvCxnSpPr>
          <p:spPr>
            <a:xfrm rot="5400000">
              <a:off x="3446584" y="1686951"/>
              <a:ext cx="457200" cy="0"/>
            </a:xfrm>
            <a:prstGeom prst="line">
              <a:avLst/>
            </a:prstGeom>
            <a:ln w="41275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/>
            <p:cNvCxnSpPr/>
            <p:nvPr/>
          </p:nvCxnSpPr>
          <p:spPr>
            <a:xfrm rot="5400000">
              <a:off x="3485270" y="1686365"/>
              <a:ext cx="457200" cy="0"/>
            </a:xfrm>
            <a:prstGeom prst="line">
              <a:avLst/>
            </a:prstGeom>
            <a:ln w="41275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6" name="Group 125"/>
          <p:cNvGrpSpPr/>
          <p:nvPr/>
        </p:nvGrpSpPr>
        <p:grpSpPr>
          <a:xfrm>
            <a:off x="3901439" y="5943600"/>
            <a:ext cx="38686" cy="457786"/>
            <a:chOff x="3675184" y="1457765"/>
            <a:chExt cx="38686" cy="457786"/>
          </a:xfrm>
        </p:grpSpPr>
        <p:cxnSp>
          <p:nvCxnSpPr>
            <p:cNvPr id="127" name="Straight Connector 126"/>
            <p:cNvCxnSpPr/>
            <p:nvPr/>
          </p:nvCxnSpPr>
          <p:spPr>
            <a:xfrm rot="5400000">
              <a:off x="3446584" y="1686951"/>
              <a:ext cx="457200" cy="0"/>
            </a:xfrm>
            <a:prstGeom prst="line">
              <a:avLst/>
            </a:prstGeom>
            <a:ln w="41275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Connector 127"/>
            <p:cNvCxnSpPr/>
            <p:nvPr/>
          </p:nvCxnSpPr>
          <p:spPr>
            <a:xfrm rot="5400000">
              <a:off x="3485270" y="1686365"/>
              <a:ext cx="457200" cy="0"/>
            </a:xfrm>
            <a:prstGeom prst="line">
              <a:avLst/>
            </a:prstGeom>
            <a:ln w="41275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2" name="Rectangle 131"/>
          <p:cNvSpPr/>
          <p:nvPr/>
        </p:nvSpPr>
        <p:spPr>
          <a:xfrm>
            <a:off x="2514600" y="19055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Rectangle 132"/>
          <p:cNvSpPr/>
          <p:nvPr/>
        </p:nvSpPr>
        <p:spPr>
          <a:xfrm>
            <a:off x="2971800" y="1905000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Rectangle 133"/>
          <p:cNvSpPr/>
          <p:nvPr/>
        </p:nvSpPr>
        <p:spPr>
          <a:xfrm>
            <a:off x="2743200" y="19055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Rectangle 134"/>
          <p:cNvSpPr/>
          <p:nvPr/>
        </p:nvSpPr>
        <p:spPr>
          <a:xfrm>
            <a:off x="3581400" y="1905000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Rectangle 135"/>
          <p:cNvSpPr/>
          <p:nvPr/>
        </p:nvSpPr>
        <p:spPr>
          <a:xfrm>
            <a:off x="3505200" y="1905000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Rectangle 136"/>
          <p:cNvSpPr/>
          <p:nvPr/>
        </p:nvSpPr>
        <p:spPr>
          <a:xfrm>
            <a:off x="3429000" y="1905000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Rectangle 137"/>
          <p:cNvSpPr/>
          <p:nvPr/>
        </p:nvSpPr>
        <p:spPr>
          <a:xfrm>
            <a:off x="3733800" y="1905000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Rectangle 138"/>
          <p:cNvSpPr/>
          <p:nvPr/>
        </p:nvSpPr>
        <p:spPr>
          <a:xfrm>
            <a:off x="3886200" y="1905000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Rectangle 139"/>
          <p:cNvSpPr/>
          <p:nvPr/>
        </p:nvSpPr>
        <p:spPr>
          <a:xfrm>
            <a:off x="4114800" y="1905000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Rectangle 140"/>
          <p:cNvSpPr/>
          <p:nvPr/>
        </p:nvSpPr>
        <p:spPr>
          <a:xfrm>
            <a:off x="4267200" y="1905000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" name="Rectangle 141"/>
          <p:cNvSpPr/>
          <p:nvPr/>
        </p:nvSpPr>
        <p:spPr>
          <a:xfrm>
            <a:off x="4419600" y="19055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Rectangle 142"/>
          <p:cNvSpPr/>
          <p:nvPr/>
        </p:nvSpPr>
        <p:spPr>
          <a:xfrm>
            <a:off x="2133600" y="19055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Rectangle 143"/>
          <p:cNvSpPr/>
          <p:nvPr/>
        </p:nvSpPr>
        <p:spPr>
          <a:xfrm>
            <a:off x="2209800" y="1905000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5" name="Rectangle 144"/>
          <p:cNvSpPr/>
          <p:nvPr/>
        </p:nvSpPr>
        <p:spPr>
          <a:xfrm>
            <a:off x="6477000" y="1905000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Rectangle 145"/>
          <p:cNvSpPr/>
          <p:nvPr/>
        </p:nvSpPr>
        <p:spPr>
          <a:xfrm>
            <a:off x="7848600" y="1905000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" name="Rectangle 146"/>
          <p:cNvSpPr/>
          <p:nvPr/>
        </p:nvSpPr>
        <p:spPr>
          <a:xfrm>
            <a:off x="6553200" y="1905000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Rectangle 147"/>
          <p:cNvSpPr/>
          <p:nvPr/>
        </p:nvSpPr>
        <p:spPr>
          <a:xfrm>
            <a:off x="7696200" y="1905000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" name="Rectangle 148"/>
          <p:cNvSpPr/>
          <p:nvPr/>
        </p:nvSpPr>
        <p:spPr>
          <a:xfrm>
            <a:off x="6400800" y="1905000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0" name="Rectangle 149"/>
          <p:cNvSpPr/>
          <p:nvPr/>
        </p:nvSpPr>
        <p:spPr>
          <a:xfrm>
            <a:off x="7620000" y="1905000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1" name="Rectangle 150"/>
          <p:cNvSpPr/>
          <p:nvPr/>
        </p:nvSpPr>
        <p:spPr>
          <a:xfrm>
            <a:off x="7391400" y="1905000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2" name="Rectangle 151"/>
          <p:cNvSpPr/>
          <p:nvPr/>
        </p:nvSpPr>
        <p:spPr>
          <a:xfrm>
            <a:off x="6019800" y="1905000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" name="Rectangle 152"/>
          <p:cNvSpPr/>
          <p:nvPr/>
        </p:nvSpPr>
        <p:spPr>
          <a:xfrm>
            <a:off x="6705600" y="1905000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4" name="Rectangle 153"/>
          <p:cNvSpPr/>
          <p:nvPr/>
        </p:nvSpPr>
        <p:spPr>
          <a:xfrm>
            <a:off x="6248400" y="1905000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" name="Rectangle 154"/>
          <p:cNvSpPr/>
          <p:nvPr/>
        </p:nvSpPr>
        <p:spPr>
          <a:xfrm>
            <a:off x="5791200" y="1905000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Rectangle 155"/>
          <p:cNvSpPr/>
          <p:nvPr/>
        </p:nvSpPr>
        <p:spPr>
          <a:xfrm>
            <a:off x="7162800" y="1905000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7" name="Rectangle 156"/>
          <p:cNvSpPr/>
          <p:nvPr/>
        </p:nvSpPr>
        <p:spPr>
          <a:xfrm>
            <a:off x="6934200" y="1905000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Rectangle 157"/>
          <p:cNvSpPr/>
          <p:nvPr/>
        </p:nvSpPr>
        <p:spPr>
          <a:xfrm>
            <a:off x="2895600" y="32771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Rectangle 158"/>
          <p:cNvSpPr/>
          <p:nvPr/>
        </p:nvSpPr>
        <p:spPr>
          <a:xfrm>
            <a:off x="2971800" y="32771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0" name="Rectangle 159"/>
          <p:cNvSpPr/>
          <p:nvPr/>
        </p:nvSpPr>
        <p:spPr>
          <a:xfrm>
            <a:off x="3124200" y="32771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" name="Rectangle 160"/>
          <p:cNvSpPr/>
          <p:nvPr/>
        </p:nvSpPr>
        <p:spPr>
          <a:xfrm>
            <a:off x="3048000" y="32771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Rectangle 161"/>
          <p:cNvSpPr/>
          <p:nvPr/>
        </p:nvSpPr>
        <p:spPr>
          <a:xfrm>
            <a:off x="3352800" y="32771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" name="Rectangle 162"/>
          <p:cNvSpPr/>
          <p:nvPr/>
        </p:nvSpPr>
        <p:spPr>
          <a:xfrm>
            <a:off x="3276600" y="32771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4" name="Rectangle 163"/>
          <p:cNvSpPr/>
          <p:nvPr/>
        </p:nvSpPr>
        <p:spPr>
          <a:xfrm>
            <a:off x="3200400" y="32771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5" name="Rectangle 164"/>
          <p:cNvSpPr/>
          <p:nvPr/>
        </p:nvSpPr>
        <p:spPr>
          <a:xfrm>
            <a:off x="3429000" y="32771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" name="Rectangle 165"/>
          <p:cNvSpPr/>
          <p:nvPr/>
        </p:nvSpPr>
        <p:spPr>
          <a:xfrm>
            <a:off x="3505200" y="32771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7" name="Rectangle 166"/>
          <p:cNvSpPr/>
          <p:nvPr/>
        </p:nvSpPr>
        <p:spPr>
          <a:xfrm>
            <a:off x="3581400" y="32771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8" name="Rectangle 167"/>
          <p:cNvSpPr/>
          <p:nvPr/>
        </p:nvSpPr>
        <p:spPr>
          <a:xfrm>
            <a:off x="3657600" y="32771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9" name="Rectangle 168"/>
          <p:cNvSpPr/>
          <p:nvPr/>
        </p:nvSpPr>
        <p:spPr>
          <a:xfrm>
            <a:off x="3733800" y="32771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0" name="Rectangle 169"/>
          <p:cNvSpPr/>
          <p:nvPr/>
        </p:nvSpPr>
        <p:spPr>
          <a:xfrm>
            <a:off x="2743200" y="32771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1" name="Rectangle 170"/>
          <p:cNvSpPr/>
          <p:nvPr/>
        </p:nvSpPr>
        <p:spPr>
          <a:xfrm>
            <a:off x="2819400" y="32771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2743200" y="3277186"/>
            <a:ext cx="1066800" cy="304800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u="sng"/>
          </a:p>
        </p:txBody>
      </p:sp>
      <p:sp>
        <p:nvSpPr>
          <p:cNvPr id="12" name="Rectangle 11"/>
          <p:cNvSpPr/>
          <p:nvPr/>
        </p:nvSpPr>
        <p:spPr>
          <a:xfrm>
            <a:off x="1981200" y="1905586"/>
            <a:ext cx="3048000" cy="304800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2" name="Rectangle 171"/>
          <p:cNvSpPr/>
          <p:nvPr/>
        </p:nvSpPr>
        <p:spPr>
          <a:xfrm>
            <a:off x="7620000" y="32771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3" name="Rectangle 172"/>
          <p:cNvSpPr/>
          <p:nvPr/>
        </p:nvSpPr>
        <p:spPr>
          <a:xfrm>
            <a:off x="7543800" y="32771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" name="Rectangle 173"/>
          <p:cNvSpPr/>
          <p:nvPr/>
        </p:nvSpPr>
        <p:spPr>
          <a:xfrm>
            <a:off x="7467600" y="32771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5" name="Rectangle 174"/>
          <p:cNvSpPr/>
          <p:nvPr/>
        </p:nvSpPr>
        <p:spPr>
          <a:xfrm>
            <a:off x="7391400" y="32771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6" name="Rectangle 175"/>
          <p:cNvSpPr/>
          <p:nvPr/>
        </p:nvSpPr>
        <p:spPr>
          <a:xfrm>
            <a:off x="7315200" y="32771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7" name="Rectangle 176"/>
          <p:cNvSpPr/>
          <p:nvPr/>
        </p:nvSpPr>
        <p:spPr>
          <a:xfrm>
            <a:off x="7239000" y="32771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" name="Rectangle 177"/>
          <p:cNvSpPr/>
          <p:nvPr/>
        </p:nvSpPr>
        <p:spPr>
          <a:xfrm>
            <a:off x="7162800" y="32771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9" name="Rectangle 178"/>
          <p:cNvSpPr/>
          <p:nvPr/>
        </p:nvSpPr>
        <p:spPr>
          <a:xfrm>
            <a:off x="6858000" y="32771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0" name="Rectangle 179"/>
          <p:cNvSpPr/>
          <p:nvPr/>
        </p:nvSpPr>
        <p:spPr>
          <a:xfrm>
            <a:off x="6934200" y="32771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1" name="Rectangle 180"/>
          <p:cNvSpPr/>
          <p:nvPr/>
        </p:nvSpPr>
        <p:spPr>
          <a:xfrm>
            <a:off x="6705600" y="32771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2" name="Rectangle 181"/>
          <p:cNvSpPr/>
          <p:nvPr/>
        </p:nvSpPr>
        <p:spPr>
          <a:xfrm>
            <a:off x="6781800" y="32771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3" name="Rectangle 182"/>
          <p:cNvSpPr/>
          <p:nvPr/>
        </p:nvSpPr>
        <p:spPr>
          <a:xfrm>
            <a:off x="7010400" y="32771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4" name="Rectangle 183"/>
          <p:cNvSpPr/>
          <p:nvPr/>
        </p:nvSpPr>
        <p:spPr>
          <a:xfrm>
            <a:off x="7086600" y="32771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6705600" y="3277186"/>
            <a:ext cx="990600" cy="304800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5" name="Rectangle 184"/>
          <p:cNvSpPr/>
          <p:nvPr/>
        </p:nvSpPr>
        <p:spPr>
          <a:xfrm>
            <a:off x="3048000" y="46487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6" name="Rectangle 185"/>
          <p:cNvSpPr/>
          <p:nvPr/>
        </p:nvSpPr>
        <p:spPr>
          <a:xfrm>
            <a:off x="3124200" y="46487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7" name="Rectangle 186"/>
          <p:cNvSpPr/>
          <p:nvPr/>
        </p:nvSpPr>
        <p:spPr>
          <a:xfrm>
            <a:off x="3276600" y="46487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8" name="Rectangle 187"/>
          <p:cNvSpPr/>
          <p:nvPr/>
        </p:nvSpPr>
        <p:spPr>
          <a:xfrm>
            <a:off x="3200400" y="46487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9" name="Rectangle 188"/>
          <p:cNvSpPr/>
          <p:nvPr/>
        </p:nvSpPr>
        <p:spPr>
          <a:xfrm>
            <a:off x="3505200" y="46487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0" name="Rectangle 189"/>
          <p:cNvSpPr/>
          <p:nvPr/>
        </p:nvSpPr>
        <p:spPr>
          <a:xfrm>
            <a:off x="3429000" y="46487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1" name="Rectangle 190"/>
          <p:cNvSpPr/>
          <p:nvPr/>
        </p:nvSpPr>
        <p:spPr>
          <a:xfrm>
            <a:off x="3352800" y="46487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2" name="Rectangle 191"/>
          <p:cNvSpPr/>
          <p:nvPr/>
        </p:nvSpPr>
        <p:spPr>
          <a:xfrm>
            <a:off x="3581400" y="46487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3" name="Rectangle 192"/>
          <p:cNvSpPr/>
          <p:nvPr/>
        </p:nvSpPr>
        <p:spPr>
          <a:xfrm>
            <a:off x="3657600" y="46487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4" name="Rectangle 193"/>
          <p:cNvSpPr/>
          <p:nvPr/>
        </p:nvSpPr>
        <p:spPr>
          <a:xfrm>
            <a:off x="3733800" y="46487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5" name="Rectangle 194"/>
          <p:cNvSpPr/>
          <p:nvPr/>
        </p:nvSpPr>
        <p:spPr>
          <a:xfrm>
            <a:off x="6629400" y="46487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6" name="Rectangle 195"/>
          <p:cNvSpPr/>
          <p:nvPr/>
        </p:nvSpPr>
        <p:spPr>
          <a:xfrm>
            <a:off x="6705600" y="46487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7" name="Rectangle 196"/>
          <p:cNvSpPr/>
          <p:nvPr/>
        </p:nvSpPr>
        <p:spPr>
          <a:xfrm>
            <a:off x="2895600" y="46487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8" name="Rectangle 197"/>
          <p:cNvSpPr/>
          <p:nvPr/>
        </p:nvSpPr>
        <p:spPr>
          <a:xfrm>
            <a:off x="2971800" y="46487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4" name="Rectangle 213"/>
          <p:cNvSpPr/>
          <p:nvPr/>
        </p:nvSpPr>
        <p:spPr>
          <a:xfrm>
            <a:off x="7696200" y="46487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5" name="Rectangle 214"/>
          <p:cNvSpPr/>
          <p:nvPr/>
        </p:nvSpPr>
        <p:spPr>
          <a:xfrm>
            <a:off x="7620000" y="46487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6" name="Rectangle 215"/>
          <p:cNvSpPr/>
          <p:nvPr/>
        </p:nvSpPr>
        <p:spPr>
          <a:xfrm>
            <a:off x="7543800" y="46487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7" name="Rectangle 216"/>
          <p:cNvSpPr/>
          <p:nvPr/>
        </p:nvSpPr>
        <p:spPr>
          <a:xfrm>
            <a:off x="7467600" y="46487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8" name="Rectangle 217"/>
          <p:cNvSpPr/>
          <p:nvPr/>
        </p:nvSpPr>
        <p:spPr>
          <a:xfrm>
            <a:off x="7391400" y="46487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9" name="Rectangle 218"/>
          <p:cNvSpPr/>
          <p:nvPr/>
        </p:nvSpPr>
        <p:spPr>
          <a:xfrm>
            <a:off x="7315200" y="46487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0" name="Rectangle 219"/>
          <p:cNvSpPr/>
          <p:nvPr/>
        </p:nvSpPr>
        <p:spPr>
          <a:xfrm>
            <a:off x="7239000" y="46487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1" name="Rectangle 220"/>
          <p:cNvSpPr/>
          <p:nvPr/>
        </p:nvSpPr>
        <p:spPr>
          <a:xfrm>
            <a:off x="6934200" y="46487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2" name="Rectangle 221"/>
          <p:cNvSpPr/>
          <p:nvPr/>
        </p:nvSpPr>
        <p:spPr>
          <a:xfrm>
            <a:off x="7010400" y="46487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3" name="Rectangle 222"/>
          <p:cNvSpPr/>
          <p:nvPr/>
        </p:nvSpPr>
        <p:spPr>
          <a:xfrm>
            <a:off x="6781800" y="46487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4" name="Rectangle 223"/>
          <p:cNvSpPr/>
          <p:nvPr/>
        </p:nvSpPr>
        <p:spPr>
          <a:xfrm>
            <a:off x="6858000" y="46487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5" name="Rectangle 224"/>
          <p:cNvSpPr/>
          <p:nvPr/>
        </p:nvSpPr>
        <p:spPr>
          <a:xfrm>
            <a:off x="7086600" y="46487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6" name="Rectangle 225"/>
          <p:cNvSpPr/>
          <p:nvPr/>
        </p:nvSpPr>
        <p:spPr>
          <a:xfrm>
            <a:off x="7162800" y="46487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2895600" y="4648786"/>
            <a:ext cx="914400" cy="304800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8" name="Rectangle 227"/>
          <p:cNvSpPr/>
          <p:nvPr/>
        </p:nvSpPr>
        <p:spPr>
          <a:xfrm>
            <a:off x="6629400" y="4648786"/>
            <a:ext cx="1143000" cy="304800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2" name="Rectangle 241"/>
          <p:cNvSpPr/>
          <p:nvPr/>
        </p:nvSpPr>
        <p:spPr>
          <a:xfrm>
            <a:off x="4114800" y="60203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3" name="Rectangle 242"/>
          <p:cNvSpPr/>
          <p:nvPr/>
        </p:nvSpPr>
        <p:spPr>
          <a:xfrm>
            <a:off x="4191000" y="60203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4" name="Rectangle 243"/>
          <p:cNvSpPr/>
          <p:nvPr/>
        </p:nvSpPr>
        <p:spPr>
          <a:xfrm>
            <a:off x="4343400" y="60203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5" name="Rectangle 244"/>
          <p:cNvSpPr/>
          <p:nvPr/>
        </p:nvSpPr>
        <p:spPr>
          <a:xfrm>
            <a:off x="4267200" y="60203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6" name="Rectangle 245"/>
          <p:cNvSpPr/>
          <p:nvPr/>
        </p:nvSpPr>
        <p:spPr>
          <a:xfrm>
            <a:off x="4572000" y="60203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7" name="Rectangle 246"/>
          <p:cNvSpPr/>
          <p:nvPr/>
        </p:nvSpPr>
        <p:spPr>
          <a:xfrm>
            <a:off x="4495800" y="60203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8" name="Rectangle 247"/>
          <p:cNvSpPr/>
          <p:nvPr/>
        </p:nvSpPr>
        <p:spPr>
          <a:xfrm>
            <a:off x="4419600" y="60203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9" name="Rectangle 248"/>
          <p:cNvSpPr/>
          <p:nvPr/>
        </p:nvSpPr>
        <p:spPr>
          <a:xfrm>
            <a:off x="4648200" y="60203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0" name="Rectangle 249"/>
          <p:cNvSpPr/>
          <p:nvPr/>
        </p:nvSpPr>
        <p:spPr>
          <a:xfrm>
            <a:off x="4724400" y="60203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1" name="Rectangle 250"/>
          <p:cNvSpPr/>
          <p:nvPr/>
        </p:nvSpPr>
        <p:spPr>
          <a:xfrm>
            <a:off x="4800600" y="60203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2" name="Rectangle 251"/>
          <p:cNvSpPr/>
          <p:nvPr/>
        </p:nvSpPr>
        <p:spPr>
          <a:xfrm>
            <a:off x="3962400" y="60203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3" name="Rectangle 252"/>
          <p:cNvSpPr/>
          <p:nvPr/>
        </p:nvSpPr>
        <p:spPr>
          <a:xfrm>
            <a:off x="4038600" y="60203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4" name="Rectangle 253"/>
          <p:cNvSpPr/>
          <p:nvPr/>
        </p:nvSpPr>
        <p:spPr>
          <a:xfrm>
            <a:off x="3962400" y="6020386"/>
            <a:ext cx="914400" cy="304800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5" name="Rectangle 254"/>
          <p:cNvSpPr/>
          <p:nvPr/>
        </p:nvSpPr>
        <p:spPr>
          <a:xfrm>
            <a:off x="7620000" y="60203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6" name="Rectangle 255"/>
          <p:cNvSpPr/>
          <p:nvPr/>
        </p:nvSpPr>
        <p:spPr>
          <a:xfrm>
            <a:off x="7696200" y="60203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7" name="Rectangle 256"/>
          <p:cNvSpPr/>
          <p:nvPr/>
        </p:nvSpPr>
        <p:spPr>
          <a:xfrm>
            <a:off x="8686800" y="60203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8" name="Rectangle 257"/>
          <p:cNvSpPr/>
          <p:nvPr/>
        </p:nvSpPr>
        <p:spPr>
          <a:xfrm>
            <a:off x="8610600" y="60203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9" name="Rectangle 258"/>
          <p:cNvSpPr/>
          <p:nvPr/>
        </p:nvSpPr>
        <p:spPr>
          <a:xfrm>
            <a:off x="8534400" y="60203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0" name="Rectangle 259"/>
          <p:cNvSpPr/>
          <p:nvPr/>
        </p:nvSpPr>
        <p:spPr>
          <a:xfrm>
            <a:off x="8458200" y="60203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1" name="Rectangle 260"/>
          <p:cNvSpPr/>
          <p:nvPr/>
        </p:nvSpPr>
        <p:spPr>
          <a:xfrm>
            <a:off x="8382000" y="60203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2" name="Rectangle 261"/>
          <p:cNvSpPr/>
          <p:nvPr/>
        </p:nvSpPr>
        <p:spPr>
          <a:xfrm>
            <a:off x="8305800" y="60203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3" name="Rectangle 262"/>
          <p:cNvSpPr/>
          <p:nvPr/>
        </p:nvSpPr>
        <p:spPr>
          <a:xfrm>
            <a:off x="8229600" y="60203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4" name="Rectangle 263"/>
          <p:cNvSpPr/>
          <p:nvPr/>
        </p:nvSpPr>
        <p:spPr>
          <a:xfrm>
            <a:off x="7924800" y="60203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5" name="Rectangle 264"/>
          <p:cNvSpPr/>
          <p:nvPr/>
        </p:nvSpPr>
        <p:spPr>
          <a:xfrm>
            <a:off x="8001000" y="60203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6" name="Rectangle 265"/>
          <p:cNvSpPr/>
          <p:nvPr/>
        </p:nvSpPr>
        <p:spPr>
          <a:xfrm>
            <a:off x="7772400" y="60203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7" name="Rectangle 266"/>
          <p:cNvSpPr/>
          <p:nvPr/>
        </p:nvSpPr>
        <p:spPr>
          <a:xfrm>
            <a:off x="7848600" y="60203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8" name="Rectangle 267"/>
          <p:cNvSpPr/>
          <p:nvPr/>
        </p:nvSpPr>
        <p:spPr>
          <a:xfrm>
            <a:off x="8077200" y="60203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9" name="Rectangle 268"/>
          <p:cNvSpPr/>
          <p:nvPr/>
        </p:nvSpPr>
        <p:spPr>
          <a:xfrm>
            <a:off x="8153400" y="6020386"/>
            <a:ext cx="76200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71" name="Group 270"/>
          <p:cNvGrpSpPr/>
          <p:nvPr/>
        </p:nvGrpSpPr>
        <p:grpSpPr>
          <a:xfrm>
            <a:off x="7547903" y="5943600"/>
            <a:ext cx="38686" cy="457786"/>
            <a:chOff x="3675184" y="1457765"/>
            <a:chExt cx="38686" cy="457786"/>
          </a:xfrm>
        </p:grpSpPr>
        <p:cxnSp>
          <p:nvCxnSpPr>
            <p:cNvPr id="272" name="Straight Connector 271"/>
            <p:cNvCxnSpPr/>
            <p:nvPr/>
          </p:nvCxnSpPr>
          <p:spPr>
            <a:xfrm rot="5400000">
              <a:off x="3446584" y="1686951"/>
              <a:ext cx="457200" cy="0"/>
            </a:xfrm>
            <a:prstGeom prst="line">
              <a:avLst/>
            </a:prstGeom>
            <a:ln w="41275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3" name="Straight Connector 272"/>
            <p:cNvCxnSpPr/>
            <p:nvPr/>
          </p:nvCxnSpPr>
          <p:spPr>
            <a:xfrm rot="5400000">
              <a:off x="3485270" y="1686365"/>
              <a:ext cx="457200" cy="0"/>
            </a:xfrm>
            <a:prstGeom prst="line">
              <a:avLst/>
            </a:prstGeom>
            <a:ln w="41275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4" name="Rectangle 273"/>
          <p:cNvSpPr/>
          <p:nvPr/>
        </p:nvSpPr>
        <p:spPr>
          <a:xfrm>
            <a:off x="1981200" y="6020386"/>
            <a:ext cx="2895600" cy="304800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5" name="Rectangle 274"/>
          <p:cNvSpPr/>
          <p:nvPr/>
        </p:nvSpPr>
        <p:spPr>
          <a:xfrm>
            <a:off x="5715000" y="6020386"/>
            <a:ext cx="3048000" cy="304800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7" name="Straight Arrow Connector 276"/>
          <p:cNvCxnSpPr>
            <a:stCxn id="143" idx="2"/>
            <a:endCxn id="170" idx="0"/>
          </p:cNvCxnSpPr>
          <p:nvPr/>
        </p:nvCxnSpPr>
        <p:spPr>
          <a:xfrm rot="16200000" flipH="1">
            <a:off x="1943100" y="2438986"/>
            <a:ext cx="1066800" cy="6096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8" name="Straight Arrow Connector 277"/>
          <p:cNvCxnSpPr>
            <a:stCxn id="144" idx="2"/>
            <a:endCxn id="171" idx="0"/>
          </p:cNvCxnSpPr>
          <p:nvPr/>
        </p:nvCxnSpPr>
        <p:spPr>
          <a:xfrm rot="16200000" flipH="1">
            <a:off x="2019007" y="2438693"/>
            <a:ext cx="1067386" cy="6096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4" name="Straight Arrow Connector 283"/>
          <p:cNvCxnSpPr>
            <a:stCxn id="20" idx="2"/>
            <a:endCxn id="158" idx="0"/>
          </p:cNvCxnSpPr>
          <p:nvPr/>
        </p:nvCxnSpPr>
        <p:spPr>
          <a:xfrm rot="16200000" flipH="1">
            <a:off x="2095207" y="2438693"/>
            <a:ext cx="1067386" cy="6096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Straight Arrow Connector 284"/>
          <p:cNvCxnSpPr>
            <a:stCxn id="132" idx="2"/>
            <a:endCxn id="159" idx="0"/>
          </p:cNvCxnSpPr>
          <p:nvPr/>
        </p:nvCxnSpPr>
        <p:spPr>
          <a:xfrm rot="16200000" flipH="1">
            <a:off x="2247900" y="2515186"/>
            <a:ext cx="1066800" cy="4572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6" name="Straight Arrow Connector 285"/>
          <p:cNvCxnSpPr>
            <a:stCxn id="134" idx="2"/>
            <a:endCxn id="161" idx="0"/>
          </p:cNvCxnSpPr>
          <p:nvPr/>
        </p:nvCxnSpPr>
        <p:spPr>
          <a:xfrm rot="16200000" flipH="1">
            <a:off x="2400300" y="2591386"/>
            <a:ext cx="1066800" cy="3048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7" name="Straight Arrow Connector 286"/>
          <p:cNvCxnSpPr>
            <a:stCxn id="133" idx="2"/>
            <a:endCxn id="160" idx="0"/>
          </p:cNvCxnSpPr>
          <p:nvPr/>
        </p:nvCxnSpPr>
        <p:spPr>
          <a:xfrm rot="16200000" flipH="1">
            <a:off x="2552407" y="2667293"/>
            <a:ext cx="1067386" cy="1524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Straight Arrow Connector 287"/>
          <p:cNvCxnSpPr>
            <a:stCxn id="137" idx="2"/>
            <a:endCxn id="164" idx="0"/>
          </p:cNvCxnSpPr>
          <p:nvPr/>
        </p:nvCxnSpPr>
        <p:spPr>
          <a:xfrm rot="5400000">
            <a:off x="2819107" y="2629193"/>
            <a:ext cx="1067386" cy="2286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Straight Arrow Connector 288"/>
          <p:cNvCxnSpPr>
            <a:stCxn id="136" idx="2"/>
            <a:endCxn id="163" idx="0"/>
          </p:cNvCxnSpPr>
          <p:nvPr/>
        </p:nvCxnSpPr>
        <p:spPr>
          <a:xfrm rot="5400000">
            <a:off x="2895307" y="2629193"/>
            <a:ext cx="1067386" cy="2286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Straight Arrow Connector 289"/>
          <p:cNvCxnSpPr>
            <a:stCxn id="135" idx="2"/>
            <a:endCxn id="162" idx="0"/>
          </p:cNvCxnSpPr>
          <p:nvPr/>
        </p:nvCxnSpPr>
        <p:spPr>
          <a:xfrm rot="5400000">
            <a:off x="2971507" y="2629193"/>
            <a:ext cx="1067386" cy="2286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Straight Arrow Connector 290"/>
          <p:cNvCxnSpPr>
            <a:stCxn id="138" idx="2"/>
            <a:endCxn id="165" idx="0"/>
          </p:cNvCxnSpPr>
          <p:nvPr/>
        </p:nvCxnSpPr>
        <p:spPr>
          <a:xfrm rot="5400000">
            <a:off x="3085807" y="2591093"/>
            <a:ext cx="1067386" cy="3048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Straight Arrow Connector 291"/>
          <p:cNvCxnSpPr>
            <a:stCxn id="139" idx="2"/>
            <a:endCxn id="166" idx="0"/>
          </p:cNvCxnSpPr>
          <p:nvPr/>
        </p:nvCxnSpPr>
        <p:spPr>
          <a:xfrm rot="5400000">
            <a:off x="3200107" y="2552993"/>
            <a:ext cx="1067386" cy="3810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Straight Arrow Connector 292"/>
          <p:cNvCxnSpPr>
            <a:stCxn id="140" idx="2"/>
            <a:endCxn id="167" idx="0"/>
          </p:cNvCxnSpPr>
          <p:nvPr/>
        </p:nvCxnSpPr>
        <p:spPr>
          <a:xfrm rot="5400000">
            <a:off x="3352507" y="2476793"/>
            <a:ext cx="1067386" cy="5334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Straight Arrow Connector 293"/>
          <p:cNvCxnSpPr>
            <a:stCxn id="141" idx="2"/>
            <a:endCxn id="168" idx="0"/>
          </p:cNvCxnSpPr>
          <p:nvPr/>
        </p:nvCxnSpPr>
        <p:spPr>
          <a:xfrm rot="5400000">
            <a:off x="3466807" y="2438693"/>
            <a:ext cx="1067386" cy="6096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Straight Arrow Connector 294"/>
          <p:cNvCxnSpPr>
            <a:stCxn id="142" idx="2"/>
          </p:cNvCxnSpPr>
          <p:nvPr/>
        </p:nvCxnSpPr>
        <p:spPr>
          <a:xfrm rot="5400000">
            <a:off x="3562643" y="2381543"/>
            <a:ext cx="1066214" cy="7239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2" name="Straight Arrow Connector 321"/>
          <p:cNvCxnSpPr>
            <a:stCxn id="154" idx="2"/>
            <a:endCxn id="184" idx="0"/>
          </p:cNvCxnSpPr>
          <p:nvPr/>
        </p:nvCxnSpPr>
        <p:spPr>
          <a:xfrm rot="16200000" flipH="1">
            <a:off x="6171907" y="2324393"/>
            <a:ext cx="1067386" cy="8382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3" name="Rectangle 322"/>
          <p:cNvSpPr/>
          <p:nvPr/>
        </p:nvSpPr>
        <p:spPr>
          <a:xfrm>
            <a:off x="5715000" y="1905586"/>
            <a:ext cx="3048000" cy="304800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28" name="Straight Arrow Connector 327"/>
          <p:cNvCxnSpPr>
            <a:stCxn id="155" idx="2"/>
            <a:endCxn id="180" idx="0"/>
          </p:cNvCxnSpPr>
          <p:nvPr/>
        </p:nvCxnSpPr>
        <p:spPr>
          <a:xfrm rot="16200000" flipH="1">
            <a:off x="5867107" y="2171993"/>
            <a:ext cx="1067386" cy="11430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9" name="Straight Arrow Connector 328"/>
          <p:cNvCxnSpPr>
            <a:stCxn id="152" idx="2"/>
            <a:endCxn id="183" idx="0"/>
          </p:cNvCxnSpPr>
          <p:nvPr/>
        </p:nvCxnSpPr>
        <p:spPr>
          <a:xfrm rot="16200000" flipH="1">
            <a:off x="6019507" y="2248193"/>
            <a:ext cx="1067386" cy="9906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0" name="Straight Arrow Connector 329"/>
          <p:cNvCxnSpPr>
            <a:stCxn id="153" idx="2"/>
            <a:endCxn id="178" idx="0"/>
          </p:cNvCxnSpPr>
          <p:nvPr/>
        </p:nvCxnSpPr>
        <p:spPr>
          <a:xfrm rot="16200000" flipH="1">
            <a:off x="6438607" y="2514893"/>
            <a:ext cx="1067386" cy="4572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1" name="Straight Arrow Connector 330"/>
          <p:cNvCxnSpPr>
            <a:stCxn id="156" idx="2"/>
            <a:endCxn id="176" idx="0"/>
          </p:cNvCxnSpPr>
          <p:nvPr/>
        </p:nvCxnSpPr>
        <p:spPr>
          <a:xfrm rot="16200000" flipH="1">
            <a:off x="6743407" y="2667293"/>
            <a:ext cx="1067386" cy="1524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2" name="Straight Arrow Connector 331"/>
          <p:cNvCxnSpPr>
            <a:stCxn id="157" idx="2"/>
            <a:endCxn id="177" idx="0"/>
          </p:cNvCxnSpPr>
          <p:nvPr/>
        </p:nvCxnSpPr>
        <p:spPr>
          <a:xfrm rot="16200000" flipH="1">
            <a:off x="6591007" y="2591093"/>
            <a:ext cx="1067386" cy="3048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3" name="Straight Arrow Connector 332"/>
          <p:cNvCxnSpPr>
            <a:stCxn id="146" idx="2"/>
            <a:endCxn id="172" idx="0"/>
          </p:cNvCxnSpPr>
          <p:nvPr/>
        </p:nvCxnSpPr>
        <p:spPr>
          <a:xfrm rot="5400000">
            <a:off x="7238707" y="2629193"/>
            <a:ext cx="1067386" cy="2286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4" name="Straight Arrow Connector 333"/>
          <p:cNvCxnSpPr>
            <a:stCxn id="145" idx="2"/>
            <a:endCxn id="182" idx="0"/>
          </p:cNvCxnSpPr>
          <p:nvPr/>
        </p:nvCxnSpPr>
        <p:spPr>
          <a:xfrm rot="16200000" flipH="1">
            <a:off x="6133807" y="2591093"/>
            <a:ext cx="1067386" cy="3048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5" name="Straight Arrow Connector 334"/>
          <p:cNvCxnSpPr>
            <a:stCxn id="147" idx="2"/>
            <a:endCxn id="179" idx="0"/>
          </p:cNvCxnSpPr>
          <p:nvPr/>
        </p:nvCxnSpPr>
        <p:spPr>
          <a:xfrm rot="16200000" flipH="1">
            <a:off x="6210007" y="2591093"/>
            <a:ext cx="1067386" cy="3048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6" name="Straight Arrow Connector 335"/>
          <p:cNvCxnSpPr>
            <a:stCxn id="148" idx="2"/>
            <a:endCxn id="173" idx="0"/>
          </p:cNvCxnSpPr>
          <p:nvPr/>
        </p:nvCxnSpPr>
        <p:spPr>
          <a:xfrm rot="5400000">
            <a:off x="7124407" y="2667293"/>
            <a:ext cx="1067386" cy="1524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7" name="Straight Arrow Connector 336"/>
          <p:cNvCxnSpPr>
            <a:stCxn id="150" idx="2"/>
            <a:endCxn id="174" idx="0"/>
          </p:cNvCxnSpPr>
          <p:nvPr/>
        </p:nvCxnSpPr>
        <p:spPr>
          <a:xfrm rot="5400000">
            <a:off x="7048207" y="2667293"/>
            <a:ext cx="1067386" cy="1524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8" name="Straight Arrow Connector 337"/>
          <p:cNvCxnSpPr>
            <a:stCxn id="149" idx="2"/>
            <a:endCxn id="181" idx="0"/>
          </p:cNvCxnSpPr>
          <p:nvPr/>
        </p:nvCxnSpPr>
        <p:spPr>
          <a:xfrm rot="16200000" flipH="1">
            <a:off x="6057607" y="2591093"/>
            <a:ext cx="1067386" cy="3048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9" name="Straight Arrow Connector 338"/>
          <p:cNvCxnSpPr>
            <a:stCxn id="151" idx="2"/>
            <a:endCxn id="175" idx="0"/>
          </p:cNvCxnSpPr>
          <p:nvPr/>
        </p:nvCxnSpPr>
        <p:spPr>
          <a:xfrm rot="5400000">
            <a:off x="6895807" y="2743493"/>
            <a:ext cx="1067386" cy="1588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5" name="Left Brace 364"/>
          <p:cNvSpPr/>
          <p:nvPr/>
        </p:nvSpPr>
        <p:spPr>
          <a:xfrm rot="16200000">
            <a:off x="2857500" y="3543886"/>
            <a:ext cx="152400" cy="381000"/>
          </a:xfrm>
          <a:prstGeom prst="leftBrace">
            <a:avLst/>
          </a:prstGeom>
          <a:ln w="1905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6" name="Left Brace 365"/>
          <p:cNvSpPr/>
          <p:nvPr/>
        </p:nvSpPr>
        <p:spPr>
          <a:xfrm rot="16200000">
            <a:off x="3390900" y="3391486"/>
            <a:ext cx="152400" cy="685800"/>
          </a:xfrm>
          <a:prstGeom prst="leftBrace">
            <a:avLst/>
          </a:prstGeom>
          <a:ln w="1905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8" name="Left Brace 367"/>
          <p:cNvSpPr/>
          <p:nvPr/>
        </p:nvSpPr>
        <p:spPr>
          <a:xfrm rot="5400000">
            <a:off x="6743700" y="4305886"/>
            <a:ext cx="152400" cy="381000"/>
          </a:xfrm>
          <a:prstGeom prst="leftBrace">
            <a:avLst/>
          </a:prstGeom>
          <a:ln w="1905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0" name="Left Brace 369"/>
          <p:cNvSpPr/>
          <p:nvPr/>
        </p:nvSpPr>
        <p:spPr>
          <a:xfrm rot="5400000">
            <a:off x="3162300" y="4153486"/>
            <a:ext cx="152400" cy="685800"/>
          </a:xfrm>
          <a:prstGeom prst="leftBrace">
            <a:avLst/>
          </a:prstGeom>
          <a:ln w="1905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1" name="Left Brace 370"/>
          <p:cNvSpPr/>
          <p:nvPr/>
        </p:nvSpPr>
        <p:spPr>
          <a:xfrm rot="5400000">
            <a:off x="3619500" y="4382086"/>
            <a:ext cx="152400" cy="228600"/>
          </a:xfrm>
          <a:prstGeom prst="leftBrace">
            <a:avLst/>
          </a:prstGeom>
          <a:ln w="1905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2" name="Left Brace 371"/>
          <p:cNvSpPr/>
          <p:nvPr/>
        </p:nvSpPr>
        <p:spPr>
          <a:xfrm rot="16200000">
            <a:off x="6743700" y="3620086"/>
            <a:ext cx="152400" cy="228600"/>
          </a:xfrm>
          <a:prstGeom prst="leftBrace">
            <a:avLst/>
          </a:prstGeom>
          <a:ln w="1905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3" name="Left Brace 372"/>
          <p:cNvSpPr/>
          <p:nvPr/>
        </p:nvSpPr>
        <p:spPr>
          <a:xfrm rot="16200000">
            <a:off x="7239000" y="3353386"/>
            <a:ext cx="152400" cy="762000"/>
          </a:xfrm>
          <a:prstGeom prst="leftBrace">
            <a:avLst/>
          </a:prstGeom>
          <a:ln w="1905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4" name="Left Brace 373"/>
          <p:cNvSpPr/>
          <p:nvPr/>
        </p:nvSpPr>
        <p:spPr>
          <a:xfrm rot="5400000">
            <a:off x="7315200" y="4115386"/>
            <a:ext cx="152400" cy="762000"/>
          </a:xfrm>
          <a:prstGeom prst="leftBrace">
            <a:avLst/>
          </a:prstGeom>
          <a:ln w="1905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75" name="Straight Arrow Connector 374"/>
          <p:cNvCxnSpPr>
            <a:stCxn id="373" idx="1"/>
            <a:endCxn id="374" idx="1"/>
          </p:cNvCxnSpPr>
          <p:nvPr/>
        </p:nvCxnSpPr>
        <p:spPr>
          <a:xfrm rot="16200000" flipH="1">
            <a:off x="7048500" y="4077286"/>
            <a:ext cx="609600" cy="762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8" name="Straight Arrow Connector 377"/>
          <p:cNvCxnSpPr>
            <a:stCxn id="372" idx="1"/>
            <a:endCxn id="371" idx="1"/>
          </p:cNvCxnSpPr>
          <p:nvPr/>
        </p:nvCxnSpPr>
        <p:spPr>
          <a:xfrm rot="5400000">
            <a:off x="4953000" y="2553286"/>
            <a:ext cx="609600" cy="31242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2" name="Straight Arrow Connector 381"/>
          <p:cNvCxnSpPr>
            <a:stCxn id="365" idx="1"/>
            <a:endCxn id="368" idx="1"/>
          </p:cNvCxnSpPr>
          <p:nvPr/>
        </p:nvCxnSpPr>
        <p:spPr>
          <a:xfrm rot="16200000" flipH="1">
            <a:off x="4572000" y="2172286"/>
            <a:ext cx="609600" cy="38862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5" name="Straight Arrow Connector 384"/>
          <p:cNvCxnSpPr>
            <a:stCxn id="366" idx="1"/>
            <a:endCxn id="370" idx="1"/>
          </p:cNvCxnSpPr>
          <p:nvPr/>
        </p:nvCxnSpPr>
        <p:spPr>
          <a:xfrm rot="5400000">
            <a:off x="3048000" y="4001086"/>
            <a:ext cx="609600" cy="2286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8" name="Straight Arrow Connector 387"/>
          <p:cNvCxnSpPr>
            <a:stCxn id="190" idx="2"/>
            <a:endCxn id="250" idx="0"/>
          </p:cNvCxnSpPr>
          <p:nvPr/>
        </p:nvCxnSpPr>
        <p:spPr>
          <a:xfrm rot="16200000" flipH="1">
            <a:off x="3581400" y="4839286"/>
            <a:ext cx="1066800" cy="12954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0" name="Straight Arrow Connector 389"/>
          <p:cNvCxnSpPr>
            <a:stCxn id="197" idx="2"/>
            <a:endCxn id="243" idx="0"/>
          </p:cNvCxnSpPr>
          <p:nvPr/>
        </p:nvCxnSpPr>
        <p:spPr>
          <a:xfrm rot="16200000" flipH="1">
            <a:off x="3048000" y="4839286"/>
            <a:ext cx="1066800" cy="12954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1" name="Straight Arrow Connector 390"/>
          <p:cNvCxnSpPr>
            <a:stCxn id="185" idx="2"/>
            <a:endCxn id="244" idx="0"/>
          </p:cNvCxnSpPr>
          <p:nvPr/>
        </p:nvCxnSpPr>
        <p:spPr>
          <a:xfrm rot="16200000" flipH="1">
            <a:off x="3200400" y="4839286"/>
            <a:ext cx="1066800" cy="12954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2" name="Straight Arrow Connector 391"/>
          <p:cNvCxnSpPr>
            <a:stCxn id="188" idx="2"/>
            <a:endCxn id="247" idx="0"/>
          </p:cNvCxnSpPr>
          <p:nvPr/>
        </p:nvCxnSpPr>
        <p:spPr>
          <a:xfrm rot="16200000" flipH="1">
            <a:off x="3352800" y="4839286"/>
            <a:ext cx="1066800" cy="12954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3" name="Straight Arrow Connector 392"/>
          <p:cNvCxnSpPr>
            <a:stCxn id="186" idx="2"/>
            <a:endCxn id="248" idx="0"/>
          </p:cNvCxnSpPr>
          <p:nvPr/>
        </p:nvCxnSpPr>
        <p:spPr>
          <a:xfrm rot="16200000" flipH="1">
            <a:off x="3276600" y="4839286"/>
            <a:ext cx="1066800" cy="12954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4" name="Straight Arrow Connector 393"/>
          <p:cNvCxnSpPr>
            <a:stCxn id="198" idx="2"/>
            <a:endCxn id="245" idx="0"/>
          </p:cNvCxnSpPr>
          <p:nvPr/>
        </p:nvCxnSpPr>
        <p:spPr>
          <a:xfrm rot="16200000" flipH="1">
            <a:off x="3124200" y="4839286"/>
            <a:ext cx="1066800" cy="12954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5" name="Straight Arrow Connector 394"/>
          <p:cNvCxnSpPr>
            <a:stCxn id="191" idx="2"/>
            <a:endCxn id="249" idx="0"/>
          </p:cNvCxnSpPr>
          <p:nvPr/>
        </p:nvCxnSpPr>
        <p:spPr>
          <a:xfrm rot="16200000" flipH="1">
            <a:off x="3505200" y="4839286"/>
            <a:ext cx="1066800" cy="12954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6" name="Straight Arrow Connector 395"/>
          <p:cNvCxnSpPr>
            <a:stCxn id="187" idx="2"/>
            <a:endCxn id="246" idx="0"/>
          </p:cNvCxnSpPr>
          <p:nvPr/>
        </p:nvCxnSpPr>
        <p:spPr>
          <a:xfrm rot="16200000" flipH="1">
            <a:off x="3429000" y="4839286"/>
            <a:ext cx="1066800" cy="12954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7" name="Straight Arrow Connector 396"/>
          <p:cNvCxnSpPr>
            <a:stCxn id="189" idx="2"/>
            <a:endCxn id="251" idx="0"/>
          </p:cNvCxnSpPr>
          <p:nvPr/>
        </p:nvCxnSpPr>
        <p:spPr>
          <a:xfrm rot="16200000" flipH="1">
            <a:off x="3657600" y="4839286"/>
            <a:ext cx="1066800" cy="12954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8" name="Straight Arrow Connector 397"/>
          <p:cNvCxnSpPr>
            <a:stCxn id="192" idx="2"/>
            <a:endCxn id="252" idx="0"/>
          </p:cNvCxnSpPr>
          <p:nvPr/>
        </p:nvCxnSpPr>
        <p:spPr>
          <a:xfrm rot="16200000" flipH="1">
            <a:off x="3276600" y="5296486"/>
            <a:ext cx="1066800" cy="3810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9" name="Straight Arrow Connector 398"/>
          <p:cNvCxnSpPr>
            <a:stCxn id="193" idx="2"/>
            <a:endCxn id="253" idx="0"/>
          </p:cNvCxnSpPr>
          <p:nvPr/>
        </p:nvCxnSpPr>
        <p:spPr>
          <a:xfrm rot="16200000" flipH="1">
            <a:off x="3352800" y="5296486"/>
            <a:ext cx="1066800" cy="3810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0" name="Straight Arrow Connector 399"/>
          <p:cNvCxnSpPr>
            <a:stCxn id="194" idx="2"/>
            <a:endCxn id="242" idx="0"/>
          </p:cNvCxnSpPr>
          <p:nvPr/>
        </p:nvCxnSpPr>
        <p:spPr>
          <a:xfrm rot="16200000" flipH="1">
            <a:off x="3429000" y="5296486"/>
            <a:ext cx="1066800" cy="3810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1" name="Straight Arrow Connector 400"/>
          <p:cNvCxnSpPr>
            <a:stCxn id="226" idx="2"/>
            <a:endCxn id="269" idx="0"/>
          </p:cNvCxnSpPr>
          <p:nvPr/>
        </p:nvCxnSpPr>
        <p:spPr>
          <a:xfrm rot="16200000" flipH="1">
            <a:off x="7162800" y="4991686"/>
            <a:ext cx="1066800" cy="9906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2" name="Straight Arrow Connector 401"/>
          <p:cNvCxnSpPr>
            <a:stCxn id="195" idx="2"/>
            <a:endCxn id="255" idx="0"/>
          </p:cNvCxnSpPr>
          <p:nvPr/>
        </p:nvCxnSpPr>
        <p:spPr>
          <a:xfrm rot="16200000" flipH="1">
            <a:off x="6629400" y="4991686"/>
            <a:ext cx="1066800" cy="9906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3" name="Straight Arrow Connector 402"/>
          <p:cNvCxnSpPr>
            <a:stCxn id="223" idx="2"/>
            <a:endCxn id="266" idx="0"/>
          </p:cNvCxnSpPr>
          <p:nvPr/>
        </p:nvCxnSpPr>
        <p:spPr>
          <a:xfrm rot="16200000" flipH="1">
            <a:off x="6781800" y="4991686"/>
            <a:ext cx="1066800" cy="9906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4" name="Straight Arrow Connector 403"/>
          <p:cNvCxnSpPr>
            <a:stCxn id="221" idx="2"/>
            <a:endCxn id="264" idx="0"/>
          </p:cNvCxnSpPr>
          <p:nvPr/>
        </p:nvCxnSpPr>
        <p:spPr>
          <a:xfrm rot="16200000" flipH="1">
            <a:off x="6934200" y="4991686"/>
            <a:ext cx="1066800" cy="9906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5" name="Straight Arrow Connector 404"/>
          <p:cNvCxnSpPr>
            <a:stCxn id="224" idx="2"/>
            <a:endCxn id="267" idx="0"/>
          </p:cNvCxnSpPr>
          <p:nvPr/>
        </p:nvCxnSpPr>
        <p:spPr>
          <a:xfrm rot="16200000" flipH="1">
            <a:off x="6858000" y="4991686"/>
            <a:ext cx="1066800" cy="9906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6" name="Straight Arrow Connector 405"/>
          <p:cNvCxnSpPr>
            <a:stCxn id="196" idx="2"/>
            <a:endCxn id="256" idx="0"/>
          </p:cNvCxnSpPr>
          <p:nvPr/>
        </p:nvCxnSpPr>
        <p:spPr>
          <a:xfrm rot="16200000" flipH="1">
            <a:off x="6705600" y="4991686"/>
            <a:ext cx="1066800" cy="9906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7" name="Straight Arrow Connector 406"/>
          <p:cNvCxnSpPr>
            <a:stCxn id="225" idx="2"/>
            <a:endCxn id="268" idx="0"/>
          </p:cNvCxnSpPr>
          <p:nvPr/>
        </p:nvCxnSpPr>
        <p:spPr>
          <a:xfrm rot="16200000" flipH="1">
            <a:off x="7086600" y="4991686"/>
            <a:ext cx="1066800" cy="9906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8" name="Straight Arrow Connector 407"/>
          <p:cNvCxnSpPr>
            <a:stCxn id="222" idx="2"/>
            <a:endCxn id="265" idx="0"/>
          </p:cNvCxnSpPr>
          <p:nvPr/>
        </p:nvCxnSpPr>
        <p:spPr>
          <a:xfrm rot="16200000" flipH="1">
            <a:off x="7010400" y="4991686"/>
            <a:ext cx="1066800" cy="9906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9" name="Straight Arrow Connector 408"/>
          <p:cNvCxnSpPr>
            <a:stCxn id="220" idx="2"/>
            <a:endCxn id="263" idx="0"/>
          </p:cNvCxnSpPr>
          <p:nvPr/>
        </p:nvCxnSpPr>
        <p:spPr>
          <a:xfrm rot="16200000" flipH="1">
            <a:off x="7239000" y="4991686"/>
            <a:ext cx="1066800" cy="9906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0" name="Straight Arrow Connector 409"/>
          <p:cNvCxnSpPr>
            <a:stCxn id="219" idx="2"/>
            <a:endCxn id="262" idx="0"/>
          </p:cNvCxnSpPr>
          <p:nvPr/>
        </p:nvCxnSpPr>
        <p:spPr>
          <a:xfrm rot="16200000" flipH="1">
            <a:off x="7315200" y="4991686"/>
            <a:ext cx="1066800" cy="9906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1" name="Straight Arrow Connector 410"/>
          <p:cNvCxnSpPr>
            <a:stCxn id="218" idx="2"/>
            <a:endCxn id="261" idx="0"/>
          </p:cNvCxnSpPr>
          <p:nvPr/>
        </p:nvCxnSpPr>
        <p:spPr>
          <a:xfrm rot="16200000" flipH="1">
            <a:off x="7391400" y="4991686"/>
            <a:ext cx="1066800" cy="9906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2" name="Straight Arrow Connector 411"/>
          <p:cNvCxnSpPr>
            <a:stCxn id="217" idx="2"/>
            <a:endCxn id="260" idx="0"/>
          </p:cNvCxnSpPr>
          <p:nvPr/>
        </p:nvCxnSpPr>
        <p:spPr>
          <a:xfrm rot="16200000" flipH="1">
            <a:off x="7467600" y="4991686"/>
            <a:ext cx="1066800" cy="9906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3" name="Straight Arrow Connector 412"/>
          <p:cNvCxnSpPr>
            <a:stCxn id="216" idx="2"/>
            <a:endCxn id="259" idx="0"/>
          </p:cNvCxnSpPr>
          <p:nvPr/>
        </p:nvCxnSpPr>
        <p:spPr>
          <a:xfrm rot="16200000" flipH="1">
            <a:off x="7543800" y="4991686"/>
            <a:ext cx="1066800" cy="9906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4" name="Straight Arrow Connector 413"/>
          <p:cNvCxnSpPr>
            <a:stCxn id="215" idx="2"/>
            <a:endCxn id="258" idx="0"/>
          </p:cNvCxnSpPr>
          <p:nvPr/>
        </p:nvCxnSpPr>
        <p:spPr>
          <a:xfrm rot="16200000" flipH="1">
            <a:off x="7620000" y="4991686"/>
            <a:ext cx="1066800" cy="9906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5" name="Straight Arrow Connector 414"/>
          <p:cNvCxnSpPr>
            <a:stCxn id="214" idx="2"/>
            <a:endCxn id="257" idx="0"/>
          </p:cNvCxnSpPr>
          <p:nvPr/>
        </p:nvCxnSpPr>
        <p:spPr>
          <a:xfrm rot="16200000" flipH="1">
            <a:off x="7696200" y="4991686"/>
            <a:ext cx="1066800" cy="9906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1" name="Title 1"/>
          <p:cNvSpPr txBox="1">
            <a:spLocks/>
          </p:cNvSpPr>
          <p:nvPr/>
        </p:nvSpPr>
        <p:spPr>
          <a:xfrm>
            <a:off x="152400" y="914400"/>
            <a:ext cx="72390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noProof="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Communication</a:t>
            </a:r>
            <a:r>
              <a:rPr lang="en-US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 to populate halo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60000"/>
                  <a:lumOff val="4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82" name="Title 1"/>
          <p:cNvSpPr txBox="1">
            <a:spLocks/>
          </p:cNvSpPr>
          <p:nvPr/>
        </p:nvSpPr>
        <p:spPr>
          <a:xfrm>
            <a:off x="0" y="152400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Initial CGPOP implementation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60000"/>
                  <a:lumOff val="4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84" name="Rectangle 483"/>
          <p:cNvSpPr/>
          <p:nvPr/>
        </p:nvSpPr>
        <p:spPr>
          <a:xfrm>
            <a:off x="0" y="6477000"/>
            <a:ext cx="9144000" cy="381000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39999">
                <a:schemeClr val="accent3">
                  <a:lumMod val="40000"/>
                  <a:lumOff val="60000"/>
                </a:schemeClr>
              </a:gs>
              <a:gs pos="70000">
                <a:schemeClr val="accent3">
                  <a:lumMod val="7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8229600" algn="l"/>
              </a:tabLst>
            </a:pPr>
            <a:r>
              <a:rPr lang="en-US" sz="1400" dirty="0" smtClean="0">
                <a:solidFill>
                  <a:schemeClr val="tx1"/>
                </a:solidFill>
              </a:rPr>
              <a:t>Andrew Stone  -- 2010 NCAR </a:t>
            </a:r>
            <a:r>
              <a:rPr lang="en-US" sz="1400" dirty="0" err="1" smtClean="0">
                <a:solidFill>
                  <a:schemeClr val="tx1"/>
                </a:solidFill>
              </a:rPr>
              <a:t>SiParCS</a:t>
            </a:r>
            <a:r>
              <a:rPr lang="en-US" sz="1400" dirty="0" smtClean="0">
                <a:solidFill>
                  <a:schemeClr val="tx1"/>
                </a:solidFill>
              </a:rPr>
              <a:t> Presentation 	</a:t>
            </a:r>
            <a:r>
              <a:rPr lang="en-US" dirty="0" smtClean="0">
                <a:solidFill>
                  <a:schemeClr val="tx1"/>
                </a:solidFill>
              </a:rPr>
              <a:t>Slide </a:t>
            </a:r>
            <a:fld id="{5C46379F-106B-45FA-B27E-4F5964B2DD0C}" type="slidenum">
              <a:rPr lang="en-US" smtClean="0">
                <a:solidFill>
                  <a:schemeClr val="tx1"/>
                </a:solidFill>
              </a:rPr>
              <a:pPr>
                <a:tabLst>
                  <a:tab pos="8229600" algn="l"/>
                </a:tabLst>
              </a:pPr>
              <a:t>9</a:t>
            </a:fld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11" name="Straight Connector 210"/>
          <p:cNvCxnSpPr/>
          <p:nvPr/>
        </p:nvCxnSpPr>
        <p:spPr>
          <a:xfrm>
            <a:off x="152400" y="4038600"/>
            <a:ext cx="8534400" cy="0"/>
          </a:xfrm>
          <a:prstGeom prst="line">
            <a:avLst/>
          </a:prstGeom>
          <a:ln w="666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Straight Connector 212"/>
          <p:cNvCxnSpPr/>
          <p:nvPr/>
        </p:nvCxnSpPr>
        <p:spPr>
          <a:xfrm rot="5400000">
            <a:off x="3124200" y="4114800"/>
            <a:ext cx="4419600" cy="0"/>
          </a:xfrm>
          <a:prstGeom prst="line">
            <a:avLst/>
          </a:prstGeom>
          <a:ln w="666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5" name="Rectangle 484"/>
          <p:cNvSpPr/>
          <p:nvPr/>
        </p:nvSpPr>
        <p:spPr>
          <a:xfrm>
            <a:off x="1143000" y="2057400"/>
            <a:ext cx="6858000" cy="3124200"/>
          </a:xfrm>
          <a:prstGeom prst="rect">
            <a:avLst/>
          </a:prstGeom>
          <a:solidFill>
            <a:srgbClr val="76B53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My Goal:</a:t>
            </a:r>
          </a:p>
          <a:p>
            <a:pPr algn="ctr"/>
            <a:endParaRPr lang="en-US" sz="2800" dirty="0" smtClean="0"/>
          </a:p>
          <a:p>
            <a:pPr algn="ctr"/>
            <a:r>
              <a:rPr lang="en-US" sz="2800" dirty="0" smtClean="0"/>
              <a:t>Use a PGAS language to simplify the code that does the communication step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23169</TotalTime>
  <Words>1602</Words>
  <Application>Microsoft Office PowerPoint</Application>
  <PresentationFormat>On-screen Show (4:3)</PresentationFormat>
  <Paragraphs>444</Paragraphs>
  <Slides>36</Slides>
  <Notes>32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Office Theme</vt:lpstr>
      <vt:lpstr>Refactoring a Climate Simulation Miniapp to use a PGAS programming model</vt:lpstr>
      <vt:lpstr>What are programming models</vt:lpstr>
      <vt:lpstr>The predominance of MPI</vt:lpstr>
      <vt:lpstr>Studying applicability with "Real world" codes</vt:lpstr>
      <vt:lpstr>Studying Benchmarks</vt:lpstr>
      <vt:lpstr>Some details</vt:lpstr>
      <vt:lpstr>The CGPOP Miniapp</vt:lpstr>
      <vt:lpstr>Initial CGPOP implementation</vt:lpstr>
      <vt:lpstr>Slide 9</vt:lpstr>
      <vt:lpstr>Co-Array Fortran</vt:lpstr>
      <vt:lpstr>One-sided communication (push)</vt:lpstr>
      <vt:lpstr>This should be easy right?</vt:lpstr>
      <vt:lpstr>Metadata needed for communication</vt:lpstr>
      <vt:lpstr>Lines of code</vt:lpstr>
      <vt:lpstr>Performance (on Lynx)</vt:lpstr>
      <vt:lpstr>Performance w/ buffers (on Lynx)</vt:lpstr>
      <vt:lpstr>Conclusions</vt:lpstr>
      <vt:lpstr>Conclusions</vt:lpstr>
      <vt:lpstr>[Bonus slides]</vt:lpstr>
      <vt:lpstr>What is PGAS?</vt:lpstr>
      <vt:lpstr>Programming Models</vt:lpstr>
      <vt:lpstr>Lines of code</vt:lpstr>
      <vt:lpstr>One-sided communication (pull)</vt:lpstr>
      <vt:lpstr>Results</vt:lpstr>
      <vt:lpstr>Results: learning curve</vt:lpstr>
      <vt:lpstr>Results: compiler difficulties</vt:lpstr>
      <vt:lpstr>One parallel programming model</vt:lpstr>
      <vt:lpstr>Index spaces</vt:lpstr>
      <vt:lpstr>Results: SLOC 1D</vt:lpstr>
      <vt:lpstr>Communication Metadata: original: receiver</vt:lpstr>
      <vt:lpstr>Communication Metadata: original: sender</vt:lpstr>
      <vt:lpstr>Slide 32</vt:lpstr>
      <vt:lpstr>Initial CGPOP implementation</vt:lpstr>
      <vt:lpstr>Initial CGPOP implementation</vt:lpstr>
      <vt:lpstr>Results: SLOC 2D</vt:lpstr>
      <vt:lpstr>Results: Performance 1D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Studying use of PGAS languages for climate simulation codes via a miniapp</dc:title>
  <dc:creator>stonea</dc:creator>
  <cp:lastModifiedBy>NCAR</cp:lastModifiedBy>
  <cp:revision>367</cp:revision>
  <dcterms:created xsi:type="dcterms:W3CDTF">2010-06-20T04:31:57Z</dcterms:created>
  <dcterms:modified xsi:type="dcterms:W3CDTF">2010-07-30T15:53:49Z</dcterms:modified>
</cp:coreProperties>
</file>