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794238" cy="30267275"/>
  <p:notesSz cx="6858000" cy="9144000"/>
  <p:defaultTextStyle>
    <a:defPPr>
      <a:defRPr lang="en-US"/>
    </a:defPPr>
    <a:lvl1pPr marL="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335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67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005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341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675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01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1346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868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5" autoAdjust="0"/>
  </p:normalViewPr>
  <p:slideViewPr>
    <p:cSldViewPr>
      <p:cViewPr varScale="1">
        <p:scale>
          <a:sx n="31" d="100"/>
          <a:sy n="31" d="100"/>
        </p:scale>
        <p:origin x="-1112" y="-136"/>
      </p:cViewPr>
      <p:guideLst>
        <p:guide orient="horz" pos="9533"/>
        <p:guide pos="13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nea:Documents: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onea:Documents:experi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Stencil from CGPOP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14"/>
            <c:spPr>
              <a:solidFill>
                <a:schemeClr val="accent1">
                  <a:lumMod val="20000"/>
                  <a:lumOff val="80000"/>
                </a:schemeClr>
              </a:solidFill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68.04</c:v>
                </c:pt>
                <c:pt idx="1">
                  <c:v>33.9</c:v>
                </c:pt>
                <c:pt idx="2">
                  <c:v>22.89</c:v>
                </c:pt>
                <c:pt idx="3">
                  <c:v>17.22</c:v>
                </c:pt>
                <c:pt idx="5">
                  <c:v>11.69</c:v>
                </c:pt>
                <c:pt idx="7">
                  <c:v>8.69</c:v>
                </c:pt>
                <c:pt idx="11">
                  <c:v>5.859999999999999</c:v>
                </c:pt>
                <c:pt idx="15">
                  <c:v>6.08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GridLib</c:v>
                </c:pt>
              </c:strCache>
            </c:strRef>
          </c:tx>
          <c:spPr>
            <a:ln w="47625">
              <a:noFill/>
            </a:ln>
          </c:spPr>
          <c:marker>
            <c:spPr>
              <a:ln>
                <a:noFill/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272.0</c:v>
                </c:pt>
                <c:pt idx="1">
                  <c:v>126.55</c:v>
                </c:pt>
                <c:pt idx="2">
                  <c:v>88.91</c:v>
                </c:pt>
                <c:pt idx="3">
                  <c:v>63.95</c:v>
                </c:pt>
                <c:pt idx="5">
                  <c:v>45.53</c:v>
                </c:pt>
                <c:pt idx="7">
                  <c:v>33.7</c:v>
                </c:pt>
                <c:pt idx="11">
                  <c:v>22.46</c:v>
                </c:pt>
                <c:pt idx="15">
                  <c:v>20.01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GridGen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79.5</c:v>
                </c:pt>
                <c:pt idx="1">
                  <c:v>39.4</c:v>
                </c:pt>
                <c:pt idx="2">
                  <c:v>26.4</c:v>
                </c:pt>
                <c:pt idx="3">
                  <c:v>20.06</c:v>
                </c:pt>
                <c:pt idx="5">
                  <c:v>14.0</c:v>
                </c:pt>
                <c:pt idx="7">
                  <c:v>10.29</c:v>
                </c:pt>
                <c:pt idx="11">
                  <c:v>6.89</c:v>
                </c:pt>
                <c:pt idx="15">
                  <c:v>6.4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232888"/>
        <c:axId val="2146617288"/>
      </c:scatterChart>
      <c:valAx>
        <c:axId val="2145232888"/>
        <c:scaling>
          <c:orientation val="minMax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MPI</a:t>
                </a:r>
                <a:r>
                  <a:rPr lang="en-US" sz="1600" baseline="0"/>
                  <a:t> Ranks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6617288"/>
        <c:crosses val="autoZero"/>
        <c:crossBetween val="midCat"/>
      </c:valAx>
      <c:valAx>
        <c:axId val="2146617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Time (secs)</a:t>
                </a:r>
              </a:p>
            </c:rich>
          </c:tx>
          <c:layout>
            <c:manualLayout>
              <c:xMode val="edge"/>
              <c:yMode val="edge"/>
              <c:x val="0.00638675497654565"/>
              <c:y val="0.3974625711829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523288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Stencil from CGPOP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14"/>
            <c:spPr>
              <a:solidFill>
                <a:schemeClr val="accent1">
                  <a:lumMod val="20000"/>
                  <a:lumOff val="80000"/>
                </a:schemeClr>
              </a:solidFill>
            </c:spPr>
          </c:marker>
          <c:xVal>
            <c:numRef>
              <c:f>Sheet1!$F$2:$F$10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80.0</c:v>
                </c:pt>
                <c:pt idx="7">
                  <c:v>100.0</c:v>
                </c:pt>
                <c:pt idx="8">
                  <c:v>120.0</c:v>
                </c:pt>
              </c:numCache>
            </c:numRef>
          </c:xVal>
          <c:yVal>
            <c:numRef>
              <c:f>Sheet1!$G$2:$G$10</c:f>
              <c:numCache>
                <c:formatCode>General</c:formatCode>
                <c:ptCount val="9"/>
                <c:pt idx="0">
                  <c:v>131.65</c:v>
                </c:pt>
                <c:pt idx="1">
                  <c:v>67.1</c:v>
                </c:pt>
                <c:pt idx="2">
                  <c:v>44.45</c:v>
                </c:pt>
                <c:pt idx="3">
                  <c:v>47.28</c:v>
                </c:pt>
                <c:pt idx="4">
                  <c:v>26.81</c:v>
                </c:pt>
                <c:pt idx="5">
                  <c:v>24.49</c:v>
                </c:pt>
                <c:pt idx="6">
                  <c:v>26.78</c:v>
                </c:pt>
                <c:pt idx="7">
                  <c:v>17.48</c:v>
                </c:pt>
                <c:pt idx="8">
                  <c:v>20.5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GridLib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Sheet1!$F$2:$F$10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80.0</c:v>
                </c:pt>
                <c:pt idx="7">
                  <c:v>100.0</c:v>
                </c:pt>
                <c:pt idx="8">
                  <c:v>120.0</c:v>
                </c:pt>
              </c:numCache>
            </c:numRef>
          </c:xVal>
          <c:yVal>
            <c:numRef>
              <c:f>Sheet1!$H$2:$H$10</c:f>
              <c:numCache>
                <c:formatCode>General</c:formatCode>
                <c:ptCount val="9"/>
                <c:pt idx="0">
                  <c:v>632.8599999999999</c:v>
                </c:pt>
                <c:pt idx="1">
                  <c:v>314.78</c:v>
                </c:pt>
                <c:pt idx="2">
                  <c:v>208.7</c:v>
                </c:pt>
                <c:pt idx="3">
                  <c:v>156.48</c:v>
                </c:pt>
                <c:pt idx="4">
                  <c:v>127.87</c:v>
                </c:pt>
                <c:pt idx="5">
                  <c:v>104.7</c:v>
                </c:pt>
                <c:pt idx="6">
                  <c:v>94.77</c:v>
                </c:pt>
                <c:pt idx="7">
                  <c:v>75.27</c:v>
                </c:pt>
                <c:pt idx="8">
                  <c:v>63.06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GridGen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Sheet1!$F$2:$F$10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80.0</c:v>
                </c:pt>
                <c:pt idx="7">
                  <c:v>100.0</c:v>
                </c:pt>
                <c:pt idx="8">
                  <c:v>120.0</c:v>
                </c:pt>
              </c:numCache>
            </c:numRef>
          </c:xVal>
          <c:yVal>
            <c:numRef>
              <c:f>Sheet1!$I$2:$I$10</c:f>
              <c:numCache>
                <c:formatCode>General</c:formatCode>
                <c:ptCount val="9"/>
                <c:pt idx="0">
                  <c:v>149.41</c:v>
                </c:pt>
                <c:pt idx="1">
                  <c:v>64.14</c:v>
                </c:pt>
                <c:pt idx="2">
                  <c:v>43.39</c:v>
                </c:pt>
                <c:pt idx="3">
                  <c:v>43.81</c:v>
                </c:pt>
                <c:pt idx="4">
                  <c:v>25.57</c:v>
                </c:pt>
                <c:pt idx="5">
                  <c:v>21.32</c:v>
                </c:pt>
                <c:pt idx="6">
                  <c:v>24.69</c:v>
                </c:pt>
                <c:pt idx="7">
                  <c:v>17.6</c:v>
                </c:pt>
                <c:pt idx="8">
                  <c:v>20.55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295512"/>
        <c:axId val="2145301032"/>
      </c:scatterChart>
      <c:valAx>
        <c:axId val="2145295512"/>
        <c:scaling>
          <c:orientation val="minMax"/>
          <c:max val="12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MPI Ranks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2145301032"/>
        <c:crosses val="autoZero"/>
        <c:crossBetween val="midCat"/>
        <c:majorUnit val="25.0"/>
      </c:valAx>
      <c:valAx>
        <c:axId val="2145301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Time (secs)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2145295512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9402475"/>
            <a:ext cx="36375102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137" y="17151456"/>
            <a:ext cx="29955967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203227" y="5352826"/>
            <a:ext cx="45060255" cy="113971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5042" y="5352826"/>
            <a:ext cx="134474949" cy="113971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51" y="19449529"/>
            <a:ext cx="36375102" cy="6011417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51" y="12828565"/>
            <a:ext cx="36375102" cy="6620964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33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67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0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34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6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0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3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868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5043" y="31171094"/>
            <a:ext cx="89763886" cy="8815343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492167" y="31171094"/>
            <a:ext cx="89771318" cy="8815343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12" y="1212094"/>
            <a:ext cx="38514814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12" y="6775108"/>
            <a:ext cx="18908220" cy="2823542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35" indent="0">
              <a:buNone/>
              <a:defRPr sz="9100" b="1"/>
            </a:lvl2pPr>
            <a:lvl3pPr marL="4174670" indent="0">
              <a:buNone/>
              <a:defRPr sz="8200" b="1"/>
            </a:lvl3pPr>
            <a:lvl4pPr marL="6262005" indent="0">
              <a:buNone/>
              <a:defRPr sz="7300" b="1"/>
            </a:lvl4pPr>
            <a:lvl5pPr marL="8349341" indent="0">
              <a:buNone/>
              <a:defRPr sz="7300" b="1"/>
            </a:lvl5pPr>
            <a:lvl6pPr marL="10436675" indent="0">
              <a:buNone/>
              <a:defRPr sz="7300" b="1"/>
            </a:lvl6pPr>
            <a:lvl7pPr marL="12524010" indent="0">
              <a:buNone/>
              <a:defRPr sz="7300" b="1"/>
            </a:lvl7pPr>
            <a:lvl8pPr marL="14611346" indent="0">
              <a:buNone/>
              <a:defRPr sz="7300" b="1"/>
            </a:lvl8pPr>
            <a:lvl9pPr marL="16698680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712" y="9598651"/>
            <a:ext cx="18908220" cy="17438717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8881" y="6775108"/>
            <a:ext cx="18915648" cy="2823542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35" indent="0">
              <a:buNone/>
              <a:defRPr sz="9100" b="1"/>
            </a:lvl2pPr>
            <a:lvl3pPr marL="4174670" indent="0">
              <a:buNone/>
              <a:defRPr sz="8200" b="1"/>
            </a:lvl3pPr>
            <a:lvl4pPr marL="6262005" indent="0">
              <a:buNone/>
              <a:defRPr sz="7300" b="1"/>
            </a:lvl4pPr>
            <a:lvl5pPr marL="8349341" indent="0">
              <a:buNone/>
              <a:defRPr sz="7300" b="1"/>
            </a:lvl5pPr>
            <a:lvl6pPr marL="10436675" indent="0">
              <a:buNone/>
              <a:defRPr sz="7300" b="1"/>
            </a:lvl6pPr>
            <a:lvl7pPr marL="12524010" indent="0">
              <a:buNone/>
              <a:defRPr sz="7300" b="1"/>
            </a:lvl7pPr>
            <a:lvl8pPr marL="14611346" indent="0">
              <a:buNone/>
              <a:defRPr sz="7300" b="1"/>
            </a:lvl8pPr>
            <a:lvl9pPr marL="16698680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8881" y="9598651"/>
            <a:ext cx="18915648" cy="17438717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14" y="1205086"/>
            <a:ext cx="14079009" cy="512862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358" y="1205088"/>
            <a:ext cx="23923168" cy="25832281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714" y="6333711"/>
            <a:ext cx="14079009" cy="20703659"/>
          </a:xfrm>
        </p:spPr>
        <p:txBody>
          <a:bodyPr/>
          <a:lstStyle>
            <a:lvl1pPr marL="0" indent="0">
              <a:buNone/>
              <a:defRPr sz="6400"/>
            </a:lvl1pPr>
            <a:lvl2pPr marL="2087335" indent="0">
              <a:buNone/>
              <a:defRPr sz="5500"/>
            </a:lvl2pPr>
            <a:lvl3pPr marL="4174670" indent="0">
              <a:buNone/>
              <a:defRPr sz="4500"/>
            </a:lvl3pPr>
            <a:lvl4pPr marL="6262005" indent="0">
              <a:buNone/>
              <a:defRPr sz="4100"/>
            </a:lvl4pPr>
            <a:lvl5pPr marL="8349341" indent="0">
              <a:buNone/>
              <a:defRPr sz="4100"/>
            </a:lvl5pPr>
            <a:lvl6pPr marL="10436675" indent="0">
              <a:buNone/>
              <a:defRPr sz="4100"/>
            </a:lvl6pPr>
            <a:lvl7pPr marL="12524010" indent="0">
              <a:buNone/>
              <a:defRPr sz="4100"/>
            </a:lvl7pPr>
            <a:lvl8pPr marL="14611346" indent="0">
              <a:buNone/>
              <a:defRPr sz="4100"/>
            </a:lvl8pPr>
            <a:lvl9pPr marL="16698680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4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971" y="21187093"/>
            <a:ext cx="25676543" cy="250125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971" y="2704437"/>
            <a:ext cx="25676543" cy="18160365"/>
          </a:xfrm>
        </p:spPr>
        <p:txBody>
          <a:bodyPr/>
          <a:lstStyle>
            <a:lvl1pPr marL="0" indent="0">
              <a:buNone/>
              <a:defRPr sz="14600"/>
            </a:lvl1pPr>
            <a:lvl2pPr marL="2087335" indent="0">
              <a:buNone/>
              <a:defRPr sz="12800"/>
            </a:lvl2pPr>
            <a:lvl3pPr marL="4174670" indent="0">
              <a:buNone/>
              <a:defRPr sz="11000"/>
            </a:lvl3pPr>
            <a:lvl4pPr marL="6262005" indent="0">
              <a:buNone/>
              <a:defRPr sz="9100"/>
            </a:lvl4pPr>
            <a:lvl5pPr marL="8349341" indent="0">
              <a:buNone/>
              <a:defRPr sz="9100"/>
            </a:lvl5pPr>
            <a:lvl6pPr marL="10436675" indent="0">
              <a:buNone/>
              <a:defRPr sz="9100"/>
            </a:lvl6pPr>
            <a:lvl7pPr marL="12524010" indent="0">
              <a:buNone/>
              <a:defRPr sz="9100"/>
            </a:lvl7pPr>
            <a:lvl8pPr marL="14611346" indent="0">
              <a:buNone/>
              <a:defRPr sz="9100"/>
            </a:lvl8pPr>
            <a:lvl9pPr marL="16698680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971" y="23688350"/>
            <a:ext cx="25676543" cy="3552199"/>
          </a:xfrm>
        </p:spPr>
        <p:txBody>
          <a:bodyPr/>
          <a:lstStyle>
            <a:lvl1pPr marL="0" indent="0">
              <a:buNone/>
              <a:defRPr sz="6400"/>
            </a:lvl1pPr>
            <a:lvl2pPr marL="2087335" indent="0">
              <a:buNone/>
              <a:defRPr sz="5500"/>
            </a:lvl2pPr>
            <a:lvl3pPr marL="4174670" indent="0">
              <a:buNone/>
              <a:defRPr sz="4500"/>
            </a:lvl3pPr>
            <a:lvl4pPr marL="6262005" indent="0">
              <a:buNone/>
              <a:defRPr sz="4100"/>
            </a:lvl4pPr>
            <a:lvl5pPr marL="8349341" indent="0">
              <a:buNone/>
              <a:defRPr sz="4100"/>
            </a:lvl5pPr>
            <a:lvl6pPr marL="10436675" indent="0">
              <a:buNone/>
              <a:defRPr sz="4100"/>
            </a:lvl6pPr>
            <a:lvl7pPr marL="12524010" indent="0">
              <a:buNone/>
              <a:defRPr sz="4100"/>
            </a:lvl7pPr>
            <a:lvl8pPr marL="14611346" indent="0">
              <a:buNone/>
              <a:defRPr sz="4100"/>
            </a:lvl8pPr>
            <a:lvl9pPr marL="16698680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9712" y="1212094"/>
            <a:ext cx="38514814" cy="5044546"/>
          </a:xfrm>
          <a:prstGeom prst="rect">
            <a:avLst/>
          </a:prstGeom>
        </p:spPr>
        <p:txBody>
          <a:bodyPr vert="horz" lIns="417467" tIns="208733" rIns="417467" bIns="2087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12" y="7062367"/>
            <a:ext cx="38514814" cy="19975002"/>
          </a:xfrm>
          <a:prstGeom prst="rect">
            <a:avLst/>
          </a:prstGeom>
        </p:spPr>
        <p:txBody>
          <a:bodyPr vert="horz" lIns="417467" tIns="208733" rIns="417467" bIns="2087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9712" y="28053282"/>
            <a:ext cx="9985322" cy="1611452"/>
          </a:xfrm>
          <a:prstGeom prst="rect">
            <a:avLst/>
          </a:prstGeom>
        </p:spPr>
        <p:txBody>
          <a:bodyPr vert="horz" lIns="417467" tIns="208733" rIns="417467" bIns="20873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1366" y="28053282"/>
            <a:ext cx="13551509" cy="1611452"/>
          </a:xfrm>
          <a:prstGeom prst="rect">
            <a:avLst/>
          </a:prstGeom>
        </p:spPr>
        <p:txBody>
          <a:bodyPr vert="horz" lIns="417467" tIns="208733" rIns="417467" bIns="20873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69204" y="28053282"/>
            <a:ext cx="9985322" cy="1611452"/>
          </a:xfrm>
          <a:prstGeom prst="rect">
            <a:avLst/>
          </a:prstGeom>
        </p:spPr>
        <p:txBody>
          <a:bodyPr vert="horz" lIns="417467" tIns="208733" rIns="417467" bIns="20873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6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02" indent="-1565502" algn="l" defTabSz="4174670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920" indent="-1304584" algn="l" defTabSz="4174670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338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2" indent="-1043667" algn="l" defTabSz="417467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008" indent="-1043667" algn="l" defTabSz="4174670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343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7677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013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347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335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67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005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341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675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01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346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868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chart" Target="../charts/chart1.xml"/><Relationship Id="rId13" Type="http://schemas.openxmlformats.org/officeDocument/2006/relationships/chart" Target="../charts/chart2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1287790" y="-97291"/>
            <a:ext cx="41506448" cy="25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358" tIns="59180" rIns="118358" bIns="5918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8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Abstractions for Defining Semi-Regular Grids</a:t>
            </a:r>
          </a:p>
          <a:p>
            <a:pPr algn="ctr"/>
            <a:r>
              <a:rPr lang="en-US" sz="8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Orthogonally from Stencil Computations</a:t>
            </a:r>
            <a:endParaRPr lang="en-US" sz="8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13462" y="4755536"/>
            <a:ext cx="13571321" cy="20214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2200" dirty="0"/>
          </a:p>
          <a:p>
            <a:pPr defTabSz="991809"/>
            <a:endParaRPr lang="en-US" sz="5300" dirty="0"/>
          </a:p>
          <a:p>
            <a:pPr defTabSz="991809"/>
            <a:r>
              <a:rPr lang="en-US" sz="4000" dirty="0"/>
              <a:t>With the </a:t>
            </a:r>
            <a:r>
              <a:rPr lang="en-US" sz="4000" dirty="0" err="1" smtClean="0"/>
              <a:t>GridWeaver</a:t>
            </a:r>
            <a:r>
              <a:rPr lang="en-US" sz="4000" dirty="0" smtClean="0"/>
              <a:t> code </a:t>
            </a:r>
            <a:r>
              <a:rPr lang="en-US" sz="4000" dirty="0"/>
              <a:t>generator we are able to produce semi-regular grid stencil code that matches hand-written code.</a:t>
            </a:r>
          </a:p>
          <a:p>
            <a:pPr defTabSz="991809"/>
            <a:endParaRPr lang="en-US" sz="4000" dirty="0"/>
          </a:p>
          <a:p>
            <a:pPr defTabSz="991809"/>
            <a:r>
              <a:rPr lang="en-US" sz="4000" dirty="0"/>
              <a:t>	          BACON				             ISTEC CRAY</a:t>
            </a:r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marL="634194" indent="-634194" defTabSz="991809">
              <a:buFont typeface="Arial"/>
              <a:buChar char="•"/>
            </a:pPr>
            <a:r>
              <a:rPr lang="en-US" sz="4000" dirty="0"/>
              <a:t>Experiments are with CGPOP stencil on a Dipole grid</a:t>
            </a:r>
          </a:p>
          <a:p>
            <a:pPr marL="634194" indent="-634194" defTabSz="991809">
              <a:buFont typeface="Arial"/>
              <a:buChar char="•"/>
            </a:pPr>
            <a:endParaRPr lang="en-US" sz="1800" dirty="0"/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Bacon is: a 16 core, 2.13 GHz, XeonE7 machine</a:t>
            </a:r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Bacon experiments ran for 100 </a:t>
            </a:r>
            <a:r>
              <a:rPr lang="fr-FR" sz="4000" dirty="0" err="1"/>
              <a:t>iterations</a:t>
            </a:r>
            <a:r>
              <a:rPr lang="fr-FR" sz="4000" dirty="0"/>
              <a:t> on a  3600 x 3600 </a:t>
            </a:r>
            <a:r>
              <a:rPr lang="fr-FR" sz="4000" dirty="0" err="1"/>
              <a:t>grid</a:t>
            </a:r>
            <a:endParaRPr lang="fr-FR" sz="4000" dirty="0"/>
          </a:p>
          <a:p>
            <a:pPr marL="634194" indent="-634194">
              <a:buFont typeface="Arial"/>
              <a:buChar char="•"/>
            </a:pPr>
            <a:endParaRPr lang="fr-FR" sz="1600" dirty="0"/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The ISTEC </a:t>
            </a:r>
            <a:r>
              <a:rPr lang="fr-FR" sz="4000" dirty="0" err="1"/>
              <a:t>Cray</a:t>
            </a:r>
            <a:r>
              <a:rPr lang="fr-FR" sz="4000" dirty="0"/>
              <a:t> </a:t>
            </a:r>
            <a:r>
              <a:rPr lang="fr-FR" sz="4000" dirty="0" err="1"/>
              <a:t>is</a:t>
            </a:r>
            <a:r>
              <a:rPr lang="fr-FR" sz="4000" dirty="0"/>
              <a:t>: A </a:t>
            </a:r>
            <a:r>
              <a:rPr lang="en-US" sz="4000" dirty="0"/>
              <a:t>Cray XT6m with 1248 cores across 52 nodes, </a:t>
            </a:r>
            <a:r>
              <a:rPr lang="es-ES_tradnl" sz="4000" dirty="0"/>
              <a:t>24 </a:t>
            </a:r>
            <a:r>
              <a:rPr lang="es-ES_tradnl" sz="4000" dirty="0" err="1"/>
              <a:t>cores</a:t>
            </a:r>
            <a:r>
              <a:rPr lang="es-ES_tradnl" sz="4000" dirty="0"/>
              <a:t> per </a:t>
            </a:r>
            <a:r>
              <a:rPr lang="es-ES_tradnl" sz="4000" dirty="0" err="1"/>
              <a:t>node</a:t>
            </a:r>
            <a:r>
              <a:rPr lang="es-ES_tradnl" sz="4000" dirty="0"/>
              <a:t> </a:t>
            </a:r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ISTEC </a:t>
            </a:r>
            <a:r>
              <a:rPr lang="fr-FR" sz="4000" dirty="0" err="1"/>
              <a:t>Cray</a:t>
            </a:r>
            <a:r>
              <a:rPr lang="fr-FR" sz="4000" dirty="0"/>
              <a:t> </a:t>
            </a:r>
            <a:r>
              <a:rPr lang="fr-FR" sz="4000" dirty="0" err="1"/>
              <a:t>results</a:t>
            </a:r>
            <a:r>
              <a:rPr lang="fr-FR" sz="4000" dirty="0"/>
              <a:t> ran for 1000 </a:t>
            </a:r>
            <a:r>
              <a:rPr lang="fr-FR" sz="4000" dirty="0" err="1"/>
              <a:t>iterations</a:t>
            </a:r>
            <a:r>
              <a:rPr lang="fr-FR" sz="4000" dirty="0"/>
              <a:t> on 10800 x 10800 </a:t>
            </a:r>
            <a:r>
              <a:rPr lang="fr-FR" sz="4000" dirty="0" err="1"/>
              <a:t>grid</a:t>
            </a:r>
            <a:endParaRPr lang="fr-FR" sz="4000" dirty="0"/>
          </a:p>
          <a:p>
            <a:endParaRPr lang="fr-FR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7758" y="12634788"/>
            <a:ext cx="13472260" cy="7528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1800" dirty="0"/>
          </a:p>
          <a:p>
            <a:r>
              <a:rPr lang="en-US" sz="4100" dirty="0"/>
              <a:t>Stencil and communication code is commonly impacted by grid structure and parallelization details.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519474" y="6053455"/>
            <a:ext cx="13840200" cy="13368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marL="634194" indent="-634194" defTabSz="992474">
              <a:buFont typeface="Arial"/>
              <a:buChar char="•"/>
              <a:defRPr/>
            </a:pPr>
            <a:r>
              <a:rPr lang="en-US" sz="4000" dirty="0">
                <a:latin typeface="Times New Roman" pitchFamily="-109" charset="0"/>
              </a:rPr>
              <a:t>Many Earth Simulation programs use grids that consist of </a:t>
            </a:r>
            <a:r>
              <a:rPr lang="en-US" sz="4000" b="1" dirty="0">
                <a:latin typeface="Times New Roman" pitchFamily="-109" charset="0"/>
              </a:rPr>
              <a:t>sets of regular grids connected in an irregular fashion</a:t>
            </a:r>
          </a:p>
          <a:p>
            <a:pPr marL="634194" indent="-634194" defTabSz="992474">
              <a:buFont typeface="Arial"/>
              <a:buChar char="•"/>
              <a:defRPr/>
            </a:pPr>
            <a:r>
              <a:rPr lang="en-US" sz="4000" dirty="0">
                <a:latin typeface="Times New Roman" pitchFamily="-109" charset="0"/>
              </a:rPr>
              <a:t>We call this class </a:t>
            </a:r>
            <a:r>
              <a:rPr lang="en-US" sz="4000" b="1" dirty="0">
                <a:latin typeface="Times New Roman" pitchFamily="-109" charset="0"/>
              </a:rPr>
              <a:t>Semi-Regular</a:t>
            </a:r>
          </a:p>
          <a:p>
            <a:pPr marL="634194" indent="-634194" defTabSz="992474">
              <a:buFont typeface="Arial"/>
              <a:buChar char="•"/>
              <a:defRPr/>
            </a:pPr>
            <a:r>
              <a:rPr lang="en-US" sz="4000" dirty="0">
                <a:latin typeface="Times New Roman" pitchFamily="-109" charset="0"/>
              </a:rPr>
              <a:t>Below we illustrate the cubed sphere and geodesic grid, and various connectivity patterns:</a:t>
            </a: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r>
              <a:rPr lang="en-US" sz="4000" dirty="0">
                <a:latin typeface="Times New Roman" pitchFamily="-109" charset="0"/>
              </a:rPr>
              <a:t>                                          After data is structured into a grid it</a:t>
            </a:r>
          </a:p>
          <a:p>
            <a:pPr defTabSz="992474">
              <a:defRPr/>
            </a:pPr>
            <a:r>
              <a:rPr lang="en-US" sz="4000" dirty="0">
                <a:latin typeface="Times New Roman" pitchFamily="-109" charset="0"/>
              </a:rPr>
              <a:t>					   is blocked and distributed to 		 					   processors.</a:t>
            </a: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9456" y="3811435"/>
            <a:ext cx="41764714" cy="224202"/>
          </a:xfrm>
          <a:prstGeom prst="rect">
            <a:avLst/>
          </a:prstGeom>
          <a:solidFill>
            <a:schemeClr val="accent1"/>
          </a:solidFill>
          <a:ln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8358" tIns="59180" rIns="118358" bIns="59180"/>
          <a:lstStyle/>
          <a:p>
            <a:pPr defTabSz="992474"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84909" y="2286090"/>
            <a:ext cx="42794238" cy="134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358" tIns="59180" rIns="118358" bIns="5918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8000" dirty="0"/>
              <a:t>Andrew Stone, Michelle Mills </a:t>
            </a:r>
            <a:r>
              <a:rPr lang="en-US" sz="8000" dirty="0" err="1"/>
              <a:t>Strout</a:t>
            </a:r>
            <a:endParaRPr lang="en-US" sz="80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4519474" y="4708243"/>
            <a:ext cx="13840200" cy="13452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 Grids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9455" y="12466637"/>
            <a:ext cx="13472260" cy="13452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Tangled Details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713463" y="4711746"/>
            <a:ext cx="13560707" cy="13452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GridWeaver</a:t>
            </a:r>
            <a:endParaRPr lang="en-US" sz="7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614401" y="26330762"/>
            <a:ext cx="13670382" cy="3500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endParaRPr lang="en-US" sz="4100" dirty="0"/>
          </a:p>
          <a:p>
            <a:pPr marL="634194" indent="-634194">
              <a:buFont typeface="Arial"/>
              <a:buChar char="•"/>
            </a:pPr>
            <a:r>
              <a:rPr lang="en-US" sz="4100" dirty="0"/>
              <a:t>Non compact stencils</a:t>
            </a:r>
          </a:p>
          <a:p>
            <a:pPr marL="634194" indent="-634194">
              <a:buFont typeface="Arial"/>
              <a:buChar char="•"/>
            </a:pPr>
            <a:r>
              <a:rPr lang="en-US" sz="4100" dirty="0"/>
              <a:t>Implementation in SWM and CGPOP</a:t>
            </a:r>
          </a:p>
          <a:p>
            <a:pPr marL="634194" indent="-634194">
              <a:buFont typeface="Arial"/>
              <a:buChar char="•"/>
            </a:pPr>
            <a:r>
              <a:rPr lang="en-US" sz="4100" dirty="0"/>
              <a:t>Optimizations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8614401" y="25559032"/>
            <a:ext cx="13670382" cy="13732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Work</a:t>
            </a:r>
          </a:p>
        </p:txBody>
      </p:sp>
      <p:cxnSp>
        <p:nvCxnSpPr>
          <p:cNvPr id="25" name="Straight Connector 42"/>
          <p:cNvCxnSpPr>
            <a:cxnSpLocks noChangeShapeType="1"/>
          </p:cNvCxnSpPr>
          <p:nvPr/>
        </p:nvCxnSpPr>
        <p:spPr bwMode="auto">
          <a:xfrm>
            <a:off x="9509831" y="6973034"/>
            <a:ext cx="101891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47" y="364328"/>
            <a:ext cx="6438948" cy="28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98"/>
          <p:cNvSpPr>
            <a:spLocks noChangeArrowheads="1"/>
          </p:cNvSpPr>
          <p:nvPr/>
        </p:nvSpPr>
        <p:spPr bwMode="auto">
          <a:xfrm>
            <a:off x="509455" y="6004410"/>
            <a:ext cx="13500563" cy="62336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r>
              <a:rPr lang="en-US" sz="4000" dirty="0"/>
              <a:t>Scientists use Earth Simulation programs to:</a:t>
            </a:r>
          </a:p>
          <a:p>
            <a:r>
              <a:rPr lang="en-US" sz="4000" b="1" dirty="0"/>
              <a:t>     Predict</a:t>
            </a:r>
            <a:r>
              <a:rPr lang="en-US" sz="4000" dirty="0"/>
              <a:t> change in the weather and climate</a:t>
            </a:r>
          </a:p>
          <a:p>
            <a:r>
              <a:rPr lang="en-US" sz="4000" b="1" dirty="0"/>
              <a:t>     Gain insight </a:t>
            </a:r>
            <a:r>
              <a:rPr lang="en-US" sz="4000" dirty="0"/>
              <a:t>into how weather and climate works</a:t>
            </a:r>
          </a:p>
          <a:p>
            <a:endParaRPr lang="en-US" sz="4000" dirty="0"/>
          </a:p>
          <a:p>
            <a:r>
              <a:rPr lang="en-US" sz="4000" dirty="0"/>
              <a:t>These programs work on a </a:t>
            </a:r>
            <a:r>
              <a:rPr lang="en-US" sz="4000" b="1" dirty="0" smtClean="0"/>
              <a:t>discretization</a:t>
            </a:r>
          </a:p>
          <a:p>
            <a:r>
              <a:rPr lang="en-US" sz="4000" dirty="0" smtClean="0"/>
              <a:t>of </a:t>
            </a:r>
            <a:r>
              <a:rPr lang="en-US" sz="4000" dirty="0"/>
              <a:t>the Earth (called a </a:t>
            </a:r>
            <a:r>
              <a:rPr lang="en-US" sz="4000" b="1" dirty="0"/>
              <a:t>Grid</a:t>
            </a:r>
            <a:r>
              <a:rPr lang="en-US" sz="4000" dirty="0"/>
              <a:t>) and </a:t>
            </a:r>
            <a:r>
              <a:rPr lang="en-US" sz="4000" dirty="0" smtClean="0"/>
              <a:t>apply</a:t>
            </a:r>
          </a:p>
          <a:p>
            <a:r>
              <a:rPr lang="en-US" sz="4000" b="1" dirty="0" smtClean="0"/>
              <a:t>stencil </a:t>
            </a:r>
            <a:r>
              <a:rPr lang="en-US" sz="4000" b="1" dirty="0"/>
              <a:t>computations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</a:p>
          <a:p>
            <a:endParaRPr lang="en-US" sz="40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509455" y="4711747"/>
            <a:ext cx="13500563" cy="13452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8976519" y="7970837"/>
            <a:ext cx="4111560" cy="4038600"/>
            <a:chOff x="2704816" y="2241447"/>
            <a:chExt cx="3728299" cy="3698442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4816" y="2241447"/>
              <a:ext cx="3728299" cy="365722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7129" y="2272324"/>
              <a:ext cx="3641424" cy="3667565"/>
            </a:xfrm>
            <a:prstGeom prst="rect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4124324" y="3272888"/>
              <a:ext cx="890588" cy="796925"/>
              <a:chOff x="4124324" y="3459162"/>
              <a:chExt cx="890588" cy="796925"/>
            </a:xfrm>
          </p:grpSpPr>
          <p:sp>
            <p:nvSpPr>
              <p:cNvPr id="118" name="Hexagon 117"/>
              <p:cNvSpPr/>
              <p:nvPr/>
            </p:nvSpPr>
            <p:spPr>
              <a:xfrm>
                <a:off x="4565650" y="3998912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xagon 118"/>
              <p:cNvSpPr/>
              <p:nvPr/>
            </p:nvSpPr>
            <p:spPr>
              <a:xfrm>
                <a:off x="4252912" y="3975100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xagon 119"/>
              <p:cNvSpPr/>
              <p:nvPr/>
            </p:nvSpPr>
            <p:spPr>
              <a:xfrm rot="16200000">
                <a:off x="4092574" y="3714213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xagon 120"/>
              <p:cNvSpPr/>
              <p:nvPr/>
            </p:nvSpPr>
            <p:spPr>
              <a:xfrm>
                <a:off x="4252912" y="3460750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xagon 121"/>
              <p:cNvSpPr/>
              <p:nvPr/>
            </p:nvSpPr>
            <p:spPr>
              <a:xfrm>
                <a:off x="4565650" y="3459162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Hexagon 122"/>
              <p:cNvSpPr/>
              <p:nvPr/>
            </p:nvSpPr>
            <p:spPr>
              <a:xfrm rot="16379454">
                <a:off x="4725987" y="3741737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xagon 123"/>
              <p:cNvSpPr/>
              <p:nvPr/>
            </p:nvSpPr>
            <p:spPr>
              <a:xfrm rot="16004385">
                <a:off x="4405313" y="3721267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89292" y="16899229"/>
            <a:ext cx="5009643" cy="2294813"/>
            <a:chOff x="71272" y="2368953"/>
            <a:chExt cx="8513927" cy="393871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72" y="2368953"/>
              <a:ext cx="4898661" cy="38383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8332" y="2590799"/>
              <a:ext cx="3716867" cy="371686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190066" y="2929468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24131" y="2929468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98530" y="4572000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24131" y="4546600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41142" y="3335867"/>
              <a:ext cx="646197" cy="57573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6809" y="3335867"/>
              <a:ext cx="646197" cy="5757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876" y="4953001"/>
              <a:ext cx="646197" cy="57573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7542" y="4953001"/>
              <a:ext cx="646197" cy="575734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 flipH="1">
              <a:off x="3606800" y="2760133"/>
              <a:ext cx="1490133" cy="10837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606801" y="4758267"/>
              <a:ext cx="1490132" cy="13885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4201" y="13199896"/>
            <a:ext cx="3820914" cy="29495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4034" y="13199895"/>
            <a:ext cx="3481276" cy="301621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04571" y="9584637"/>
            <a:ext cx="4953832" cy="301680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04570" y="13368046"/>
            <a:ext cx="4839825" cy="233390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92307" y="17191037"/>
            <a:ext cx="10760958" cy="2739735"/>
            <a:chOff x="38418511" y="9157880"/>
            <a:chExt cx="9657198" cy="2483091"/>
          </a:xfrm>
        </p:grpSpPr>
        <p:sp>
          <p:nvSpPr>
            <p:cNvPr id="149" name="TextBox 148"/>
            <p:cNvSpPr txBox="1"/>
            <p:nvPr/>
          </p:nvSpPr>
          <p:spPr>
            <a:xfrm>
              <a:off x="38418511" y="9332649"/>
              <a:ext cx="2710463" cy="1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700" dirty="0"/>
                <a:t>Grid structure</a:t>
              </a:r>
            </a:p>
            <a:p>
              <a:pPr algn="r"/>
              <a:r>
                <a:rPr lang="en-US" sz="2700" dirty="0"/>
                <a:t>Stencil</a:t>
              </a:r>
            </a:p>
            <a:p>
              <a:pPr algn="r"/>
              <a:r>
                <a:rPr lang="en-US" sz="2700" dirty="0"/>
                <a:t>Data decomposition</a:t>
              </a:r>
            </a:p>
            <a:p>
              <a:pPr algn="r"/>
              <a:r>
                <a:rPr lang="en-US" sz="2700" dirty="0"/>
                <a:t>Optimizations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2295859" y="9250213"/>
              <a:ext cx="21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Stencil function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2309986" y="10532975"/>
              <a:ext cx="3282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Communication function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668605" y="10440642"/>
              <a:ext cx="24071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19% CGPOP</a:t>
              </a:r>
            </a:p>
            <a:p>
              <a:r>
                <a:rPr lang="en-US" sz="4000" dirty="0"/>
                <a:t>30% SWM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4536719" y="9157880"/>
              <a:ext cx="22211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5% CGPOP</a:t>
              </a:r>
            </a:p>
            <a:p>
              <a:r>
                <a:rPr lang="en-US" sz="4000" dirty="0"/>
                <a:t>1.5% SWM</a:t>
              </a:r>
            </a:p>
          </p:txBody>
        </p:sp>
        <p:cxnSp>
          <p:nvCxnSpPr>
            <p:cNvPr id="154" name="Straight Arrow Connector 153"/>
            <p:cNvCxnSpPr>
              <a:endCxn id="150" idx="1"/>
            </p:cNvCxnSpPr>
            <p:nvPr/>
          </p:nvCxnSpPr>
          <p:spPr>
            <a:xfrm flipV="1">
              <a:off x="41128974" y="9481046"/>
              <a:ext cx="1166885" cy="137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41128974" y="9633448"/>
              <a:ext cx="1319285" cy="306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41128974" y="9711879"/>
              <a:ext cx="1545079" cy="592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41128974" y="9716385"/>
              <a:ext cx="1951479" cy="9689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41128974" y="9618576"/>
              <a:ext cx="1842410" cy="10351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41128974" y="9940308"/>
              <a:ext cx="1639210" cy="745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41128974" y="10304375"/>
              <a:ext cx="1319285" cy="3493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endCxn id="151" idx="1"/>
            </p:cNvCxnSpPr>
            <p:nvPr/>
          </p:nvCxnSpPr>
          <p:spPr>
            <a:xfrm>
              <a:off x="41128974" y="10685375"/>
              <a:ext cx="1181012" cy="78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161"/>
          <p:cNvSpPr/>
          <p:nvPr/>
        </p:nvSpPr>
        <p:spPr>
          <a:xfrm>
            <a:off x="4500188" y="14056201"/>
            <a:ext cx="5264371" cy="1952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471" tIns="50735" rIns="101471" bIns="50735" rtlCol="0" anchor="ctr"/>
          <a:lstStyle/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Loop {</a:t>
            </a:r>
          </a:p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   communicate()	     </a:t>
            </a:r>
          </a:p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   stencil()</a:t>
            </a:r>
          </a:p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}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29123856" y="6221607"/>
            <a:ext cx="13121853" cy="4074355"/>
            <a:chOff x="26136600" y="5867401"/>
            <a:chExt cx="11775934" cy="3692691"/>
          </a:xfrm>
        </p:grpSpPr>
        <p:grpSp>
          <p:nvGrpSpPr>
            <p:cNvPr id="3" name="Group 2"/>
            <p:cNvGrpSpPr/>
            <p:nvPr/>
          </p:nvGrpSpPr>
          <p:grpSpPr>
            <a:xfrm>
              <a:off x="26136600" y="5867401"/>
              <a:ext cx="11775934" cy="3692691"/>
              <a:chOff x="99387" y="1197570"/>
              <a:chExt cx="9838729" cy="5939569"/>
            </a:xfrm>
          </p:grpSpPr>
          <p:sp>
            <p:nvSpPr>
              <p:cNvPr id="55" name="Flowchart: Document 7"/>
              <p:cNvSpPr/>
              <p:nvPr/>
            </p:nvSpPr>
            <p:spPr>
              <a:xfrm>
                <a:off x="99387" y="2867025"/>
                <a:ext cx="1847850" cy="2497758"/>
              </a:xfrm>
              <a:prstGeom prst="flowChartDocumen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chemeClr val="tx1"/>
                    </a:solidFill>
                  </a:rPr>
                  <a:t>Fortran Program w/ </a:t>
                </a:r>
                <a:r>
                  <a:rPr lang="en-US" sz="3100" dirty="0" err="1">
                    <a:solidFill>
                      <a:schemeClr val="tx1"/>
                    </a:solidFill>
                  </a:rPr>
                  <a:t>GridLib</a:t>
                </a:r>
                <a:r>
                  <a:rPr lang="en-US" sz="3100" dirty="0">
                    <a:solidFill>
                      <a:schemeClr val="tx1"/>
                    </a:solidFill>
                  </a:rPr>
                  <a:t> Calls</a:t>
                </a:r>
              </a:p>
            </p:txBody>
          </p:sp>
          <p:sp>
            <p:nvSpPr>
              <p:cNvPr id="56" name="Flowchart: Document 127"/>
              <p:cNvSpPr/>
              <p:nvPr/>
            </p:nvSpPr>
            <p:spPr>
              <a:xfrm>
                <a:off x="1749937" y="1197570"/>
                <a:ext cx="1526485" cy="1085850"/>
              </a:xfrm>
              <a:prstGeom prst="flowChartDocumen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Input Data</a:t>
                </a:r>
              </a:p>
            </p:txBody>
          </p:sp>
          <p:sp>
            <p:nvSpPr>
              <p:cNvPr id="57" name="Flowchart: Data 8"/>
              <p:cNvSpPr/>
              <p:nvPr/>
            </p:nvSpPr>
            <p:spPr>
              <a:xfrm>
                <a:off x="7166167" y="2545785"/>
                <a:ext cx="2771949" cy="612649"/>
              </a:xfrm>
              <a:prstGeom prst="flowChartInputOutp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Program</a:t>
                </a:r>
              </a:p>
            </p:txBody>
          </p:sp>
          <p:sp>
            <p:nvSpPr>
              <p:cNvPr id="58" name="Flowchart: Data 128"/>
              <p:cNvSpPr/>
              <p:nvPr/>
            </p:nvSpPr>
            <p:spPr>
              <a:xfrm>
                <a:off x="7166167" y="4384262"/>
                <a:ext cx="2771949" cy="1593347"/>
              </a:xfrm>
              <a:prstGeom prst="flowChartInputOutp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Optimized program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91004" y="6222739"/>
                <a:ext cx="1336273" cy="914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b="1" dirty="0" err="1">
                    <a:solidFill>
                      <a:srgbClr val="000000"/>
                    </a:solidFill>
                  </a:rPr>
                  <a:t>GridLib</a:t>
                </a:r>
                <a:endParaRPr lang="en-US" sz="3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128897" y="4751957"/>
                <a:ext cx="1457325" cy="914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solidFill>
                      <a:srgbClr val="000000"/>
                    </a:solidFill>
                  </a:rPr>
                  <a:t>GridWeaver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128897" y="2423220"/>
                <a:ext cx="1647825" cy="122565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Fortran Compiler</a:t>
                </a:r>
              </a:p>
            </p:txBody>
          </p:sp>
          <p:cxnSp>
            <p:nvCxnSpPr>
              <p:cNvPr id="62" name="Straight Arrow Connector 61"/>
              <p:cNvCxnSpPr>
                <a:stCxn id="55" idx="3"/>
                <a:endCxn id="61" idx="1"/>
              </p:cNvCxnSpPr>
              <p:nvPr/>
            </p:nvCxnSpPr>
            <p:spPr>
              <a:xfrm flipV="1">
                <a:off x="1947237" y="3036045"/>
                <a:ext cx="3181660" cy="1079858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5" idx="3"/>
                <a:endCxn id="60" idx="1"/>
              </p:cNvCxnSpPr>
              <p:nvPr/>
            </p:nvCxnSpPr>
            <p:spPr>
              <a:xfrm>
                <a:off x="1947237" y="4115904"/>
                <a:ext cx="3181660" cy="1093254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1" idx="3"/>
                <a:endCxn id="57" idx="2"/>
              </p:cNvCxnSpPr>
              <p:nvPr/>
            </p:nvCxnSpPr>
            <p:spPr>
              <a:xfrm flipV="1">
                <a:off x="6776722" y="2852109"/>
                <a:ext cx="666639" cy="183936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0" idx="3"/>
                <a:endCxn id="58" idx="2"/>
              </p:cNvCxnSpPr>
              <p:nvPr/>
            </p:nvCxnSpPr>
            <p:spPr>
              <a:xfrm flipV="1">
                <a:off x="6586222" y="5180935"/>
                <a:ext cx="857140" cy="28222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/>
              <p:cNvCxnSpPr>
                <a:stCxn id="55" idx="0"/>
                <a:endCxn id="56" idx="1"/>
              </p:cNvCxnSpPr>
              <p:nvPr/>
            </p:nvCxnSpPr>
            <p:spPr>
              <a:xfrm rot="5400000" flipH="1" flipV="1">
                <a:off x="823360" y="1940448"/>
                <a:ext cx="1126530" cy="726625"/>
              </a:xfrm>
              <a:prstGeom prst="curvedConnector2">
                <a:avLst/>
              </a:prstGeom>
              <a:ln w="57150" cmpd="sng"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/>
              <p:cNvCxnSpPr>
                <a:stCxn id="55" idx="2"/>
                <a:endCxn id="59" idx="1"/>
              </p:cNvCxnSpPr>
              <p:nvPr/>
            </p:nvCxnSpPr>
            <p:spPr>
              <a:xfrm rot="16200000" flipH="1">
                <a:off x="617016" y="5605949"/>
                <a:ext cx="1480286" cy="667692"/>
              </a:xfrm>
              <a:prstGeom prst="curvedConnector2">
                <a:avLst/>
              </a:prstGeom>
              <a:ln w="57150" cmpd="sng"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TextBox 238"/>
            <p:cNvSpPr txBox="1"/>
            <p:nvPr/>
          </p:nvSpPr>
          <p:spPr>
            <a:xfrm>
              <a:off x="28727400" y="6858000"/>
              <a:ext cx="216297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Debug path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8422600" y="7924800"/>
              <a:ext cx="326303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Performance Path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5919" y="20459058"/>
            <a:ext cx="13840200" cy="9381179"/>
            <a:chOff x="9988" y="21221761"/>
            <a:chExt cx="13840200" cy="9381179"/>
          </a:xfrm>
        </p:grpSpPr>
        <p:sp>
          <p:nvSpPr>
            <p:cNvPr id="9" name="TextBox 8"/>
            <p:cNvSpPr txBox="1"/>
            <p:nvPr/>
          </p:nvSpPr>
          <p:spPr>
            <a:xfrm>
              <a:off x="86189" y="22482899"/>
              <a:ext cx="13716000" cy="8120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01471" tIns="50735" rIns="101471" bIns="50735" rtlCol="0">
              <a:spAutoFit/>
            </a:bodyPr>
            <a:lstStyle/>
            <a:p>
              <a:endParaRPr lang="en-US" sz="900" dirty="0">
                <a:solidFill>
                  <a:srgbClr val="008000"/>
                </a:solidFill>
                <a:latin typeface="Monaco"/>
                <a:cs typeface="Monaco"/>
              </a:endParaRPr>
            </a:p>
            <a:p>
              <a:r>
                <a:rPr lang="en-US" sz="3100" dirty="0">
                  <a:solidFill>
                    <a:srgbClr val="008000"/>
                  </a:solidFill>
                  <a:latin typeface="Monaco"/>
                  <a:cs typeface="Monaco"/>
                </a:rPr>
                <a:t>! Define grid</a:t>
              </a:r>
            </a:p>
            <a:p>
              <a:r>
                <a:rPr lang="en-US" sz="3100" dirty="0">
                  <a:latin typeface="Monaco"/>
                  <a:cs typeface="Monaco"/>
                </a:rPr>
                <a:t>call </a:t>
              </a:r>
              <a:r>
                <a:rPr lang="en-US" sz="3100" b="1" dirty="0" err="1">
                  <a:latin typeface="Monaco"/>
                  <a:cs typeface="Monaco"/>
                </a:rPr>
                <a:t>sugrid_new</a:t>
              </a:r>
              <a:r>
                <a:rPr lang="en-US" sz="3100" dirty="0">
                  <a:latin typeface="Monaco"/>
                  <a:cs typeface="Monaco"/>
                </a:rPr>
                <a:t>(sg1, N, M)</a:t>
              </a:r>
            </a:p>
            <a:p>
              <a:r>
                <a:rPr lang="en-US" sz="3100" dirty="0">
                  <a:latin typeface="Monaco"/>
                  <a:cs typeface="Monaco"/>
                </a:rPr>
                <a:t>call </a:t>
              </a:r>
              <a:r>
                <a:rPr lang="en-US" sz="3100" b="1" dirty="0" err="1">
                  <a:latin typeface="Monaco"/>
                  <a:cs typeface="Monaco"/>
                </a:rPr>
                <a:t>sugrid_new</a:t>
              </a:r>
              <a:r>
                <a:rPr lang="en-US" sz="3100" dirty="0">
                  <a:latin typeface="Monaco"/>
                  <a:cs typeface="Monaco"/>
                </a:rPr>
                <a:t>(sg2, N, M)</a:t>
              </a:r>
            </a:p>
            <a:p>
              <a:r>
                <a:rPr lang="en-US" sz="3100" dirty="0">
                  <a:latin typeface="Monaco"/>
                  <a:cs typeface="Monaco"/>
                </a:rPr>
                <a:t>call </a:t>
              </a:r>
              <a:r>
                <a:rPr lang="en-US" sz="3100" b="1" dirty="0" err="1">
                  <a:latin typeface="Monaco"/>
                  <a:cs typeface="Monaco"/>
                </a:rPr>
                <a:t>grid_new</a:t>
              </a:r>
              <a:r>
                <a:rPr lang="en-US" sz="3100" dirty="0">
                  <a:latin typeface="Monaco"/>
                  <a:cs typeface="Monaco"/>
                </a:rPr>
                <a:t>(g)</a:t>
              </a:r>
            </a:p>
            <a:p>
              <a:r>
                <a:rPr lang="en-US" sz="3100" dirty="0">
                  <a:latin typeface="Monaco"/>
                  <a:cs typeface="Monaco"/>
                </a:rPr>
                <a:t>call </a:t>
              </a:r>
              <a:r>
                <a:rPr lang="en-US" sz="3100" b="1" dirty="0" err="1">
                  <a:latin typeface="Monaco"/>
                  <a:cs typeface="Monaco"/>
                </a:rPr>
                <a:t>grid_placeAdjacentWE</a:t>
              </a:r>
              <a:r>
                <a:rPr lang="en-US" sz="3100" dirty="0">
                  <a:latin typeface="Monaco"/>
                  <a:cs typeface="Monaco"/>
                </a:rPr>
                <a:t>(g, sg1, sg2)</a:t>
              </a:r>
            </a:p>
            <a:p>
              <a:r>
                <a:rPr lang="en-US" sz="3100" dirty="0">
                  <a:solidFill>
                    <a:srgbClr val="008000"/>
                  </a:solidFill>
                  <a:latin typeface="Monaco"/>
                  <a:cs typeface="Monaco"/>
                </a:rPr>
                <a:t>! Define distribution and read in data</a:t>
              </a:r>
            </a:p>
            <a:p>
              <a:r>
                <a:rPr lang="en-US" sz="3100" dirty="0">
                  <a:latin typeface="Monaco"/>
                  <a:cs typeface="Monaco"/>
                </a:rPr>
                <a:t>call </a:t>
              </a:r>
              <a:r>
                <a:rPr lang="en-US" sz="3100" b="1" dirty="0" err="1">
                  <a:latin typeface="Monaco"/>
                  <a:cs typeface="Monaco"/>
                </a:rPr>
                <a:t>distribution_new_blocked</a:t>
              </a:r>
              <a:r>
                <a:rPr lang="en-US" sz="3100" dirty="0">
                  <a:latin typeface="Monaco"/>
                  <a:cs typeface="Monaco"/>
                </a:rPr>
                <a:t>(</a:t>
              </a:r>
              <a:r>
                <a:rPr lang="en-US" sz="3100" dirty="0" err="1">
                  <a:latin typeface="Monaco"/>
                  <a:cs typeface="Monaco"/>
                </a:rPr>
                <a:t>dist</a:t>
              </a:r>
              <a:r>
                <a:rPr lang="en-US" sz="3100" dirty="0">
                  <a:latin typeface="Monaco"/>
                  <a:cs typeface="Monaco"/>
                </a:rPr>
                <a:t>, g, 100, 100)</a:t>
              </a:r>
            </a:p>
            <a:p>
              <a:r>
                <a:rPr lang="en-US" sz="3100" dirty="0">
                  <a:latin typeface="Monaco"/>
                  <a:cs typeface="Monaco"/>
                </a:rPr>
                <a:t>call </a:t>
              </a:r>
              <a:r>
                <a:rPr lang="en-US" sz="3100" b="1" dirty="0" err="1">
                  <a:latin typeface="Monaco"/>
                  <a:cs typeface="Monaco"/>
                </a:rPr>
                <a:t>data_new_from_file</a:t>
              </a:r>
              <a:r>
                <a:rPr lang="en-US" sz="3100" dirty="0">
                  <a:latin typeface="Monaco"/>
                  <a:cs typeface="Monaco"/>
                </a:rPr>
                <a:t>(</a:t>
              </a:r>
              <a:r>
                <a:rPr lang="en-US" sz="3100" dirty="0" err="1">
                  <a:latin typeface="Monaco"/>
                  <a:cs typeface="Monaco"/>
                </a:rPr>
                <a:t>data_in</a:t>
              </a:r>
              <a:r>
                <a:rPr lang="en-US" sz="3100" dirty="0">
                  <a:latin typeface="Monaco"/>
                  <a:cs typeface="Monaco"/>
                </a:rPr>
                <a:t>, “</a:t>
              </a:r>
              <a:r>
                <a:rPr lang="en-US" sz="3100" dirty="0" err="1">
                  <a:latin typeface="Monaco"/>
                  <a:cs typeface="Monaco"/>
                </a:rPr>
                <a:t>input.dat</a:t>
              </a:r>
              <a:r>
                <a:rPr lang="en-US" sz="3100" dirty="0">
                  <a:latin typeface="Monaco"/>
                  <a:cs typeface="Monaco"/>
                </a:rPr>
                <a:t>”, g, </a:t>
              </a:r>
              <a:r>
                <a:rPr lang="en-US" sz="3100" dirty="0" err="1">
                  <a:latin typeface="Monaco"/>
                  <a:cs typeface="Monaco"/>
                </a:rPr>
                <a:t>dist</a:t>
              </a:r>
              <a:r>
                <a:rPr lang="en-US" sz="3100" dirty="0">
                  <a:latin typeface="Monaco"/>
                  <a:cs typeface="Monaco"/>
                </a:rPr>
                <a:t>)</a:t>
              </a:r>
            </a:p>
            <a:p>
              <a:r>
                <a:rPr lang="en-US" sz="3100" dirty="0">
                  <a:solidFill>
                    <a:srgbClr val="008000"/>
                  </a:solidFill>
                  <a:latin typeface="Monaco"/>
                  <a:cs typeface="Monaco"/>
                </a:rPr>
                <a:t>! Apply stencil</a:t>
              </a:r>
            </a:p>
            <a:p>
              <a:r>
                <a:rPr lang="en-US" sz="3100" dirty="0" err="1">
                  <a:latin typeface="Monaco"/>
                  <a:cs typeface="Monaco"/>
                </a:rPr>
                <a:t>data_out</a:t>
              </a:r>
              <a:r>
                <a:rPr lang="en-US" sz="3100" dirty="0">
                  <a:latin typeface="Monaco"/>
                  <a:cs typeface="Monaco"/>
                </a:rPr>
                <a:t> = </a:t>
              </a:r>
              <a:r>
                <a:rPr lang="en-US" sz="3100" dirty="0" err="1">
                  <a:latin typeface="Monaco"/>
                  <a:cs typeface="Monaco"/>
                </a:rPr>
                <a:t>data_apply</a:t>
              </a:r>
              <a:r>
                <a:rPr lang="en-US" sz="3100" dirty="0">
                  <a:latin typeface="Monaco"/>
                  <a:cs typeface="Monaco"/>
                </a:rPr>
                <a:t>(</a:t>
              </a:r>
              <a:r>
                <a:rPr lang="en-US" sz="3100" dirty="0" err="1">
                  <a:latin typeface="Monaco"/>
                  <a:cs typeface="Monaco"/>
                </a:rPr>
                <a:t>data_in</a:t>
              </a:r>
              <a:r>
                <a:rPr lang="en-US" sz="3100" dirty="0">
                  <a:latin typeface="Monaco"/>
                  <a:cs typeface="Monaco"/>
                </a:rPr>
                <a:t>, </a:t>
              </a:r>
              <a:r>
                <a:rPr lang="en-US" sz="3100" dirty="0" err="1">
                  <a:latin typeface="Monaco"/>
                  <a:cs typeface="Monaco"/>
                </a:rPr>
                <a:t>fourPtAvg</a:t>
              </a:r>
              <a:r>
                <a:rPr lang="en-US" sz="3100" dirty="0">
                  <a:latin typeface="Monaco"/>
                  <a:cs typeface="Monaco"/>
                </a:rPr>
                <a:t>)</a:t>
              </a:r>
            </a:p>
            <a:p>
              <a:endParaRPr lang="en-US" sz="1600" dirty="0">
                <a:latin typeface="Monaco"/>
                <a:cs typeface="Monaco"/>
              </a:endParaRPr>
            </a:p>
            <a:p>
              <a:r>
                <a:rPr lang="en-US" sz="3100" b="1" dirty="0">
                  <a:latin typeface="Monaco"/>
                  <a:cs typeface="Monaco"/>
                </a:rPr>
                <a:t>real function </a:t>
              </a:r>
              <a:r>
                <a:rPr lang="en-US" sz="3100" dirty="0" err="1">
                  <a:latin typeface="Monaco"/>
                  <a:cs typeface="Monaco"/>
                </a:rPr>
                <a:t>fourPtAvg</a:t>
              </a:r>
              <a:r>
                <a:rPr lang="en-US" sz="3100" dirty="0">
                  <a:latin typeface="Monaco"/>
                  <a:cs typeface="Monaco"/>
                </a:rPr>
                <a:t>(A, </a:t>
              </a:r>
              <a:r>
                <a:rPr lang="en-US" sz="3100" dirty="0" err="1">
                  <a:latin typeface="Monaco"/>
                  <a:cs typeface="Monaco"/>
                </a:rPr>
                <a:t>i</a:t>
              </a:r>
              <a:r>
                <a:rPr lang="en-US" sz="3100" dirty="0">
                  <a:latin typeface="Monaco"/>
                  <a:cs typeface="Monaco"/>
                </a:rPr>
                <a:t>, j)</a:t>
              </a:r>
            </a:p>
            <a:p>
              <a:r>
                <a:rPr lang="en-US" sz="3100" dirty="0">
                  <a:latin typeface="Monaco"/>
                  <a:cs typeface="Monaco"/>
                </a:rPr>
                <a:t>    </a:t>
              </a:r>
              <a:r>
                <a:rPr lang="en-US" sz="3100" dirty="0" err="1">
                  <a:latin typeface="Monaco"/>
                  <a:cs typeface="Monaco"/>
                </a:rPr>
                <a:t>fourPtAv</a:t>
              </a:r>
              <a:r>
                <a:rPr lang="en-US" sz="3100" dirty="0">
                  <a:latin typeface="Monaco"/>
                  <a:cs typeface="Monaco"/>
                </a:rPr>
                <a:t> = &amp;</a:t>
              </a:r>
            </a:p>
            <a:p>
              <a:r>
                <a:rPr lang="en-US" sz="3100" dirty="0">
                  <a:latin typeface="Monaco"/>
                  <a:cs typeface="Monaco"/>
                </a:rPr>
                <a:t>        0.2 * (A(</a:t>
              </a:r>
              <a:r>
                <a:rPr lang="en-US" sz="3100" dirty="0" err="1">
                  <a:latin typeface="Monaco"/>
                  <a:cs typeface="Monaco"/>
                </a:rPr>
                <a:t>i,j</a:t>
              </a:r>
              <a:r>
                <a:rPr lang="en-US" sz="3100" dirty="0">
                  <a:latin typeface="Monaco"/>
                  <a:cs typeface="Monaco"/>
                </a:rPr>
                <a:t>) + A(i-1,j) +  &amp;</a:t>
              </a:r>
            </a:p>
            <a:p>
              <a:r>
                <a:rPr lang="en-US" sz="3100" dirty="0">
                  <a:latin typeface="Monaco"/>
                  <a:cs typeface="Monaco"/>
                </a:rPr>
                <a:t>        A(i+1, j) + A(</a:t>
              </a:r>
              <a:r>
                <a:rPr lang="en-US" sz="3100" dirty="0" err="1">
                  <a:latin typeface="Monaco"/>
                  <a:cs typeface="Monaco"/>
                </a:rPr>
                <a:t>i</a:t>
              </a:r>
              <a:r>
                <a:rPr lang="en-US" sz="3100" dirty="0">
                  <a:latin typeface="Monaco"/>
                  <a:cs typeface="Monaco"/>
                </a:rPr>
                <a:t>, j-1) +  &amp;</a:t>
              </a:r>
            </a:p>
            <a:p>
              <a:r>
                <a:rPr lang="en-US" sz="3100" dirty="0">
                  <a:latin typeface="Monaco"/>
                  <a:cs typeface="Monaco"/>
                </a:rPr>
                <a:t>        A(</a:t>
              </a:r>
              <a:r>
                <a:rPr lang="en-US" sz="3100" dirty="0" err="1">
                  <a:latin typeface="Monaco"/>
                  <a:cs typeface="Monaco"/>
                </a:rPr>
                <a:t>i</a:t>
              </a:r>
              <a:r>
                <a:rPr lang="en-US" sz="3100" dirty="0">
                  <a:latin typeface="Monaco"/>
                  <a:cs typeface="Monaco"/>
                </a:rPr>
                <a:t>, j+1))</a:t>
              </a:r>
            </a:p>
            <a:p>
              <a:r>
                <a:rPr lang="en-US" sz="3100" b="1" dirty="0">
                  <a:latin typeface="Monaco"/>
                  <a:cs typeface="Monaco"/>
                </a:rPr>
                <a:t>end </a:t>
              </a:r>
              <a:r>
                <a:rPr lang="en-US" sz="3100" b="1" dirty="0" smtClean="0">
                  <a:latin typeface="Monaco"/>
                  <a:cs typeface="Monaco"/>
                </a:rPr>
                <a:t>function</a:t>
              </a:r>
              <a:endParaRPr lang="en-US" sz="3100" b="1" dirty="0">
                <a:latin typeface="Monaco"/>
                <a:cs typeface="Monaco"/>
              </a:endParaRPr>
            </a:p>
          </p:txBody>
        </p:sp>
        <p:sp>
          <p:nvSpPr>
            <p:cNvPr id="256" name="Rounded Rectangle 255"/>
            <p:cNvSpPr/>
            <p:nvPr/>
          </p:nvSpPr>
          <p:spPr bwMode="auto">
            <a:xfrm>
              <a:off x="9988" y="21221761"/>
              <a:ext cx="13840200" cy="134521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8358" tIns="59180" rIns="118358" bIns="59180"/>
            <a:lstStyle/>
            <a:p>
              <a:pPr algn="ctr" defTabSz="992474">
                <a:defRPr/>
              </a:pPr>
              <a:r>
                <a:rPr lang="en-US" sz="7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Example Program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65519" y="731837"/>
            <a:ext cx="6135329" cy="1828800"/>
          </a:xfrm>
          <a:prstGeom prst="rect">
            <a:avLst/>
          </a:prstGeom>
        </p:spPr>
      </p:pic>
      <p:graphicFrame>
        <p:nvGraphicFramePr>
          <p:cNvPr id="92" name="Chart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96129"/>
              </p:ext>
            </p:extLst>
          </p:nvPr>
        </p:nvGraphicFramePr>
        <p:xfrm>
          <a:off x="29531193" y="14193837"/>
          <a:ext cx="4931465" cy="380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3" name="Chart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96768"/>
              </p:ext>
            </p:extLst>
          </p:nvPr>
        </p:nvGraphicFramePr>
        <p:xfrm>
          <a:off x="35036919" y="14219237"/>
          <a:ext cx="4893365" cy="385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67719" y="9494837"/>
            <a:ext cx="3937000" cy="3530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26119" y="9647237"/>
            <a:ext cx="3200400" cy="3162300"/>
          </a:xfrm>
          <a:prstGeom prst="rect">
            <a:avLst/>
          </a:prstGeom>
        </p:spPr>
      </p:pic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14462919" y="20782168"/>
            <a:ext cx="13670382" cy="7686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endParaRPr lang="en-US" sz="4100" dirty="0"/>
          </a:p>
        </p:txBody>
      </p:sp>
      <p:sp>
        <p:nvSpPr>
          <p:cNvPr id="101" name="Rounded Rectangle 100"/>
          <p:cNvSpPr/>
          <p:nvPr/>
        </p:nvSpPr>
        <p:spPr bwMode="auto">
          <a:xfrm>
            <a:off x="14462919" y="19773258"/>
            <a:ext cx="13670382" cy="13732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 Plans</a:t>
            </a:r>
            <a:endParaRPr lang="en-US" sz="7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14767719" y="21763037"/>
            <a:ext cx="8961120" cy="5782116"/>
            <a:chOff x="16398399" y="23572930"/>
            <a:chExt cx="5660278" cy="3652265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398399" y="24844625"/>
              <a:ext cx="2380570" cy="238057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398399" y="24584276"/>
              <a:ext cx="2640919" cy="2640919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20719" y="24887237"/>
              <a:ext cx="2337958" cy="2337958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16413962" y="23572930"/>
              <a:ext cx="2372784" cy="1271695"/>
              <a:chOff x="3048000" y="2287657"/>
              <a:chExt cx="2372784" cy="1271695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3075049" y="2287657"/>
                <a:ext cx="2345735" cy="260349"/>
              </a:xfrm>
              <a:prstGeom prst="rect">
                <a:avLst/>
              </a:prstGeom>
              <a:solidFill>
                <a:schemeClr val="bg1">
                  <a:lumMod val="85000"/>
                  <a:alpha val="54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3048000" y="3299003"/>
                <a:ext cx="2365007" cy="260349"/>
                <a:chOff x="3048000" y="3299003"/>
                <a:chExt cx="2365007" cy="260349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3048000" y="3299003"/>
                  <a:ext cx="2365007" cy="260349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</p:cNvCxnSpPr>
                <p:nvPr/>
              </p:nvCxnSpPr>
              <p:spPr>
                <a:xfrm>
                  <a:off x="3048000" y="3429178"/>
                  <a:ext cx="147807" cy="13017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/>
              <p:cNvCxnSpPr/>
              <p:nvPr/>
            </p:nvCxnSpPr>
            <p:spPr>
              <a:xfrm>
                <a:off x="3075049" y="2417832"/>
                <a:ext cx="147807" cy="130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106" idx="2"/>
                <a:endCxn id="110" idx="0"/>
              </p:cNvCxnSpPr>
              <p:nvPr/>
            </p:nvCxnSpPr>
            <p:spPr>
              <a:xfrm flipH="1">
                <a:off x="4230504" y="2548006"/>
                <a:ext cx="17413" cy="7509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18778969" y="24862229"/>
              <a:ext cx="1224324" cy="2338069"/>
              <a:chOff x="5413007" y="3576956"/>
              <a:chExt cx="1224324" cy="233806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413007" y="3576956"/>
                <a:ext cx="260349" cy="2338069"/>
              </a:xfrm>
              <a:prstGeom prst="rect">
                <a:avLst/>
              </a:prstGeom>
              <a:solidFill>
                <a:schemeClr val="bg1">
                  <a:lumMod val="85000"/>
                  <a:alpha val="54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376982" y="3629025"/>
                <a:ext cx="260349" cy="2286000"/>
              </a:xfrm>
              <a:prstGeom prst="rect">
                <a:avLst/>
              </a:prstGeom>
              <a:solidFill>
                <a:schemeClr val="bg1">
                  <a:lumMod val="85000"/>
                  <a:alpha val="54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5420784" y="5773665"/>
                <a:ext cx="147807" cy="130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6376982" y="5770490"/>
                <a:ext cx="147807" cy="130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14" idx="1"/>
                <a:endCxn id="113" idx="3"/>
              </p:cNvCxnSpPr>
              <p:nvPr/>
            </p:nvCxnSpPr>
            <p:spPr>
              <a:xfrm flipH="1" flipV="1">
                <a:off x="5673356" y="4745991"/>
                <a:ext cx="703626" cy="26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/>
          <p:cNvSpPr txBox="1"/>
          <p:nvPr/>
        </p:nvSpPr>
        <p:spPr>
          <a:xfrm>
            <a:off x="14539119" y="28610619"/>
            <a:ext cx="13090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[</a:t>
            </a:r>
            <a:r>
              <a:rPr lang="pl-PL" sz="3200" dirty="0" smtClean="0"/>
              <a:t>1] 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</a:rPr>
              <a:t>Picture from &lt;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http://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www.scidacreview.org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/0904/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html/hardware1.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html&gt;</a:t>
            </a:r>
            <a:endParaRPr lang="pl-P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200" dirty="0" smtClean="0"/>
              <a:t>[2] </a:t>
            </a:r>
            <a:r>
              <a:rPr lang="pl-PL" sz="3200" dirty="0" smtClean="0">
                <a:solidFill>
                  <a:srgbClr val="7F7F7F"/>
                </a:solidFill>
              </a:rPr>
              <a:t>Picture from &lt;http</a:t>
            </a:r>
            <a:r>
              <a:rPr lang="pl-PL" sz="3200" dirty="0">
                <a:solidFill>
                  <a:srgbClr val="7F7F7F"/>
                </a:solidFill>
              </a:rPr>
              <a:t>://</a:t>
            </a:r>
            <a:r>
              <a:rPr lang="pl-PL" sz="3200" dirty="0" err="1">
                <a:solidFill>
                  <a:srgbClr val="7F7F7F"/>
                </a:solidFill>
              </a:rPr>
              <a:t>kiwi.atmos.colostate.edu</a:t>
            </a:r>
            <a:r>
              <a:rPr lang="pl-PL" sz="3200" dirty="0">
                <a:solidFill>
                  <a:srgbClr val="7F7F7F"/>
                </a:solidFill>
              </a:rPr>
              <a:t>/BUGS/</a:t>
            </a:r>
            <a:r>
              <a:rPr lang="pl-PL" sz="3200" dirty="0" err="1">
                <a:solidFill>
                  <a:srgbClr val="7F7F7F"/>
                </a:solidFill>
              </a:rPr>
              <a:t>geodesic</a:t>
            </a:r>
            <a:r>
              <a:rPr lang="pl-PL" sz="3200" dirty="0" smtClean="0">
                <a:solidFill>
                  <a:srgbClr val="7F7F7F"/>
                </a:solidFill>
              </a:rPr>
              <a:t>/&gt;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891919" y="12161837"/>
            <a:ext cx="586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</a:rPr>
              <a:t>[1]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7340719" y="12314237"/>
            <a:ext cx="586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</a:rPr>
              <a:t>[2]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9644519" y="21534437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GridLib</a:t>
            </a:r>
            <a:r>
              <a:rPr lang="en-US" sz="4000" dirty="0" smtClean="0"/>
              <a:t> includes an algorithm to determine how to populate halo regions around blocks and </a:t>
            </a:r>
            <a:r>
              <a:rPr lang="en-US" sz="4000" dirty="0" err="1" smtClean="0"/>
              <a:t>subgrids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861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431</Words>
  <Application>Microsoft Macintosh PowerPoint</Application>
  <PresentationFormat>Custom</PresentationFormat>
  <Paragraphs>134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stonea</dc:creator>
  <cp:lastModifiedBy>Andrew Stone</cp:lastModifiedBy>
  <cp:revision>47</cp:revision>
  <dcterms:created xsi:type="dcterms:W3CDTF">2012-08-09T20:01:01Z</dcterms:created>
  <dcterms:modified xsi:type="dcterms:W3CDTF">2012-09-23T23:06:33Z</dcterms:modified>
</cp:coreProperties>
</file>