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1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2" d="100"/>
          <a:sy n="52" d="100"/>
        </p:scale>
        <p:origin x="-10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94ED6-5D5B-5740-84B6-63AD0485819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5E222-3710-A54C-A4BD-6B6597A6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1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SWM 7078 SLOC</a:t>
            </a:r>
            <a:r>
              <a:rPr lang="en-US" baseline="0" dirty="0" smtClean="0"/>
              <a:t>   109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SLOC   3000 SLOC 301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63C94-F592-A045-8DF9-6674D74250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pattern appears multiple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63C94-F592-A045-8DF9-6674D74250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pattern appears multiple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63C94-F592-A045-8DF9-6674D74250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transfer 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5D72-1C58-714C-B3AF-947A6CCD32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9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9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1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5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5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0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0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26486-BAB6-3B46-881E-5BE1B872B7C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16E7-F688-C345-976D-2C214943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31569"/>
            <a:ext cx="2641259" cy="26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-1896534" y="3666066"/>
            <a:ext cx="14300200" cy="5774268"/>
            <a:chOff x="-1896534" y="3649132"/>
            <a:chExt cx="14300200" cy="5774268"/>
          </a:xfrm>
        </p:grpSpPr>
        <p:sp>
          <p:nvSpPr>
            <p:cNvPr id="8" name="Isosceles Triangle 7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ord 14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" y="52021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/>
              <a:t>Abstractions to Separate Concerns in Semi-Regular </a:t>
            </a:r>
            <a:r>
              <a:rPr lang="en-US" dirty="0" smtClean="0"/>
              <a:t>Grid Computations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9358" y="3185181"/>
            <a:ext cx="2748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/>
              <a:t>Andy Stone</a:t>
            </a:r>
          </a:p>
          <a:p>
            <a:pPr algn="r"/>
            <a:r>
              <a:rPr lang="en-US" sz="3200" dirty="0" smtClean="0"/>
              <a:t>Michelle </a:t>
            </a:r>
            <a:r>
              <a:rPr lang="en-US" sz="3200" dirty="0" err="1" smtClean="0"/>
              <a:t>Strout</a:t>
            </a:r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120222" y="1978173"/>
            <a:ext cx="7023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Conference on Supercomputing</a:t>
            </a:r>
          </a:p>
          <a:p>
            <a:pPr algn="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12, 2013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Impact on code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264" y="4157974"/>
            <a:ext cx="1649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Regular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445" y="4713089"/>
            <a:ext cx="2474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Structured with an array</a:t>
            </a:r>
          </a:p>
          <a:p>
            <a:endParaRPr lang="en-US" dirty="0"/>
          </a:p>
          <a:p>
            <a:r>
              <a:rPr lang="en-US" dirty="0" smtClean="0"/>
              <a:t>Storage efficient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22082" y="5194153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22082" y="5689168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768182" y="4713089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68182" y="5194153"/>
            <a:ext cx="245534" cy="18607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68182" y="5689168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307932" y="4713089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07932" y="5194153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07932" y="5689168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136492" y="3293240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36492" y="2616211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4259" y="2074713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39076" y="2616211"/>
            <a:ext cx="245534" cy="18607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668680" y="4874821"/>
            <a:ext cx="364067" cy="31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32747" y="4874821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96814" y="4874821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68680" y="5194153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32747" y="5194153"/>
            <a:ext cx="364067" cy="31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96814" y="5194153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68680" y="5513485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32747" y="5513485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96814" y="5513485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>
            <a:off x="5433750" y="2245236"/>
            <a:ext cx="563034" cy="541363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/>
          <p:cNvSpPr/>
          <p:nvPr/>
        </p:nvSpPr>
        <p:spPr>
          <a:xfrm flipH="1">
            <a:off x="4836402" y="2245236"/>
            <a:ext cx="592666" cy="1149551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/>
          <p:cNvSpPr/>
          <p:nvPr/>
        </p:nvSpPr>
        <p:spPr>
          <a:xfrm flipH="1">
            <a:off x="6015608" y="2613591"/>
            <a:ext cx="592666" cy="780219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45"/>
          <p:cNvSpPr/>
          <p:nvPr/>
        </p:nvSpPr>
        <p:spPr>
          <a:xfrm flipH="1" flipV="1">
            <a:off x="4836401" y="3394787"/>
            <a:ext cx="1782679" cy="507488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46"/>
          <p:cNvSpPr/>
          <p:nvPr/>
        </p:nvSpPr>
        <p:spPr>
          <a:xfrm flipH="1">
            <a:off x="5433750" y="2786599"/>
            <a:ext cx="563033" cy="608188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/>
          <p:cNvSpPr/>
          <p:nvPr/>
        </p:nvSpPr>
        <p:spPr>
          <a:xfrm flipV="1">
            <a:off x="5429068" y="2785622"/>
            <a:ext cx="563033" cy="608188"/>
          </a:xfrm>
          <a:prstGeom prst="rtTriangl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24" idx="0"/>
          </p:cNvCxnSpPr>
          <p:nvPr/>
        </p:nvCxnSpPr>
        <p:spPr>
          <a:xfrm flipH="1" flipV="1">
            <a:off x="7006242" y="2698215"/>
            <a:ext cx="1253017" cy="59502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26" idx="2"/>
          </p:cNvCxnSpPr>
          <p:nvPr/>
        </p:nvCxnSpPr>
        <p:spPr>
          <a:xfrm flipV="1">
            <a:off x="7006242" y="2167750"/>
            <a:ext cx="618017" cy="53046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8" idx="2"/>
          </p:cNvCxnSpPr>
          <p:nvPr/>
        </p:nvCxnSpPr>
        <p:spPr>
          <a:xfrm>
            <a:off x="7006242" y="2698215"/>
            <a:ext cx="632834" cy="1103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6" idx="4"/>
            <a:endCxn id="28" idx="0"/>
          </p:cNvCxnSpPr>
          <p:nvPr/>
        </p:nvCxnSpPr>
        <p:spPr>
          <a:xfrm>
            <a:off x="7747026" y="2260787"/>
            <a:ext cx="14817" cy="35542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8760912" y="2634513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Connector 70"/>
          <p:cNvCxnSpPr>
            <a:stCxn id="28" idx="6"/>
            <a:endCxn id="25" idx="2"/>
          </p:cNvCxnSpPr>
          <p:nvPr/>
        </p:nvCxnSpPr>
        <p:spPr>
          <a:xfrm>
            <a:off x="7884610" y="2709248"/>
            <a:ext cx="25188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4" idx="0"/>
            <a:endCxn id="25" idx="4"/>
          </p:cNvCxnSpPr>
          <p:nvPr/>
        </p:nvCxnSpPr>
        <p:spPr>
          <a:xfrm flipV="1">
            <a:off x="8259259" y="2802285"/>
            <a:ext cx="0" cy="49095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4" idx="7"/>
            <a:endCxn id="70" idx="4"/>
          </p:cNvCxnSpPr>
          <p:nvPr/>
        </p:nvCxnSpPr>
        <p:spPr>
          <a:xfrm flipV="1">
            <a:off x="8346068" y="2820587"/>
            <a:ext cx="537611" cy="49990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200" y="4795838"/>
            <a:ext cx="4893734" cy="1681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1 to n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for j = 1 to m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A(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= A(i-1, j)   + A(i+1, j) +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A(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  j-1) + A(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  j+1)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073913" y="5693823"/>
            <a:ext cx="8467" cy="422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73913" y="6116784"/>
            <a:ext cx="46566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96113" y="5380227"/>
            <a:ext cx="24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66385" y="5932118"/>
            <a:ext cx="23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57200" y="2709248"/>
            <a:ext cx="4309533" cy="11026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 x = 1 to n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for neigh = 1 to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numNeighs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(x)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A(x) += A(neighbor(x, neigh))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8599" y="2074713"/>
            <a:ext cx="184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Irregular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92465" y="4713089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896113" y="2605178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6264" y="1177246"/>
            <a:ext cx="1789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Generic: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38416" y="1237344"/>
            <a:ext cx="430953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 each cell c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 = sum(neighbors(c))</a:t>
            </a:r>
          </a:p>
        </p:txBody>
      </p:sp>
    </p:spTree>
    <p:extLst>
      <p:ext uri="{BB962C8B-B14F-4D97-AF65-F5344CB8AC3E}">
        <p14:creationId xmlns:p14="http://schemas.microsoft.com/office/powerpoint/2010/main" val="3608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Impact of indirect access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416427"/>
            <a:ext cx="4152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direct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sum = 0;</a:t>
            </a: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 DATA_SIZE;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sum += A[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return sum;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7250" y="1457067"/>
            <a:ext cx="4152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indirect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sum = 0;</a:t>
            </a: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 DATA_SIZE;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sum += A[B[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]];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return sum;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" y="5613400"/>
            <a:ext cx="4810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DATA_SIZE = 500,000,000  (approx. 1.8 GB)</a:t>
            </a:r>
          </a:p>
          <a:p>
            <a:r>
              <a:rPr lang="en-US" dirty="0" smtClean="0"/>
              <a:t>2.3 GHz Core2Quad machine with  4GB memory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14107" y="4707652"/>
            <a:ext cx="104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3.47 </a:t>
            </a:r>
            <a:r>
              <a:rPr lang="en-US" b="1" dirty="0" err="1" smtClean="0"/>
              <a:t>secs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03607" y="4861600"/>
            <a:ext cx="11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38.41 </a:t>
            </a:r>
            <a:r>
              <a:rPr lang="en-US" b="1" dirty="0" err="1" smtClean="0"/>
              <a:t>secs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81500" y="1457067"/>
            <a:ext cx="0" cy="37738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7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Penalty for Irregular Accesses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C5A5C-FFCD-6045-A92E-C171C1BD3B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057400"/>
            <a:ext cx="6350000" cy="382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248400"/>
            <a:ext cx="271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Ian Buck, </a:t>
            </a:r>
            <a:r>
              <a:rPr lang="en-US" dirty="0" err="1" smtClean="0"/>
              <a:t>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44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Many </a:t>
            </a:r>
            <a:r>
              <a:rPr lang="en-US" dirty="0">
                <a:solidFill>
                  <a:srgbClr val="1F497D"/>
                </a:solidFill>
              </a:rPr>
              <a:t>E</a:t>
            </a:r>
            <a:r>
              <a:rPr lang="en-US" dirty="0" smtClean="0">
                <a:solidFill>
                  <a:srgbClr val="1F497D"/>
                </a:solidFill>
              </a:rPr>
              <a:t>arth grids are not purely regular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3667" y="1900764"/>
            <a:ext cx="390313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the structure of the cubed-sphere grid</a:t>
            </a:r>
          </a:p>
          <a:p>
            <a:endParaRPr lang="en-US" sz="2400" dirty="0"/>
          </a:p>
          <a:p>
            <a:r>
              <a:rPr lang="en-US" sz="2400" dirty="0" smtClean="0"/>
              <a:t>Set of regular grids (arrays)</a:t>
            </a:r>
          </a:p>
          <a:p>
            <a:endParaRPr lang="en-US" sz="2400" dirty="0"/>
          </a:p>
          <a:p>
            <a:r>
              <a:rPr lang="en-US" sz="2400" dirty="0" smtClean="0"/>
              <a:t>Connected to one another in an irregular fashion</a:t>
            </a:r>
          </a:p>
          <a:p>
            <a:endParaRPr lang="en-US" sz="2400" dirty="0"/>
          </a:p>
          <a:p>
            <a:r>
              <a:rPr lang="en-US" sz="2400" dirty="0" smtClean="0"/>
              <a:t>Specialized communication code is needed to handle the irregular structure.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666" y="1900764"/>
            <a:ext cx="4640933" cy="3636436"/>
            <a:chOff x="84666" y="1900764"/>
            <a:chExt cx="4640933" cy="3636436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6" y="1900764"/>
              <a:ext cx="4640933" cy="3636436"/>
            </a:xfrm>
            <a:prstGeom prst="rect">
              <a:avLst/>
            </a:prstGeom>
          </p:spPr>
        </p:pic>
        <p:sp>
          <p:nvSpPr>
            <p:cNvPr id="4" name="5-Point Star 3"/>
            <p:cNvSpPr/>
            <p:nvPr/>
          </p:nvSpPr>
          <p:spPr>
            <a:xfrm>
              <a:off x="2311400" y="2176781"/>
              <a:ext cx="45719" cy="45719"/>
            </a:xfrm>
            <a:prstGeom prst="star5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311400" y="5224781"/>
              <a:ext cx="45719" cy="45719"/>
            </a:xfrm>
            <a:prstGeom prst="star5">
              <a:avLst>
                <a:gd name="adj" fmla="val 6461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4312" y="5218431"/>
              <a:ext cx="72388" cy="48259"/>
            </a:xfrm>
            <a:prstGeom prst="rect">
              <a:avLst/>
            </a:prstGeom>
            <a:solidFill>
              <a:srgbClr val="A61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69813" y="2176781"/>
              <a:ext cx="144355" cy="52069"/>
            </a:xfrm>
            <a:prstGeom prst="rect">
              <a:avLst/>
            </a:prstGeom>
            <a:solidFill>
              <a:srgbClr val="EFAA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3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1F497D"/>
                </a:solidFill>
              </a:rPr>
              <a:t>Subgrids</a:t>
            </a:r>
            <a:r>
              <a:rPr lang="en-US" dirty="0" smtClean="0">
                <a:solidFill>
                  <a:srgbClr val="1F497D"/>
                </a:solidFill>
              </a:rPr>
              <a:t> and grids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24448"/>
            <a:ext cx="3839908" cy="343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25377" y="1451402"/>
            <a:ext cx="84857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type(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subgrid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::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sgA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sgB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type(Grid) :: g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sgA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subgrid_new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(2, 4)</a:t>
            </a: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sgB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subgrid_new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(2, 4)</a:t>
            </a: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g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grid_new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call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grid_addSubgrid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sgA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call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grid_addSubgrid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sgB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0704" y="4956048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sgA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6575" y="4962972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sgB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80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Border Mappings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62100"/>
            <a:ext cx="41529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5813" y="4815632"/>
            <a:ext cx="8485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call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grid_addBorderMap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(3,1,  3,3,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sgA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           1,2,  1,4,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sgB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call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grid_addBorderMap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(0,2,  0,4,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sgB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             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2,1,  2,3,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sgA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01349" y="774192"/>
            <a:ext cx="1615440" cy="1301496"/>
            <a:chOff x="3901349" y="810768"/>
            <a:chExt cx="1615440" cy="130149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901349" y="1399032"/>
              <a:ext cx="0" cy="713232"/>
            </a:xfrm>
            <a:prstGeom prst="straightConnector1">
              <a:avLst/>
            </a:prstGeom>
            <a:ln w="79375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516789" y="810768"/>
              <a:ext cx="0" cy="713232"/>
            </a:xfrm>
            <a:prstGeom prst="straightConnector1">
              <a:avLst/>
            </a:prstGeom>
            <a:ln w="79375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495074" y="4068491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sgA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2817" y="4075415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sgB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62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6" y="1216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Connectivity between </a:t>
            </a:r>
            <a:r>
              <a:rPr lang="en-US" dirty="0" err="1" smtClean="0">
                <a:solidFill>
                  <a:srgbClr val="1F497D"/>
                </a:solidFill>
              </a:rPr>
              <a:t>subgrids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45" y="1062031"/>
            <a:ext cx="4140914" cy="27342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531" y="1193264"/>
            <a:ext cx="4968310" cy="25076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356" y="4811953"/>
            <a:ext cx="963520" cy="7549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0" y="5623929"/>
            <a:ext cx="710420" cy="70300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387" y="5750546"/>
            <a:ext cx="699920" cy="61243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5984" y="5776239"/>
            <a:ext cx="148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Tripole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85982" y="4961411"/>
            <a:ext cx="173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Cubed Sphere: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829389" y="5714944"/>
            <a:ext cx="139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Icosahedral: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778467" y="5736630"/>
            <a:ext cx="186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Wrapping, folding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386543" y="496141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Adjacent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390292" y="5748811"/>
            <a:ext cx="166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Adjacent, offset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85984" y="5041570"/>
            <a:ext cx="148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Dipole: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778467" y="5057912"/>
            <a:ext cx="109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Wrapping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98" y="4872831"/>
            <a:ext cx="665296" cy="5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96534" y="3649132"/>
            <a:ext cx="14300200" cy="5774268"/>
            <a:chOff x="-1896534" y="3649132"/>
            <a:chExt cx="14300200" cy="5774268"/>
          </a:xfrm>
        </p:grpSpPr>
        <p:sp>
          <p:nvSpPr>
            <p:cNvPr id="7" name="Isosceles Triangle 6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49856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Parallelization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00039"/>
            <a:ext cx="750993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Domain decomposition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dirty="0" smtClean="0">
                <a:solidFill>
                  <a:srgbClr val="1F497D"/>
                </a:solidFill>
              </a:rPr>
              <a:t>for parallelization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2668" y="1845733"/>
            <a:ext cx="7881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map data and computation onto processors?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0066" y="2368952"/>
            <a:ext cx="4995334" cy="3845581"/>
            <a:chOff x="84666" y="1900764"/>
            <a:chExt cx="4640933" cy="36364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6" y="1900764"/>
              <a:ext cx="4640933" cy="3636436"/>
            </a:xfrm>
            <a:prstGeom prst="rect">
              <a:avLst/>
            </a:prstGeom>
          </p:spPr>
        </p:pic>
        <p:sp>
          <p:nvSpPr>
            <p:cNvPr id="16" name="5-Point Star 15"/>
            <p:cNvSpPr/>
            <p:nvPr/>
          </p:nvSpPr>
          <p:spPr>
            <a:xfrm>
              <a:off x="2311400" y="2176781"/>
              <a:ext cx="45719" cy="45719"/>
            </a:xfrm>
            <a:prstGeom prst="star5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2311400" y="5224781"/>
              <a:ext cx="45719" cy="45719"/>
            </a:xfrm>
            <a:prstGeom prst="star5">
              <a:avLst>
                <a:gd name="adj" fmla="val 6461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64312" y="5218431"/>
              <a:ext cx="72388" cy="48259"/>
            </a:xfrm>
            <a:prstGeom prst="rect">
              <a:avLst/>
            </a:prstGeom>
            <a:solidFill>
              <a:srgbClr val="A61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69813" y="2176781"/>
              <a:ext cx="144355" cy="52069"/>
            </a:xfrm>
            <a:prstGeom prst="rect">
              <a:avLst/>
            </a:prstGeom>
            <a:solidFill>
              <a:srgbClr val="EFAA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09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0066" y="2368952"/>
            <a:ext cx="4995334" cy="3845581"/>
            <a:chOff x="84666" y="1900764"/>
            <a:chExt cx="4640933" cy="363643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6" y="1900764"/>
              <a:ext cx="4640933" cy="3636436"/>
            </a:xfrm>
            <a:prstGeom prst="rect">
              <a:avLst/>
            </a:prstGeom>
          </p:spPr>
        </p:pic>
        <p:sp>
          <p:nvSpPr>
            <p:cNvPr id="56" name="5-Point Star 55"/>
            <p:cNvSpPr/>
            <p:nvPr/>
          </p:nvSpPr>
          <p:spPr>
            <a:xfrm>
              <a:off x="2311400" y="2176781"/>
              <a:ext cx="45719" cy="45719"/>
            </a:xfrm>
            <a:prstGeom prst="star5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2311400" y="5224781"/>
              <a:ext cx="45719" cy="45719"/>
            </a:xfrm>
            <a:prstGeom prst="star5">
              <a:avLst>
                <a:gd name="adj" fmla="val 6461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64312" y="5218431"/>
              <a:ext cx="72388" cy="48259"/>
            </a:xfrm>
            <a:prstGeom prst="rect">
              <a:avLst/>
            </a:prstGeom>
            <a:solidFill>
              <a:srgbClr val="A61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69813" y="2176781"/>
              <a:ext cx="144355" cy="52069"/>
            </a:xfrm>
            <a:prstGeom prst="rect">
              <a:avLst/>
            </a:prstGeom>
            <a:solidFill>
              <a:srgbClr val="EFAA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00039"/>
            <a:ext cx="750993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F497D"/>
                </a:solidFill>
              </a:rPr>
              <a:t>Domain </a:t>
            </a:r>
            <a:r>
              <a:rPr lang="en-US" dirty="0" smtClean="0">
                <a:solidFill>
                  <a:srgbClr val="1F497D"/>
                </a:solidFill>
              </a:rPr>
              <a:t>decomposition</a:t>
            </a:r>
            <a:r>
              <a:rPr lang="en-US" dirty="0">
                <a:solidFill>
                  <a:srgbClr val="1F497D"/>
                </a:solidFill>
              </a:rPr>
              <a:t/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for </a:t>
            </a:r>
            <a:r>
              <a:rPr lang="en-US" dirty="0" smtClean="0">
                <a:solidFill>
                  <a:srgbClr val="1F497D"/>
                </a:solidFill>
              </a:rPr>
              <a:t>parallelization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42" y="2980267"/>
            <a:ext cx="646197" cy="5757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76" y="3970867"/>
            <a:ext cx="646197" cy="5757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209" y="3970867"/>
            <a:ext cx="646197" cy="5757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008" y="3970867"/>
            <a:ext cx="646197" cy="5757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808" y="3970867"/>
            <a:ext cx="646197" cy="5757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009" y="5037667"/>
            <a:ext cx="646197" cy="57573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2668" y="1845733"/>
            <a:ext cx="7881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map data and computation onto processors?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62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5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Motivation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3213"/>
            <a:ext cx="8229600" cy="1296266"/>
          </a:xfrm>
        </p:spPr>
        <p:txBody>
          <a:bodyPr>
            <a:noAutofit/>
          </a:bodyPr>
          <a:lstStyle/>
          <a:p>
            <a:r>
              <a:rPr lang="en-US" sz="2000" dirty="0" smtClean="0"/>
              <a:t>Scientists use Earth Simulation programs to:</a:t>
            </a:r>
          </a:p>
          <a:p>
            <a:pPr lvl="1"/>
            <a:r>
              <a:rPr lang="en-US" sz="1800" b="1" dirty="0" smtClean="0"/>
              <a:t>Predict</a:t>
            </a:r>
            <a:r>
              <a:rPr lang="en-US" sz="1800" dirty="0" smtClean="0"/>
              <a:t> change in the weather and climate</a:t>
            </a:r>
          </a:p>
          <a:p>
            <a:pPr lvl="1"/>
            <a:r>
              <a:rPr lang="en-US" sz="1800" b="1" dirty="0" smtClean="0"/>
              <a:t>Gain insight </a:t>
            </a:r>
            <a:r>
              <a:rPr lang="en-US" sz="1800" dirty="0" smtClean="0"/>
              <a:t>into how the climate works</a:t>
            </a:r>
          </a:p>
          <a:p>
            <a:r>
              <a:rPr lang="en-US" sz="2000" dirty="0" smtClean="0"/>
              <a:t>Performance is crucial:  it impacts </a:t>
            </a:r>
            <a:r>
              <a:rPr lang="en-US" sz="2000" b="1" dirty="0" smtClean="0"/>
              <a:t>time-to-solution </a:t>
            </a:r>
            <a:r>
              <a:rPr lang="en-US" sz="2000" dirty="0" smtClean="0"/>
              <a:t>and </a:t>
            </a:r>
            <a:r>
              <a:rPr lang="en-US" sz="2000" b="1" dirty="0" smtClean="0"/>
              <a:t>accuracy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74" y="2738333"/>
            <a:ext cx="3728299" cy="3657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87" y="2769210"/>
            <a:ext cx="3641424" cy="366756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947982" y="3769774"/>
            <a:ext cx="890588" cy="796925"/>
            <a:chOff x="4124324" y="3459162"/>
            <a:chExt cx="890588" cy="796925"/>
          </a:xfrm>
        </p:grpSpPr>
        <p:sp>
          <p:nvSpPr>
            <p:cNvPr id="8" name="Hexagon 7"/>
            <p:cNvSpPr/>
            <p:nvPr/>
          </p:nvSpPr>
          <p:spPr>
            <a:xfrm>
              <a:off x="4565650" y="3998912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/>
            <p:cNvSpPr/>
            <p:nvPr/>
          </p:nvSpPr>
          <p:spPr>
            <a:xfrm>
              <a:off x="4252912" y="3975100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16200000">
              <a:off x="4092574" y="3714213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>
              <a:off x="4252912" y="3460750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>
              <a:off x="4565650" y="3459162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6379454">
              <a:off x="4725987" y="3741737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 rot="16004385">
              <a:off x="4405313" y="3721267"/>
              <a:ext cx="320675" cy="257175"/>
            </a:xfrm>
            <a:prstGeom prst="hexag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0858" y="3078966"/>
            <a:ext cx="19411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Discretize!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202245" y="5389474"/>
            <a:ext cx="38274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Apply a stencil!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0066" y="2368952"/>
            <a:ext cx="4995334" cy="3845581"/>
            <a:chOff x="84666" y="1900764"/>
            <a:chExt cx="4640933" cy="36364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6" y="1900764"/>
              <a:ext cx="4640933" cy="3636436"/>
            </a:xfrm>
            <a:prstGeom prst="rect">
              <a:avLst/>
            </a:prstGeom>
          </p:spPr>
        </p:pic>
        <p:sp>
          <p:nvSpPr>
            <p:cNvPr id="13" name="5-Point Star 12"/>
            <p:cNvSpPr/>
            <p:nvPr/>
          </p:nvSpPr>
          <p:spPr>
            <a:xfrm>
              <a:off x="2311400" y="2176781"/>
              <a:ext cx="45719" cy="45719"/>
            </a:xfrm>
            <a:prstGeom prst="star5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2311400" y="5224781"/>
              <a:ext cx="45719" cy="45719"/>
            </a:xfrm>
            <a:prstGeom prst="star5">
              <a:avLst>
                <a:gd name="adj" fmla="val 6461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64312" y="5218431"/>
              <a:ext cx="72388" cy="48259"/>
            </a:xfrm>
            <a:prstGeom prst="rect">
              <a:avLst/>
            </a:prstGeom>
            <a:solidFill>
              <a:srgbClr val="A61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69813" y="2176781"/>
              <a:ext cx="144355" cy="52069"/>
            </a:xfrm>
            <a:prstGeom prst="rect">
              <a:avLst/>
            </a:prstGeom>
            <a:solidFill>
              <a:srgbClr val="EFAA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00039"/>
            <a:ext cx="750993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F497D"/>
                </a:solidFill>
              </a:rPr>
              <a:t>Domain </a:t>
            </a:r>
            <a:r>
              <a:rPr lang="en-US" dirty="0" smtClean="0">
                <a:solidFill>
                  <a:srgbClr val="1F497D"/>
                </a:solidFill>
              </a:rPr>
              <a:t>decomposition</a:t>
            </a:r>
            <a:r>
              <a:rPr lang="en-US" dirty="0">
                <a:solidFill>
                  <a:srgbClr val="1F497D"/>
                </a:solidFill>
              </a:rPr>
              <a:t/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for </a:t>
            </a:r>
            <a:r>
              <a:rPr lang="en-US" dirty="0" smtClean="0">
                <a:solidFill>
                  <a:srgbClr val="1F497D"/>
                </a:solidFill>
              </a:rPr>
              <a:t>parallelization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606800" y="2760133"/>
            <a:ext cx="1490133" cy="1083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606801" y="4758267"/>
            <a:ext cx="1490132" cy="1388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2668" y="1845733"/>
            <a:ext cx="7881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map data and computation onto processors?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594006" y="2813419"/>
            <a:ext cx="3833971" cy="1030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594007" y="4758267"/>
            <a:ext cx="3833970" cy="137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170" y="2813419"/>
            <a:ext cx="3396885" cy="33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10066" y="2368952"/>
            <a:ext cx="4995334" cy="3845581"/>
            <a:chOff x="84666" y="1900764"/>
            <a:chExt cx="4640933" cy="363643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6" y="1900764"/>
              <a:ext cx="4640933" cy="3636436"/>
            </a:xfrm>
            <a:prstGeom prst="rect">
              <a:avLst/>
            </a:prstGeom>
          </p:spPr>
        </p:pic>
        <p:sp>
          <p:nvSpPr>
            <p:cNvPr id="34" name="5-Point Star 33"/>
            <p:cNvSpPr/>
            <p:nvPr/>
          </p:nvSpPr>
          <p:spPr>
            <a:xfrm>
              <a:off x="2311400" y="2176781"/>
              <a:ext cx="45719" cy="45719"/>
            </a:xfrm>
            <a:prstGeom prst="star5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2311400" y="5224781"/>
              <a:ext cx="45719" cy="45719"/>
            </a:xfrm>
            <a:prstGeom prst="star5">
              <a:avLst>
                <a:gd name="adj" fmla="val 6461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64312" y="5218431"/>
              <a:ext cx="72388" cy="48259"/>
            </a:xfrm>
            <a:prstGeom prst="rect">
              <a:avLst/>
            </a:prstGeom>
            <a:solidFill>
              <a:srgbClr val="A61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69813" y="2176781"/>
              <a:ext cx="144355" cy="52069"/>
            </a:xfrm>
            <a:prstGeom prst="rect">
              <a:avLst/>
            </a:prstGeom>
            <a:solidFill>
              <a:srgbClr val="EFAA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00039"/>
            <a:ext cx="750993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F497D"/>
                </a:solidFill>
              </a:rPr>
              <a:t>Domain </a:t>
            </a:r>
            <a:r>
              <a:rPr lang="en-US" dirty="0" smtClean="0">
                <a:solidFill>
                  <a:srgbClr val="1F497D"/>
                </a:solidFill>
              </a:rPr>
              <a:t>decomposition</a:t>
            </a:r>
            <a:r>
              <a:rPr lang="en-US" dirty="0">
                <a:solidFill>
                  <a:srgbClr val="1F497D"/>
                </a:solidFill>
              </a:rPr>
              <a:t/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for </a:t>
            </a:r>
            <a:r>
              <a:rPr lang="en-US" dirty="0" smtClean="0">
                <a:solidFill>
                  <a:srgbClr val="1F497D"/>
                </a:solidFill>
              </a:rPr>
              <a:t>parallelization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606800" y="2760133"/>
            <a:ext cx="1490133" cy="1083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606801" y="4758267"/>
            <a:ext cx="1490132" cy="1388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668" y="1845733"/>
            <a:ext cx="7881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map data and computation onto processors?</a:t>
            </a:r>
            <a:endParaRPr lang="en-US" sz="28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594006" y="2813419"/>
            <a:ext cx="3833971" cy="1030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594007" y="4758267"/>
            <a:ext cx="3833970" cy="137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813" y="2813419"/>
            <a:ext cx="3396885" cy="332304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216709" y="2929468"/>
            <a:ext cx="1439333" cy="14901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850774" y="2929468"/>
            <a:ext cx="1439333" cy="14901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225173" y="4572000"/>
            <a:ext cx="1439333" cy="14901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850774" y="4546600"/>
            <a:ext cx="1439333" cy="14901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785" y="3335867"/>
            <a:ext cx="646197" cy="57573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452" y="3335867"/>
            <a:ext cx="646197" cy="57573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519" y="4953001"/>
            <a:ext cx="646197" cy="5757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185" y="4953001"/>
            <a:ext cx="646197" cy="5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909"/>
            <a:ext cx="7509933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Distributions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738313"/>
            <a:ext cx="8841487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450" y="5105400"/>
            <a:ext cx="91037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Example:</a:t>
            </a:r>
          </a:p>
          <a:p>
            <a:r>
              <a:rPr lang="en-US" sz="3200" dirty="0" smtClean="0"/>
              <a:t> 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call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grid_distributeFillBlock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(g, 2)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96534" y="3649132"/>
            <a:ext cx="14300200" cy="5774268"/>
            <a:chOff x="-1896534" y="3649132"/>
            <a:chExt cx="14300200" cy="5774268"/>
          </a:xfrm>
        </p:grpSpPr>
        <p:sp>
          <p:nvSpPr>
            <p:cNvPr id="7" name="Isosceles Triangle 6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49856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Planning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7533" y="84667"/>
            <a:ext cx="4077224" cy="1650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73" y="2062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Halos around blocks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0466" y="3075078"/>
            <a:ext cx="361558" cy="3615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82024" y="3075078"/>
            <a:ext cx="361558" cy="3615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43582" y="3075078"/>
            <a:ext cx="361558" cy="3615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20466" y="3436636"/>
            <a:ext cx="361558" cy="3615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82024" y="3436636"/>
            <a:ext cx="361558" cy="3615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43582" y="3436636"/>
            <a:ext cx="361558" cy="3615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20466" y="3798194"/>
            <a:ext cx="361558" cy="3615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82024" y="3798194"/>
            <a:ext cx="361558" cy="3615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43582" y="3798194"/>
            <a:ext cx="361558" cy="3615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20466" y="1444398"/>
            <a:ext cx="361558" cy="3615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82024" y="1444398"/>
            <a:ext cx="361558" cy="3615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43582" y="1444398"/>
            <a:ext cx="361558" cy="3615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20466" y="1805956"/>
            <a:ext cx="361558" cy="3615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82024" y="1805956"/>
            <a:ext cx="361558" cy="3615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43582" y="1805956"/>
            <a:ext cx="361558" cy="3615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20466" y="2167514"/>
            <a:ext cx="361558" cy="3615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82024" y="2167514"/>
            <a:ext cx="361558" cy="3615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43582" y="2167514"/>
            <a:ext cx="361558" cy="3615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12420" y="3075078"/>
            <a:ext cx="361558" cy="361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73978" y="3075078"/>
            <a:ext cx="361558" cy="361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35536" y="3075078"/>
            <a:ext cx="361558" cy="361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12420" y="3436636"/>
            <a:ext cx="361558" cy="361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173978" y="3436636"/>
            <a:ext cx="361558" cy="361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35536" y="3436636"/>
            <a:ext cx="361558" cy="361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12420" y="3798194"/>
            <a:ext cx="361558" cy="361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73978" y="3798194"/>
            <a:ext cx="361558" cy="361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535536" y="3798194"/>
            <a:ext cx="361558" cy="361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20466" y="4729464"/>
            <a:ext cx="361558" cy="361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82024" y="4729464"/>
            <a:ext cx="361558" cy="361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43582" y="4729464"/>
            <a:ext cx="361558" cy="361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020466" y="5091022"/>
            <a:ext cx="361558" cy="361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82024" y="5091022"/>
            <a:ext cx="361558" cy="361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43582" y="5091022"/>
            <a:ext cx="361558" cy="361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20466" y="5452580"/>
            <a:ext cx="361558" cy="361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82024" y="5452580"/>
            <a:ext cx="361558" cy="361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743582" y="5452580"/>
            <a:ext cx="361558" cy="3615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132400" y="3075078"/>
            <a:ext cx="361558" cy="36155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93958" y="3075078"/>
            <a:ext cx="361558" cy="36155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55516" y="3075078"/>
            <a:ext cx="361558" cy="36155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32400" y="3436636"/>
            <a:ext cx="361558" cy="36155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93958" y="3436636"/>
            <a:ext cx="361558" cy="36155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855516" y="3436636"/>
            <a:ext cx="361558" cy="36155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132400" y="3798194"/>
            <a:ext cx="361558" cy="36155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493958" y="3798194"/>
            <a:ext cx="361558" cy="36155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55516" y="3798194"/>
            <a:ext cx="361558" cy="36155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132400" y="1444398"/>
            <a:ext cx="361558" cy="3615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493958" y="1444398"/>
            <a:ext cx="361558" cy="3615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855516" y="1444398"/>
            <a:ext cx="361558" cy="3615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132400" y="1805956"/>
            <a:ext cx="361558" cy="3615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493958" y="1805956"/>
            <a:ext cx="361558" cy="3615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55516" y="1805956"/>
            <a:ext cx="361558" cy="3615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132400" y="2167514"/>
            <a:ext cx="361558" cy="3615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493958" y="2167514"/>
            <a:ext cx="361558" cy="3615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855516" y="2167514"/>
            <a:ext cx="361558" cy="3615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32400" y="4729464"/>
            <a:ext cx="361558" cy="36155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493958" y="4729464"/>
            <a:ext cx="361558" cy="36155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855516" y="4729464"/>
            <a:ext cx="361558" cy="36155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132400" y="5091022"/>
            <a:ext cx="361558" cy="36155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493958" y="5091022"/>
            <a:ext cx="361558" cy="36155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855516" y="5091022"/>
            <a:ext cx="361558" cy="36155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132400" y="5452580"/>
            <a:ext cx="361558" cy="36155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493958" y="5452580"/>
            <a:ext cx="361558" cy="36155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855516" y="5452580"/>
            <a:ext cx="361558" cy="36155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812420" y="4729464"/>
            <a:ext cx="361558" cy="361558"/>
          </a:xfrm>
          <a:prstGeom prst="rect">
            <a:avLst/>
          </a:prstGeom>
          <a:solidFill>
            <a:srgbClr val="D9D366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173978" y="4729464"/>
            <a:ext cx="361558" cy="361558"/>
          </a:xfrm>
          <a:prstGeom prst="rect">
            <a:avLst/>
          </a:prstGeom>
          <a:solidFill>
            <a:srgbClr val="D9D366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535536" y="4729464"/>
            <a:ext cx="361558" cy="361558"/>
          </a:xfrm>
          <a:prstGeom prst="rect">
            <a:avLst/>
          </a:prstGeom>
          <a:solidFill>
            <a:srgbClr val="D9D366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12420" y="5091022"/>
            <a:ext cx="361558" cy="361558"/>
          </a:xfrm>
          <a:prstGeom prst="rect">
            <a:avLst/>
          </a:prstGeom>
          <a:solidFill>
            <a:srgbClr val="D9D366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173978" y="5091022"/>
            <a:ext cx="361558" cy="361558"/>
          </a:xfrm>
          <a:prstGeom prst="rect">
            <a:avLst/>
          </a:prstGeom>
          <a:solidFill>
            <a:srgbClr val="D9D366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535536" y="5091022"/>
            <a:ext cx="361558" cy="361558"/>
          </a:xfrm>
          <a:prstGeom prst="rect">
            <a:avLst/>
          </a:prstGeom>
          <a:solidFill>
            <a:srgbClr val="D9D366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812420" y="5452580"/>
            <a:ext cx="361558" cy="361558"/>
          </a:xfrm>
          <a:prstGeom prst="rect">
            <a:avLst/>
          </a:prstGeom>
          <a:solidFill>
            <a:srgbClr val="D9D366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173978" y="5452580"/>
            <a:ext cx="361558" cy="361558"/>
          </a:xfrm>
          <a:prstGeom prst="rect">
            <a:avLst/>
          </a:prstGeom>
          <a:solidFill>
            <a:srgbClr val="D9D366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535536" y="5452580"/>
            <a:ext cx="361558" cy="361558"/>
          </a:xfrm>
          <a:prstGeom prst="rect">
            <a:avLst/>
          </a:prstGeom>
          <a:solidFill>
            <a:srgbClr val="D9D366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812420" y="1444398"/>
            <a:ext cx="361558" cy="361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173978" y="1444398"/>
            <a:ext cx="361558" cy="361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535536" y="1444398"/>
            <a:ext cx="361558" cy="361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812420" y="1805956"/>
            <a:ext cx="361558" cy="361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73978" y="1805956"/>
            <a:ext cx="361558" cy="361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535536" y="1805956"/>
            <a:ext cx="361558" cy="361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812420" y="2167514"/>
            <a:ext cx="361558" cy="361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173978" y="2167514"/>
            <a:ext cx="361558" cy="361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535536" y="2167514"/>
            <a:ext cx="361558" cy="361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/>
          <p:cNvGrpSpPr/>
          <p:nvPr/>
        </p:nvGrpSpPr>
        <p:grpSpPr>
          <a:xfrm>
            <a:off x="3658908" y="2713520"/>
            <a:ext cx="1807790" cy="1807790"/>
            <a:chOff x="3658908" y="2713520"/>
            <a:chExt cx="1807790" cy="1807790"/>
          </a:xfrm>
        </p:grpSpPr>
        <p:sp>
          <p:nvSpPr>
            <p:cNvPr id="89" name="Rectangle 88"/>
            <p:cNvSpPr/>
            <p:nvPr/>
          </p:nvSpPr>
          <p:spPr>
            <a:xfrm>
              <a:off x="4020466" y="2713520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658908" y="2713520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43582" y="2713520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382024" y="2713520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105140" y="2713520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020466" y="4159752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658908" y="4159752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743582" y="4159752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382024" y="4159752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105140" y="4159752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658908" y="3075078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658908" y="3436636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658908" y="3798194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105140" y="3075078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05140" y="3436636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105140" y="3798194"/>
              <a:ext cx="361558" cy="361558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3653087" y="2713520"/>
            <a:ext cx="1807790" cy="1807790"/>
            <a:chOff x="3658908" y="2713520"/>
            <a:chExt cx="1807790" cy="1807790"/>
          </a:xfrm>
        </p:grpSpPr>
        <p:sp>
          <p:nvSpPr>
            <p:cNvPr id="163" name="Rectangle 162"/>
            <p:cNvSpPr/>
            <p:nvPr/>
          </p:nvSpPr>
          <p:spPr>
            <a:xfrm>
              <a:off x="3658908" y="2713520"/>
              <a:ext cx="361558" cy="36155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658908" y="3075078"/>
              <a:ext cx="361558" cy="3615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658908" y="3436636"/>
              <a:ext cx="361558" cy="3615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658908" y="3798194"/>
              <a:ext cx="361558" cy="3615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658908" y="4159752"/>
              <a:ext cx="361558" cy="3615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20466" y="4159752"/>
              <a:ext cx="361558" cy="3615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82024" y="4159752"/>
              <a:ext cx="361558" cy="3615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743582" y="4159752"/>
              <a:ext cx="361558" cy="3615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105140" y="4159752"/>
              <a:ext cx="361558" cy="361558"/>
            </a:xfrm>
            <a:prstGeom prst="rect">
              <a:avLst/>
            </a:prstGeom>
            <a:solidFill>
              <a:srgbClr val="D9D366"/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05140" y="3075078"/>
              <a:ext cx="361558" cy="361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105140" y="3436636"/>
              <a:ext cx="361558" cy="361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105140" y="3798194"/>
              <a:ext cx="361558" cy="3615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105140" y="2713520"/>
              <a:ext cx="361558" cy="36155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020466" y="2713520"/>
              <a:ext cx="361558" cy="3615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382024" y="2713520"/>
              <a:ext cx="361558" cy="3615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743582" y="2713520"/>
              <a:ext cx="361558" cy="3615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3044825" y="2326170"/>
            <a:ext cx="2960687" cy="2585555"/>
            <a:chOff x="3044825" y="2326170"/>
            <a:chExt cx="2960687" cy="2585555"/>
          </a:xfrm>
        </p:grpSpPr>
        <p:cxnSp>
          <p:nvCxnSpPr>
            <p:cNvPr id="106" name="Straight Arrow Connector 105"/>
            <p:cNvCxnSpPr/>
            <p:nvPr/>
          </p:nvCxnSpPr>
          <p:spPr>
            <a:xfrm>
              <a:off x="3044825" y="2346325"/>
              <a:ext cx="809625" cy="5810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4191000" y="2346325"/>
              <a:ext cx="0" cy="5810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4562475" y="2326170"/>
              <a:ext cx="0" cy="5585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4924425" y="2326170"/>
              <a:ext cx="1" cy="5585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>
              <a:off x="5307012" y="2326170"/>
              <a:ext cx="665163" cy="5585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>
              <a:off x="5307012" y="3270250"/>
              <a:ext cx="6651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5307012" y="3616325"/>
              <a:ext cx="665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 flipV="1">
              <a:off x="5307012" y="3965575"/>
              <a:ext cx="6985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3044825" y="3248025"/>
              <a:ext cx="7762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044825" y="3616325"/>
              <a:ext cx="7762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044825" y="3965575"/>
              <a:ext cx="77628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3044825" y="4340225"/>
              <a:ext cx="776288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 flipV="1">
              <a:off x="5273676" y="4340225"/>
              <a:ext cx="698499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4191000" y="4340225"/>
              <a:ext cx="0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4562475" y="4340225"/>
              <a:ext cx="12700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4924425" y="4340225"/>
              <a:ext cx="0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85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73" y="2062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Communication plan abstraction</a:t>
            </a:r>
            <a:endParaRPr lang="en-US" sz="3200" dirty="0">
              <a:solidFill>
                <a:srgbClr val="1F497D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26782" y="1515369"/>
            <a:ext cx="5271764" cy="4811637"/>
            <a:chOff x="2277533" y="84667"/>
            <a:chExt cx="6415182" cy="58552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5049" y="231425"/>
              <a:ext cx="2337958" cy="23379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77533" y="84667"/>
              <a:ext cx="4077224" cy="1650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032437" y="2287657"/>
              <a:ext cx="5660278" cy="3652265"/>
              <a:chOff x="3032437" y="2287657"/>
              <a:chExt cx="5660278" cy="365226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32437" y="3559352"/>
                <a:ext cx="2380570" cy="238057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2437" y="3299003"/>
                <a:ext cx="2640919" cy="264091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54757" y="3601964"/>
                <a:ext cx="2337958" cy="2337958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3048000" y="2287657"/>
                <a:ext cx="2372784" cy="1271695"/>
                <a:chOff x="3048000" y="2287657"/>
                <a:chExt cx="2372784" cy="1271695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3075049" y="2287657"/>
                  <a:ext cx="2345735" cy="260349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3048000" y="3299003"/>
                  <a:ext cx="2365007" cy="260349"/>
                  <a:chOff x="3048000" y="3299003"/>
                  <a:chExt cx="2365007" cy="260349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3048000" y="3299003"/>
                    <a:ext cx="2365007" cy="26034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4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Connector 10"/>
                  <p:cNvCxnSpPr>
                    <a:stCxn id="14" idx="1"/>
                  </p:cNvCxnSpPr>
                  <p:nvPr/>
                </p:nvCxnSpPr>
                <p:spPr>
                  <a:xfrm>
                    <a:off x="3048000" y="3429178"/>
                    <a:ext cx="147807" cy="130174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75049" y="2417832"/>
                  <a:ext cx="147807" cy="13017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>
                  <a:stCxn id="15" idx="2"/>
                  <a:endCxn id="14" idx="0"/>
                </p:cNvCxnSpPr>
                <p:nvPr/>
              </p:nvCxnSpPr>
              <p:spPr>
                <a:xfrm flipH="1">
                  <a:off x="4230504" y="2548006"/>
                  <a:ext cx="17413" cy="7509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5413007" y="3576956"/>
                <a:ext cx="1224324" cy="2338069"/>
                <a:chOff x="5413007" y="3576956"/>
                <a:chExt cx="1224324" cy="2338069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413007" y="3576956"/>
                  <a:ext cx="260349" cy="2338069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376982" y="3629025"/>
                  <a:ext cx="260349" cy="2286000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420784" y="5773665"/>
                  <a:ext cx="147807" cy="13017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376982" y="5770490"/>
                  <a:ext cx="147807" cy="13017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12" idx="1"/>
                  <a:endCxn id="5" idx="3"/>
                </p:cNvCxnSpPr>
                <p:nvPr/>
              </p:nvCxnSpPr>
              <p:spPr>
                <a:xfrm flipH="1" flipV="1">
                  <a:off x="5673356" y="4745991"/>
                  <a:ext cx="703626" cy="26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TextBox 24"/>
          <p:cNvSpPr txBox="1"/>
          <p:nvPr/>
        </p:nvSpPr>
        <p:spPr>
          <a:xfrm>
            <a:off x="101600" y="838481"/>
            <a:ext cx="7290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latin typeface="Lucida Grande"/>
                <a:cs typeface="Lucida Grande"/>
              </a:rPr>
              <a:t>int  </a:t>
            </a:r>
            <a:r>
              <a:rPr lang="ro-RO" sz="2400" dirty="0" smtClean="0">
                <a:latin typeface="Lucida Grande"/>
                <a:cs typeface="Lucida Grande"/>
              </a:rPr>
              <a:t>nMsgsRecv</a:t>
            </a:r>
            <a:endParaRPr lang="ro-RO" sz="2400" dirty="0">
              <a:latin typeface="Lucida Grande"/>
              <a:cs typeface="Lucida Grande"/>
            </a:endParaRPr>
          </a:p>
          <a:p>
            <a:r>
              <a:rPr lang="ro-RO" sz="2400" dirty="0" smtClean="0">
                <a:latin typeface="Lucida Grande"/>
                <a:cs typeface="Lucida Grande"/>
              </a:rPr>
              <a:t>int*  msgRecvFrom                     </a:t>
            </a:r>
            <a:r>
              <a:rPr lang="ro-RO" sz="2400" dirty="0" smtClean="0">
                <a:solidFill>
                  <a:srgbClr val="008000"/>
                </a:solidFill>
                <a:latin typeface="Lucida Grande"/>
                <a:cs typeface="Lucida Grande"/>
              </a:rPr>
              <a:t>// msgID -&gt; pid</a:t>
            </a:r>
            <a:endParaRPr lang="ro-RO" sz="2400" dirty="0">
              <a:solidFill>
                <a:srgbClr val="008000"/>
              </a:solidFill>
              <a:latin typeface="Lucida Grande"/>
              <a:cs typeface="Lucida Grande"/>
            </a:endParaRPr>
          </a:p>
          <a:p>
            <a:r>
              <a:rPr lang="ro-RO" sz="2400" dirty="0" smtClean="0">
                <a:latin typeface="Lucida Grande"/>
                <a:cs typeface="Lucida Grande"/>
              </a:rPr>
              <a:t>int*  mTransferRecvAtLBID         </a:t>
            </a:r>
            <a:r>
              <a:rPr lang="ro-RO" sz="2400" dirty="0" smtClean="0">
                <a:solidFill>
                  <a:srgbClr val="008000"/>
                </a:solidFill>
                <a:latin typeface="Lucida Grande"/>
                <a:cs typeface="Lucida Grande"/>
              </a:rPr>
              <a:t>/</a:t>
            </a:r>
            <a:r>
              <a:rPr lang="ro-RO" sz="2400" dirty="0">
                <a:solidFill>
                  <a:srgbClr val="008000"/>
                </a:solidFill>
                <a:latin typeface="Lucida Grande"/>
                <a:cs typeface="Lucida Grande"/>
              </a:rPr>
              <a:t>/ </a:t>
            </a:r>
            <a:r>
              <a:rPr lang="ro-RO" sz="2400" dirty="0" smtClean="0">
                <a:solidFill>
                  <a:srgbClr val="008000"/>
                </a:solidFill>
                <a:latin typeface="Lucida Grande"/>
                <a:cs typeface="Lucida Grande"/>
              </a:rPr>
              <a:t>msgID,  </a:t>
            </a:r>
            <a:r>
              <a:rPr lang="ro-RO" sz="2400" dirty="0">
                <a:solidFill>
                  <a:srgbClr val="008000"/>
                </a:solidFill>
                <a:latin typeface="Lucida Grande"/>
                <a:cs typeface="Lucida Grande"/>
              </a:rPr>
              <a:t>tid -&gt; lbid</a:t>
            </a:r>
          </a:p>
          <a:p>
            <a:r>
              <a:rPr lang="ro-RO" sz="2400" dirty="0" smtClean="0">
                <a:latin typeface="Lucida Grande"/>
                <a:cs typeface="Lucida Grande"/>
              </a:rPr>
              <a:t>Region**  mTransferRegionRecv </a:t>
            </a:r>
            <a:r>
              <a:rPr lang="ro-RO" sz="2400" dirty="0">
                <a:solidFill>
                  <a:srgbClr val="008000"/>
                </a:solidFill>
                <a:latin typeface="Lucida Grande"/>
                <a:cs typeface="Lucida Grande"/>
              </a:rPr>
              <a:t>// </a:t>
            </a:r>
            <a:r>
              <a:rPr lang="ro-RO" sz="2400" dirty="0" smtClean="0">
                <a:solidFill>
                  <a:srgbClr val="008000"/>
                </a:solidFill>
                <a:latin typeface="Lucida Grande"/>
                <a:cs typeface="Lucida Grande"/>
              </a:rPr>
              <a:t>msgID, </a:t>
            </a:r>
            <a:r>
              <a:rPr lang="ro-RO" sz="2400" dirty="0">
                <a:solidFill>
                  <a:srgbClr val="008000"/>
                </a:solidFill>
                <a:latin typeface="Lucida Grande"/>
                <a:cs typeface="Lucida Grande"/>
              </a:rPr>
              <a:t>tid -&gt; </a:t>
            </a:r>
            <a:r>
              <a:rPr lang="ro-RO" sz="2400" dirty="0" smtClean="0">
                <a:solidFill>
                  <a:srgbClr val="008000"/>
                </a:solidFill>
                <a:latin typeface="Lucida Grande"/>
                <a:cs typeface="Lucida Grande"/>
              </a:rPr>
              <a:t>rgn</a:t>
            </a:r>
          </a:p>
          <a:p>
            <a:r>
              <a:rPr lang="ro-RO" sz="2400" dirty="0" smtClean="0">
                <a:solidFill>
                  <a:srgbClr val="008000"/>
                </a:solidFill>
                <a:latin typeface="Lucida Grande"/>
                <a:cs typeface="Lucida Grande"/>
              </a:rPr>
              <a:t>// Analogous structures exist for sending side</a:t>
            </a:r>
            <a:endParaRPr lang="ro-RO" sz="2400" dirty="0">
              <a:solidFill>
                <a:srgbClr val="008000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3280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96534" y="3649132"/>
            <a:ext cx="14300200" cy="5774268"/>
            <a:chOff x="-1896534" y="3649132"/>
            <a:chExt cx="14300200" cy="5774268"/>
          </a:xfrm>
        </p:grpSpPr>
        <p:sp>
          <p:nvSpPr>
            <p:cNvPr id="7" name="Isosceles Triangle 6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49856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Problems with Performance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9" y="-7589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Impact of code generation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" y="920404"/>
            <a:ext cx="917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of stencil from CGPOP on a dipole grid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b="1" dirty="0"/>
              <a:t>Goal</a:t>
            </a:r>
            <a:r>
              <a:rPr lang="en-US" dirty="0"/>
              <a:t>:  To Have </a:t>
            </a:r>
            <a:r>
              <a:rPr lang="en-US" dirty="0" err="1"/>
              <a:t>GridGen</a:t>
            </a:r>
            <a:r>
              <a:rPr lang="en-US" dirty="0"/>
              <a:t> match performance of handwritten </a:t>
            </a:r>
            <a:r>
              <a:rPr lang="en-US" dirty="0" smtClean="0"/>
              <a:t>code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25297" y="1549142"/>
            <a:ext cx="6876288" cy="4065274"/>
            <a:chOff x="1225297" y="1786886"/>
            <a:chExt cx="6876288" cy="44400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297" y="1786886"/>
              <a:ext cx="6876288" cy="444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38688" y="2882592"/>
              <a:ext cx="1079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1,093 s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38688" y="1978443"/>
              <a:ext cx="1079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6,058 s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00766" y="3545225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424 s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55590" y="4604925"/>
              <a:ext cx="925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72.9 s</a:t>
              </a:r>
              <a:endParaRPr lang="en-US" sz="2400" b="1" dirty="0"/>
            </a:p>
          </p:txBody>
        </p:sp>
      </p:grpSp>
      <p:sp>
        <p:nvSpPr>
          <p:cNvPr id="18" name="TextBox 7"/>
          <p:cNvSpPr txBox="1"/>
          <p:nvPr/>
        </p:nvSpPr>
        <p:spPr>
          <a:xfrm>
            <a:off x="1228344" y="5564231"/>
            <a:ext cx="791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Cray XT6m with 1248 cores across 52 </a:t>
            </a:r>
            <a:r>
              <a:rPr lang="en-US" dirty="0" smtClean="0"/>
              <a:t>compute nodes,</a:t>
            </a:r>
            <a:endParaRPr lang="en-US" dirty="0"/>
          </a:p>
          <a:p>
            <a:r>
              <a:rPr lang="es-ES_tradnl" dirty="0"/>
              <a:t>24 </a:t>
            </a:r>
            <a:r>
              <a:rPr lang="es-ES_tradnl" dirty="0" err="1"/>
              <a:t>cores</a:t>
            </a:r>
            <a:r>
              <a:rPr lang="es-ES_tradnl" dirty="0"/>
              <a:t> per </a:t>
            </a:r>
            <a:r>
              <a:rPr lang="es-ES_tradnl" dirty="0" smtClean="0"/>
              <a:t>compute </a:t>
            </a:r>
            <a:r>
              <a:rPr lang="es-ES_tradnl" dirty="0" err="1" smtClean="0"/>
              <a:t>node</a:t>
            </a:r>
            <a:r>
              <a:rPr lang="es-ES_tradnl" dirty="0" smtClean="0"/>
              <a:t> </a:t>
            </a:r>
          </a:p>
          <a:p>
            <a:r>
              <a:rPr lang="es-ES_tradnl" dirty="0"/>
              <a:t>2260 </a:t>
            </a:r>
            <a:r>
              <a:rPr lang="es-ES_tradnl" dirty="0" err="1" smtClean="0"/>
              <a:t>iterations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a10800 x 10800 </a:t>
            </a:r>
            <a:r>
              <a:rPr lang="es-ES_tradnl" dirty="0" err="1" smtClean="0"/>
              <a:t>grid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330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Cause of overhead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047" y="1126034"/>
            <a:ext cx="88476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STENCIL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fivePt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A,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j)</a:t>
            </a:r>
            <a:br>
              <a:rPr lang="en-US" sz="2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fivePt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= 0.2 *             &amp;</a:t>
            </a:r>
            <a:br>
              <a:rPr lang="en-US" sz="2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    (A(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j)   + A(i-1, j) + &amp;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 A(i+1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j) + A(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j-1) + A(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j+1))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end function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Cause of overhead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327" y="1126034"/>
            <a:ext cx="870543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fivePt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(A,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j)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integer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intent(in) ::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j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r>
              <a:rPr lang="en-US" sz="1200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500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interface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r>
              <a:rPr lang="en-US" sz="2800" dirty="0">
                <a:latin typeface="Courier New" pitchFamily="49" charset="0"/>
                <a:cs typeface="Courier New" pitchFamily="49" charset="0"/>
              </a:rPr>
              <a:t> 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integer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function A(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r>
              <a:rPr lang="en-US" sz="2800" dirty="0">
                <a:latin typeface="Courier New" pitchFamily="49" charset="0"/>
                <a:cs typeface="Courier New" pitchFamily="49" charset="0"/>
              </a:rPr>
              <a:t>   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integer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intent(in) ::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r>
              <a:rPr lang="en-US" sz="2800" dirty="0">
                <a:latin typeface="Courier New" pitchFamily="49" charset="0"/>
                <a:cs typeface="Courier New" pitchFamily="49" charset="0"/>
              </a:rPr>
              <a:t>   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end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function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r>
              <a:rPr lang="en-US" sz="2800" dirty="0">
                <a:latin typeface="Courier New" pitchFamily="49" charset="0"/>
                <a:cs typeface="Courier New" pitchFamily="49" charset="0"/>
              </a:rPr>
              <a:t> 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fivePt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= 0.2 *             &amp;</a:t>
            </a:r>
            <a:br>
              <a:rPr lang="en-US" sz="2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    (A(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j)   + A(i-1, j) + &amp;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 A(i+1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j) + A(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j-1) + A(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j+1))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end function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68113" y="784223"/>
            <a:ext cx="3756258" cy="1077218"/>
            <a:chOff x="5468113" y="784223"/>
            <a:chExt cx="3756258" cy="1077218"/>
          </a:xfrm>
        </p:grpSpPr>
        <p:cxnSp>
          <p:nvCxnSpPr>
            <p:cNvPr id="6" name="Straight Arrow Connector 5"/>
            <p:cNvCxnSpPr>
              <a:stCxn id="14" idx="1"/>
            </p:cNvCxnSpPr>
            <p:nvPr/>
          </p:nvCxnSpPr>
          <p:spPr>
            <a:xfrm flipH="1">
              <a:off x="5468113" y="1322832"/>
              <a:ext cx="987551" cy="0"/>
            </a:xfrm>
            <a:prstGeom prst="straightConnector1">
              <a:avLst/>
            </a:prstGeom>
            <a:ln w="79375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455664" y="784223"/>
              <a:ext cx="276870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Called once per</a:t>
              </a:r>
            </a:p>
            <a:p>
              <a:r>
                <a:rPr lang="en-US" sz="3200" dirty="0" smtClean="0"/>
                <a:t>grid node</a:t>
              </a:r>
              <a:endParaRPr lang="en-US" sz="3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35024" y="2639568"/>
            <a:ext cx="7721601" cy="3194304"/>
            <a:chOff x="1335024" y="2639568"/>
            <a:chExt cx="7721601" cy="3194304"/>
          </a:xfrm>
        </p:grpSpPr>
        <p:grpSp>
          <p:nvGrpSpPr>
            <p:cNvPr id="34" name="Group 33"/>
            <p:cNvGrpSpPr/>
            <p:nvPr/>
          </p:nvGrpSpPr>
          <p:grpSpPr>
            <a:xfrm>
              <a:off x="1335024" y="2639568"/>
              <a:ext cx="7721601" cy="3194304"/>
              <a:chOff x="1335024" y="2639568"/>
              <a:chExt cx="7721601" cy="319430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335024" y="2639568"/>
                <a:ext cx="7721601" cy="3194304"/>
                <a:chOff x="1335024" y="2639568"/>
                <a:chExt cx="7721601" cy="3194304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 flipH="1">
                  <a:off x="4322064" y="4134440"/>
                  <a:ext cx="2097024" cy="839896"/>
                </a:xfrm>
                <a:prstGeom prst="straightConnector1">
                  <a:avLst/>
                </a:prstGeom>
                <a:ln w="79375">
                  <a:solidFill>
                    <a:schemeClr val="accent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Group 31"/>
                <p:cNvGrpSpPr/>
                <p:nvPr/>
              </p:nvGrpSpPr>
              <p:grpSpPr>
                <a:xfrm>
                  <a:off x="1335024" y="2639568"/>
                  <a:ext cx="7721601" cy="3194304"/>
                  <a:chOff x="1335024" y="2639568"/>
                  <a:chExt cx="7721601" cy="3194304"/>
                </a:xfrm>
              </p:grpSpPr>
              <p:sp>
                <p:nvSpPr>
                  <p:cNvPr id="10" name="Oval 9"/>
                  <p:cNvSpPr/>
                  <p:nvPr/>
                </p:nvSpPr>
                <p:spPr>
                  <a:xfrm>
                    <a:off x="4649043" y="2639568"/>
                    <a:ext cx="475488" cy="475488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18000">
                        <a:solidFill>
                          <a:schemeClr val="accent2">
                            <a:satMod val="140000"/>
                          </a:schemeClr>
                        </a:solidFill>
                        <a:prstDash val="solid"/>
                        <a:miter lim="800000"/>
                      </a:ln>
                      <a:noFill/>
                      <a:effectLst>
                        <a:outerShdw blurRad="25500" dist="23000" dir="7020000" algn="tl">
                          <a:srgbClr val="000000">
                            <a:alpha val="50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6419088" y="5358384"/>
                    <a:ext cx="475488" cy="475488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18000">
                        <a:solidFill>
                          <a:schemeClr val="accent2">
                            <a:satMod val="140000"/>
                          </a:schemeClr>
                        </a:solidFill>
                        <a:prstDash val="solid"/>
                        <a:miter lim="800000"/>
                      </a:ln>
                      <a:noFill/>
                      <a:effectLst>
                        <a:outerShdw blurRad="25500" dist="23000" dir="7020000" algn="tl">
                          <a:srgbClr val="000000">
                            <a:alpha val="50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473953" y="3595831"/>
                    <a:ext cx="2582672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Imposters of arrays</a:t>
                    </a:r>
                    <a:endParaRPr lang="en-US" sz="3200" dirty="0"/>
                  </a:p>
                </p:txBody>
              </p: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1335024" y="4134440"/>
                    <a:ext cx="5138929" cy="1693336"/>
                    <a:chOff x="1335024" y="4134440"/>
                    <a:chExt cx="5138929" cy="1693336"/>
                  </a:xfrm>
                </p:grpSpPr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3852672" y="5352288"/>
                      <a:ext cx="475488" cy="475488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3870960" y="4949952"/>
                      <a:ext cx="475488" cy="475488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1335024" y="4134440"/>
                      <a:ext cx="5138929" cy="1687240"/>
                      <a:chOff x="1335024" y="4134440"/>
                      <a:chExt cx="5138929" cy="1687240"/>
                    </a:xfrm>
                  </p:grpSpPr>
                  <p:sp>
                    <p:nvSpPr>
                      <p:cNvPr id="8" name="Oval 7"/>
                      <p:cNvSpPr/>
                      <p:nvPr/>
                    </p:nvSpPr>
                    <p:spPr>
                      <a:xfrm>
                        <a:off x="1335024" y="4974336"/>
                        <a:ext cx="475488" cy="475488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b="1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1341120" y="5346192"/>
                        <a:ext cx="475488" cy="475488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b="1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endParaRPr>
                      </a:p>
                    </p:txBody>
                  </p:sp>
                  <p:cxnSp>
                    <p:nvCxnSpPr>
                      <p:cNvPr id="23" name="Straight Arrow Connector 22"/>
                      <p:cNvCxnSpPr>
                        <a:stCxn id="20" idx="1"/>
                        <a:endCxn id="8" idx="7"/>
                      </p:cNvCxnSpPr>
                      <p:nvPr/>
                    </p:nvCxnSpPr>
                    <p:spPr>
                      <a:xfrm flipH="1">
                        <a:off x="1740878" y="4134440"/>
                        <a:ext cx="4733075" cy="909530"/>
                      </a:xfrm>
                      <a:prstGeom prst="straightConnector1">
                        <a:avLst/>
                      </a:prstGeom>
                      <a:ln w="79375">
                        <a:solidFill>
                          <a:schemeClr val="accent2"/>
                        </a:solidFill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cxnSp>
            <p:nvCxnSpPr>
              <p:cNvPr id="26" name="Straight Arrow Connector 25"/>
              <p:cNvCxnSpPr>
                <a:endCxn id="13" idx="1"/>
              </p:cNvCxnSpPr>
              <p:nvPr/>
            </p:nvCxnSpPr>
            <p:spPr>
              <a:xfrm>
                <a:off x="6455665" y="4134440"/>
                <a:ext cx="33057" cy="1293578"/>
              </a:xfrm>
              <a:prstGeom prst="straightConnector1">
                <a:avLst/>
              </a:prstGeom>
              <a:ln w="79375">
                <a:solidFill>
                  <a:schemeClr val="accent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/>
            <p:cNvCxnSpPr/>
            <p:nvPr/>
          </p:nvCxnSpPr>
          <p:spPr>
            <a:xfrm>
              <a:off x="5124531" y="2877312"/>
              <a:ext cx="1364191" cy="864823"/>
            </a:xfrm>
            <a:prstGeom prst="straightConnector1">
              <a:avLst/>
            </a:prstGeom>
            <a:ln w="79375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5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109924"/>
            <a:ext cx="8737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Problem: Implementation details tangle code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669" y="3727573"/>
            <a:ext cx="2705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Grid structure</a:t>
            </a:r>
          </a:p>
          <a:p>
            <a:pPr algn="r"/>
            <a:r>
              <a:rPr lang="en-US" sz="2400" dirty="0" smtClean="0"/>
              <a:t>Stencil</a:t>
            </a:r>
            <a:endParaRPr lang="en-US" sz="2400" dirty="0"/>
          </a:p>
          <a:p>
            <a:pPr algn="r"/>
            <a:r>
              <a:rPr lang="en-US" sz="2400" dirty="0" smtClean="0"/>
              <a:t>Data decomposition</a:t>
            </a:r>
          </a:p>
          <a:p>
            <a:pPr algn="r"/>
            <a:r>
              <a:rPr lang="en-US" sz="2400" dirty="0" smtClean="0"/>
              <a:t>Optimizations`		`	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82742" y="3645137"/>
            <a:ext cx="212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Stencil function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96869" y="4927899"/>
            <a:ext cx="2226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Communication function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429719" y="5048661"/>
            <a:ext cx="237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19%</a:t>
            </a:r>
            <a:r>
              <a:rPr lang="en-US" dirty="0" smtClean="0"/>
              <a:t> (570 SLOC) </a:t>
            </a:r>
            <a:r>
              <a:rPr lang="en-US" b="1" dirty="0" smtClean="0"/>
              <a:t>CGPOP</a:t>
            </a:r>
          </a:p>
          <a:p>
            <a:r>
              <a:rPr lang="en-US" b="1" dirty="0" smtClean="0"/>
              <a:t>30%</a:t>
            </a:r>
            <a:r>
              <a:rPr lang="en-US" dirty="0" smtClean="0"/>
              <a:t> (2120 SLOC) </a:t>
            </a:r>
            <a:r>
              <a:rPr lang="en-US" b="1" dirty="0" smtClean="0"/>
              <a:t>SWM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23602" y="3552804"/>
            <a:ext cx="2335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5%</a:t>
            </a:r>
            <a:r>
              <a:rPr lang="en-US" dirty="0" smtClean="0"/>
              <a:t> (150 SLOC) </a:t>
            </a:r>
            <a:r>
              <a:rPr lang="en-US" b="1" dirty="0" smtClean="0"/>
              <a:t>CGPOP</a:t>
            </a:r>
          </a:p>
          <a:p>
            <a:r>
              <a:rPr lang="en-US" b="1" dirty="0" smtClean="0"/>
              <a:t>25%</a:t>
            </a:r>
            <a:r>
              <a:rPr lang="en-US" dirty="0" smtClean="0"/>
              <a:t> (1770 SLOC) </a:t>
            </a:r>
            <a:r>
              <a:rPr lang="en-US" b="1" dirty="0" smtClean="0"/>
              <a:t>SWM</a:t>
            </a:r>
            <a:endParaRPr lang="en-US" b="1" dirty="0"/>
          </a:p>
        </p:txBody>
      </p:sp>
      <p:cxnSp>
        <p:nvCxnSpPr>
          <p:cNvPr id="31" name="Straight Arrow Connector 30"/>
          <p:cNvCxnSpPr>
            <a:endCxn id="17" idx="1"/>
          </p:cNvCxnSpPr>
          <p:nvPr/>
        </p:nvCxnSpPr>
        <p:spPr>
          <a:xfrm flipV="1">
            <a:off x="2915857" y="3875970"/>
            <a:ext cx="1166885" cy="137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915857" y="4028372"/>
            <a:ext cx="1319285" cy="306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915857" y="4106803"/>
            <a:ext cx="1545079" cy="592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15857" y="4111309"/>
            <a:ext cx="1951479" cy="968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915857" y="4013500"/>
            <a:ext cx="1842410" cy="103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15857" y="4335232"/>
            <a:ext cx="1639210" cy="745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915857" y="4699299"/>
            <a:ext cx="1319285" cy="349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3" idx="1"/>
          </p:cNvCxnSpPr>
          <p:nvPr/>
        </p:nvCxnSpPr>
        <p:spPr>
          <a:xfrm>
            <a:off x="2915857" y="5080299"/>
            <a:ext cx="1181012" cy="2630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4000" y="5909734"/>
            <a:ext cx="8894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Generic stencil and communication code isn’t written due to need for performance.</a:t>
            </a:r>
            <a:endParaRPr lang="en-US" sz="2000" dirty="0"/>
          </a:p>
        </p:txBody>
      </p:sp>
      <p:sp>
        <p:nvSpPr>
          <p:cNvPr id="63" name="Rectangle 62"/>
          <p:cNvSpPr/>
          <p:nvPr/>
        </p:nvSpPr>
        <p:spPr>
          <a:xfrm>
            <a:off x="2681119" y="1252924"/>
            <a:ext cx="3951096" cy="1769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>
                <a:solidFill>
                  <a:srgbClr val="1F497D"/>
                </a:solidFill>
                <a:latin typeface="Monaco"/>
                <a:cs typeface="Monaco"/>
              </a:rPr>
              <a:t>Loop {</a:t>
            </a:r>
            <a:endParaRPr lang="en-US" dirty="0">
              <a:solidFill>
                <a:srgbClr val="1F497D"/>
              </a:solidFill>
              <a:latin typeface="Monaco"/>
              <a:cs typeface="Monaco"/>
            </a:endParaRPr>
          </a:p>
          <a:p>
            <a:pPr lvl="1"/>
            <a:r>
              <a:rPr lang="en-US" dirty="0">
                <a:solidFill>
                  <a:srgbClr val="1F497D"/>
                </a:solidFill>
                <a:latin typeface="Monaco"/>
                <a:cs typeface="Monaco"/>
              </a:rPr>
              <a:t>	communicate()</a:t>
            </a:r>
          </a:p>
          <a:p>
            <a:pPr lvl="1"/>
            <a:r>
              <a:rPr lang="en-US" dirty="0">
                <a:solidFill>
                  <a:srgbClr val="1F497D"/>
                </a:solidFill>
                <a:latin typeface="Monaco"/>
                <a:cs typeface="Monaco"/>
              </a:rPr>
              <a:t>	stencil()</a:t>
            </a:r>
          </a:p>
          <a:p>
            <a:pPr lvl="1"/>
            <a:r>
              <a:rPr lang="en-US" dirty="0">
                <a:solidFill>
                  <a:srgbClr val="1F497D"/>
                </a:solidFill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193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4" grpId="0"/>
      <p:bldP spid="25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99" y="5457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Code generation tool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99387" y="2867025"/>
            <a:ext cx="1847850" cy="131445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Fortran Program w/ </a:t>
            </a:r>
            <a:r>
              <a:rPr lang="en-US" dirty="0" err="1" smtClean="0">
                <a:solidFill>
                  <a:schemeClr val="tx1"/>
                </a:solidFill>
              </a:rPr>
              <a:t>GridWeaver</a:t>
            </a:r>
            <a:r>
              <a:rPr lang="en-US" dirty="0" smtClean="0">
                <a:solidFill>
                  <a:schemeClr val="tx1"/>
                </a:solidFill>
              </a:rPr>
              <a:t> Calls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Flowchart: Document 127"/>
          <p:cNvSpPr/>
          <p:nvPr/>
        </p:nvSpPr>
        <p:spPr>
          <a:xfrm>
            <a:off x="1749937" y="1197570"/>
            <a:ext cx="1526485" cy="108585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Input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lowchart: Data 8"/>
          <p:cNvSpPr/>
          <p:nvPr/>
        </p:nvSpPr>
        <p:spPr>
          <a:xfrm>
            <a:off x="5985835" y="2560701"/>
            <a:ext cx="2771949" cy="612648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Program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9" name="Flowchart: Data 128"/>
          <p:cNvSpPr/>
          <p:nvPr/>
        </p:nvSpPr>
        <p:spPr>
          <a:xfrm>
            <a:off x="5985834" y="4060771"/>
            <a:ext cx="2771949" cy="612648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Optimized program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9937" y="5063209"/>
            <a:ext cx="133627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Runtime lib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523728" y="3909895"/>
            <a:ext cx="1815969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GridWeaver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523728" y="2409825"/>
            <a:ext cx="1647825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Fortran Compiler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8" idx="3"/>
            <a:endCxn id="131" idx="1"/>
          </p:cNvCxnSpPr>
          <p:nvPr/>
        </p:nvCxnSpPr>
        <p:spPr>
          <a:xfrm flipV="1">
            <a:off x="1947237" y="2867025"/>
            <a:ext cx="1576491" cy="65722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30" idx="1"/>
          </p:cNvCxnSpPr>
          <p:nvPr/>
        </p:nvCxnSpPr>
        <p:spPr>
          <a:xfrm>
            <a:off x="1947237" y="3524250"/>
            <a:ext cx="1576491" cy="84284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1" idx="3"/>
            <a:endCxn id="9" idx="2"/>
          </p:cNvCxnSpPr>
          <p:nvPr/>
        </p:nvCxnSpPr>
        <p:spPr>
          <a:xfrm>
            <a:off x="5171553" y="2867025"/>
            <a:ext cx="109147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0" idx="3"/>
            <a:endCxn id="129" idx="2"/>
          </p:cNvCxnSpPr>
          <p:nvPr/>
        </p:nvCxnSpPr>
        <p:spPr>
          <a:xfrm>
            <a:off x="5339697" y="4367095"/>
            <a:ext cx="923332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8" idx="0"/>
            <a:endCxn id="128" idx="1"/>
          </p:cNvCxnSpPr>
          <p:nvPr/>
        </p:nvCxnSpPr>
        <p:spPr>
          <a:xfrm rot="5400000" flipH="1" flipV="1">
            <a:off x="823359" y="1940448"/>
            <a:ext cx="1126530" cy="726625"/>
          </a:xfrm>
          <a:prstGeom prst="curvedConnector2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8" idx="2"/>
            <a:endCxn id="10" idx="1"/>
          </p:cNvCxnSpPr>
          <p:nvPr/>
        </p:nvCxnSpPr>
        <p:spPr>
          <a:xfrm rot="16200000" flipH="1">
            <a:off x="673707" y="4444179"/>
            <a:ext cx="1425834" cy="726625"/>
          </a:xfrm>
          <a:prstGeom prst="curvedConnector2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47237" y="2661921"/>
            <a:ext cx="12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Debug Path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3199" y="4172594"/>
            <a:ext cx="188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9" y="-7589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Impact of code generation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" y="920404"/>
            <a:ext cx="917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of stencil from CGPOP on a dipole grid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b="1" dirty="0"/>
              <a:t>Goal</a:t>
            </a:r>
            <a:r>
              <a:rPr lang="en-US" dirty="0"/>
              <a:t>:  To Have </a:t>
            </a:r>
            <a:r>
              <a:rPr lang="en-US" dirty="0" err="1"/>
              <a:t>GridGen</a:t>
            </a:r>
            <a:r>
              <a:rPr lang="en-US" dirty="0"/>
              <a:t> match performance of handwritten </a:t>
            </a:r>
            <a:r>
              <a:rPr lang="en-US" dirty="0" smtClean="0"/>
              <a:t>code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25297" y="1530854"/>
            <a:ext cx="6876288" cy="4065274"/>
            <a:chOff x="1225297" y="1786886"/>
            <a:chExt cx="6876288" cy="444000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297" y="1786886"/>
              <a:ext cx="6876288" cy="444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938688" y="2882592"/>
              <a:ext cx="1079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1,093 s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38688" y="1978443"/>
              <a:ext cx="1079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6,058 s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00766" y="3545225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424 s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5590" y="4604925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75 s</a:t>
              </a:r>
              <a:endParaRPr lang="en-US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28344" y="1533199"/>
            <a:ext cx="6876288" cy="4062929"/>
            <a:chOff x="1896970" y="1628290"/>
            <a:chExt cx="6876288" cy="4440008"/>
          </a:xfrm>
        </p:grpSpPr>
        <p:grpSp>
          <p:nvGrpSpPr>
            <p:cNvPr id="3" name="Group 2"/>
            <p:cNvGrpSpPr/>
            <p:nvPr/>
          </p:nvGrpSpPr>
          <p:grpSpPr>
            <a:xfrm>
              <a:off x="1896970" y="1628290"/>
              <a:ext cx="6876288" cy="4440008"/>
              <a:chOff x="5705856" y="1325221"/>
              <a:chExt cx="6876288" cy="4440008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5856" y="1325221"/>
                <a:ext cx="6876288" cy="4440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322516" y="2615260"/>
                <a:ext cx="1079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1,093 s</a:t>
                </a:r>
                <a:endParaRPr lang="en-US" sz="24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328612" y="2219020"/>
                <a:ext cx="1079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1,220 s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321492" y="4155528"/>
                <a:ext cx="688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73 s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543599" y="4100675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75 s</a:t>
              </a:r>
              <a:endParaRPr lang="en-US" sz="2400" b="1" dirty="0"/>
            </a:p>
          </p:txBody>
        </p:sp>
      </p:grpSp>
      <p:sp>
        <p:nvSpPr>
          <p:cNvPr id="26" name="TextBox 7"/>
          <p:cNvSpPr txBox="1"/>
          <p:nvPr/>
        </p:nvSpPr>
        <p:spPr>
          <a:xfrm>
            <a:off x="1228344" y="5564231"/>
            <a:ext cx="791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Cray XT6m with 1248 cores across 52 </a:t>
            </a:r>
            <a:r>
              <a:rPr lang="en-US" dirty="0" smtClean="0"/>
              <a:t>compute nodes,</a:t>
            </a:r>
            <a:endParaRPr lang="en-US" dirty="0"/>
          </a:p>
          <a:p>
            <a:r>
              <a:rPr lang="es-ES_tradnl" dirty="0"/>
              <a:t>24 </a:t>
            </a:r>
            <a:r>
              <a:rPr lang="es-ES_tradnl" dirty="0" err="1"/>
              <a:t>cores</a:t>
            </a:r>
            <a:r>
              <a:rPr lang="es-ES_tradnl" dirty="0"/>
              <a:t> per </a:t>
            </a:r>
            <a:r>
              <a:rPr lang="es-ES_tradnl" dirty="0" smtClean="0"/>
              <a:t>compute </a:t>
            </a:r>
            <a:r>
              <a:rPr lang="es-ES_tradnl" dirty="0" err="1" smtClean="0"/>
              <a:t>node</a:t>
            </a:r>
            <a:r>
              <a:rPr lang="es-ES_tradnl" dirty="0" smtClean="0"/>
              <a:t> </a:t>
            </a:r>
          </a:p>
          <a:p>
            <a:r>
              <a:rPr lang="es-ES_tradnl" dirty="0"/>
              <a:t>2260 </a:t>
            </a:r>
            <a:r>
              <a:rPr lang="es-ES_tradnl" dirty="0" err="1" smtClean="0"/>
              <a:t>iterations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a10800 x 10800 </a:t>
            </a:r>
            <a:r>
              <a:rPr lang="es-ES_tradnl" dirty="0" err="1" smtClean="0"/>
              <a:t>grid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96534" y="3649132"/>
            <a:ext cx="14300200" cy="5774268"/>
            <a:chOff x="-1896534" y="3649132"/>
            <a:chExt cx="14300200" cy="5774268"/>
          </a:xfrm>
        </p:grpSpPr>
        <p:sp>
          <p:nvSpPr>
            <p:cNvPr id="7" name="Isosceles Triangle 6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49856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0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Talk 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773" y="1758209"/>
            <a:ext cx="800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enable a </a:t>
            </a:r>
            <a:r>
              <a:rPr lang="en-US" b="1" dirty="0"/>
              <a:t>separation of concerns </a:t>
            </a:r>
            <a:r>
              <a:rPr lang="en-US" dirty="0"/>
              <a:t>for </a:t>
            </a:r>
            <a:r>
              <a:rPr lang="en-US" dirty="0" err="1" smtClean="0"/>
              <a:t>semiregular</a:t>
            </a:r>
            <a:r>
              <a:rPr lang="en-US" dirty="0" smtClean="0"/>
              <a:t> </a:t>
            </a:r>
            <a:r>
              <a:rPr lang="en-US" dirty="0"/>
              <a:t>grid computations between </a:t>
            </a:r>
            <a:r>
              <a:rPr lang="en-US" b="1" dirty="0"/>
              <a:t>stencil</a:t>
            </a:r>
            <a:r>
              <a:rPr lang="en-US" dirty="0"/>
              <a:t> algorithm </a:t>
            </a:r>
            <a:r>
              <a:rPr lang="en-US" dirty="0" smtClean="0"/>
              <a:t>and </a:t>
            </a:r>
            <a:r>
              <a:rPr lang="en-US" b="1" dirty="0" smtClean="0"/>
              <a:t>grid structure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parallelization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decomposition </a:t>
            </a:r>
            <a:r>
              <a:rPr lang="en-US" dirty="0" smtClean="0"/>
              <a:t>details.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9252" y="4395686"/>
            <a:ext cx="71424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Match performance of existing semi-regular stencil computations.</a:t>
            </a:r>
          </a:p>
          <a:p>
            <a:endParaRPr lang="en-US" sz="9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0040" y="1168400"/>
            <a:ext cx="2331720" cy="710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1F497D"/>
                </a:solidFill>
              </a:rPr>
              <a:t>Project goal: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0040" y="2272077"/>
            <a:ext cx="2331720" cy="710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1F497D"/>
                </a:solidFill>
              </a:rPr>
              <a:t>Approach: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252" y="2846818"/>
            <a:ext cx="766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Implementing grid, </a:t>
            </a:r>
            <a:r>
              <a:rPr lang="en-US" dirty="0" err="1" smtClean="0"/>
              <a:t>subgrid</a:t>
            </a:r>
            <a:r>
              <a:rPr lang="en-US" dirty="0" smtClean="0"/>
              <a:t>, border-mapping, distribution abstractions and automatically generating communication schedules to populate halos</a:t>
            </a:r>
          </a:p>
        </p:txBody>
      </p:sp>
      <p:sp>
        <p:nvSpPr>
          <p:cNvPr id="9" name="Rectangle 8"/>
          <p:cNvSpPr/>
          <p:nvPr/>
        </p:nvSpPr>
        <p:spPr>
          <a:xfrm>
            <a:off x="873759" y="5190589"/>
            <a:ext cx="7589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 code generator to inline library calls.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0040" y="3810000"/>
            <a:ext cx="2331720" cy="710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1F497D"/>
                </a:solidFill>
              </a:rPr>
              <a:t>Project goal: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0040" y="4598717"/>
            <a:ext cx="2331720" cy="710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1F497D"/>
                </a:solidFill>
              </a:rPr>
              <a:t>Approach:</a:t>
            </a:r>
            <a:endParaRPr lang="en-US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329380"/>
            <a:ext cx="8737600" cy="8997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Shallow Water Model (SWM) Stencil Code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02258"/>
            <a:ext cx="914400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ndale Mono"/>
                <a:cs typeface="Andale Mono"/>
              </a:rPr>
              <a:t>x2(:,:) = </a:t>
            </a:r>
            <a:r>
              <a:rPr lang="en-US" sz="1600" b="1" dirty="0" smtClean="0">
                <a:latin typeface="Andale Mono"/>
                <a:cs typeface="Andale Mono"/>
              </a:rPr>
              <a:t>zero</a:t>
            </a:r>
            <a:endParaRPr lang="en-US" sz="1600" b="1" dirty="0">
              <a:latin typeface="Andale Mono"/>
              <a:cs typeface="Andale Mono"/>
            </a:endParaRPr>
          </a:p>
          <a:p>
            <a:r>
              <a:rPr lang="en-US" sz="1600" b="1" dirty="0" smtClean="0">
                <a:latin typeface="Andale Mono"/>
                <a:cs typeface="Andale Mono"/>
              </a:rPr>
              <a:t>DO </a:t>
            </a:r>
            <a:r>
              <a:rPr lang="en-US" sz="1600" b="1" dirty="0">
                <a:latin typeface="Andale Mono"/>
                <a:cs typeface="Andale Mono"/>
              </a:rPr>
              <a:t>j = 2,jm-1</a:t>
            </a:r>
          </a:p>
          <a:p>
            <a:r>
              <a:rPr lang="en-US" sz="1600" b="1" dirty="0">
                <a:latin typeface="Andale Mono"/>
                <a:cs typeface="Andale Mono"/>
              </a:rPr>
              <a:t>   </a:t>
            </a:r>
            <a:r>
              <a:rPr lang="en-US" sz="1600" b="1" dirty="0" smtClean="0">
                <a:latin typeface="Andale Mono"/>
                <a:cs typeface="Andale Mono"/>
              </a:rPr>
              <a:t>DO </a:t>
            </a:r>
            <a:r>
              <a:rPr lang="en-US" sz="1600" b="1" dirty="0" err="1">
                <a:latin typeface="Andale Mono"/>
                <a:cs typeface="Andale Mono"/>
              </a:rPr>
              <a:t>i</a:t>
            </a:r>
            <a:r>
              <a:rPr lang="en-US" sz="1600" b="1" dirty="0">
                <a:latin typeface="Andale Mono"/>
                <a:cs typeface="Andale Mono"/>
              </a:rPr>
              <a:t> = 2,im-1</a:t>
            </a:r>
          </a:p>
          <a:p>
            <a:r>
              <a:rPr lang="en-US" sz="1600" b="1" dirty="0">
                <a:latin typeface="Andale Mono"/>
                <a:cs typeface="Andale Mono"/>
              </a:rPr>
              <a:t>  </a:t>
            </a:r>
            <a:r>
              <a:rPr lang="en-US" sz="1600" b="1" dirty="0" smtClean="0">
                <a:latin typeface="Andale Mono"/>
                <a:cs typeface="Andale Mono"/>
              </a:rPr>
              <a:t> </a:t>
            </a:r>
            <a:r>
              <a:rPr lang="en-US" sz="1600" b="1" dirty="0">
                <a:latin typeface="Andale Mono"/>
                <a:cs typeface="Andale Mono"/>
              </a:rPr>
              <a:t>   x2(</a:t>
            </a:r>
            <a:r>
              <a:rPr lang="en-US" sz="1600" b="1" dirty="0" err="1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 = </a:t>
            </a:r>
            <a:r>
              <a:rPr lang="en-US" sz="1600" b="1" dirty="0" err="1">
                <a:latin typeface="Andale Mono"/>
                <a:cs typeface="Andale Mono"/>
              </a:rPr>
              <a:t>area_inv</a:t>
            </a:r>
            <a:r>
              <a:rPr lang="en-US" sz="1600" b="1" dirty="0">
                <a:latin typeface="Andale Mono"/>
                <a:cs typeface="Andale Mono"/>
              </a:rPr>
              <a:t>(</a:t>
            </a:r>
            <a:r>
              <a:rPr lang="en-US" sz="1600" b="1" dirty="0" err="1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)* &amp;</a:t>
            </a:r>
          </a:p>
          <a:p>
            <a:r>
              <a:rPr lang="en-US" sz="1600" b="1" dirty="0">
                <a:latin typeface="Andale Mono"/>
                <a:cs typeface="Andale Mono"/>
              </a:rPr>
              <a:t>                      </a:t>
            </a:r>
            <a:r>
              <a:rPr lang="en-US" sz="1600" b="1" dirty="0" smtClean="0">
                <a:latin typeface="Andale Mono"/>
                <a:cs typeface="Andale Mono"/>
              </a:rPr>
              <a:t>((</a:t>
            </a:r>
            <a:r>
              <a:rPr lang="en-US" sz="1600" b="1" dirty="0">
                <a:latin typeface="Andale Mono"/>
                <a:cs typeface="Andale Mono"/>
              </a:rPr>
              <a:t>x1(i+1,j  </a:t>
            </a:r>
            <a:r>
              <a:rPr lang="en-US" sz="1600" b="1" dirty="0" smtClean="0">
                <a:latin typeface="Andale Mono"/>
                <a:cs typeface="Andale Mono"/>
              </a:rPr>
              <a:t>)-x1</a:t>
            </a:r>
            <a:r>
              <a:rPr lang="en-US" sz="1600" b="1" dirty="0">
                <a:latin typeface="Andale Mono"/>
                <a:cs typeface="Andale Mono"/>
              </a:rPr>
              <a:t>(</a:t>
            </a:r>
            <a:r>
              <a:rPr lang="en-US" sz="1600" b="1" dirty="0" err="1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))*</a:t>
            </a:r>
            <a:r>
              <a:rPr lang="en-US" sz="1600" b="1" dirty="0" err="1">
                <a:latin typeface="Andale Mono"/>
                <a:cs typeface="Andale Mono"/>
              </a:rPr>
              <a:t>laplacian_wghts</a:t>
            </a:r>
            <a:r>
              <a:rPr lang="en-US" sz="1600" b="1" dirty="0">
                <a:latin typeface="Andale Mono"/>
                <a:cs typeface="Andale Mono"/>
              </a:rPr>
              <a:t>(1,i,j</a:t>
            </a:r>
            <a:r>
              <a:rPr lang="en-US" sz="1600" b="1" dirty="0" smtClean="0">
                <a:latin typeface="Andale Mono"/>
                <a:cs typeface="Andale Mono"/>
              </a:rPr>
              <a:t>)+ &amp;</a:t>
            </a:r>
          </a:p>
          <a:p>
            <a:r>
              <a:rPr lang="en-US" sz="1600" b="1" dirty="0">
                <a:latin typeface="Andale Mono"/>
                <a:cs typeface="Andale Mono"/>
              </a:rPr>
              <a:t>	</a:t>
            </a:r>
            <a:r>
              <a:rPr lang="en-US" sz="1600" b="1" dirty="0" smtClean="0">
                <a:latin typeface="Andale Mono"/>
                <a:cs typeface="Andale Mono"/>
              </a:rPr>
              <a:t>			        (x1(i+1,j+1)-x1(</a:t>
            </a:r>
            <a:r>
              <a:rPr lang="en-US" sz="1600" b="1" dirty="0" err="1" smtClean="0">
                <a:latin typeface="Andale Mono"/>
                <a:cs typeface="Andale Mono"/>
              </a:rPr>
              <a:t>i,j</a:t>
            </a:r>
            <a:r>
              <a:rPr lang="en-US" sz="1600" b="1" dirty="0" smtClean="0">
                <a:latin typeface="Andale Mono"/>
                <a:cs typeface="Andale Mono"/>
              </a:rPr>
              <a:t>))*</a:t>
            </a:r>
            <a:r>
              <a:rPr lang="en-US" sz="1600" b="1" dirty="0" err="1" smtClean="0">
                <a:latin typeface="Andale Mono"/>
                <a:cs typeface="Andale Mono"/>
              </a:rPr>
              <a:t>laplacian_wghts</a:t>
            </a:r>
            <a:r>
              <a:rPr lang="en-US" sz="1600" b="1" dirty="0" smtClean="0">
                <a:latin typeface="Andale Mono"/>
                <a:cs typeface="Andale Mono"/>
              </a:rPr>
              <a:t>(2,i,j)+ &amp;</a:t>
            </a:r>
          </a:p>
          <a:p>
            <a:r>
              <a:rPr lang="en-US" sz="1600" b="1" dirty="0" smtClean="0">
                <a:solidFill>
                  <a:schemeClr val="accent3"/>
                </a:solidFill>
                <a:latin typeface="Andale Mono"/>
                <a:cs typeface="Andale Mono"/>
              </a:rPr>
              <a:t>		                        		</a:t>
            </a:r>
            <a:r>
              <a:rPr lang="en-US" sz="2400" b="1" dirty="0" smtClean="0">
                <a:solidFill>
                  <a:schemeClr val="accent3"/>
                </a:solidFill>
                <a:latin typeface="Andale Mono"/>
                <a:cs typeface="Andale Mono"/>
              </a:rPr>
              <a:t>...</a:t>
            </a:r>
            <a:endParaRPr lang="en-US" sz="1600" b="1" dirty="0" smtClean="0">
              <a:solidFill>
                <a:schemeClr val="accent3"/>
              </a:solidFill>
              <a:latin typeface="Andale Mono"/>
              <a:cs typeface="Andale Mono"/>
            </a:endParaRPr>
          </a:p>
          <a:p>
            <a:r>
              <a:rPr lang="en-US" sz="1600" b="1" dirty="0">
                <a:latin typeface="Andale Mono"/>
                <a:cs typeface="Andale Mono"/>
              </a:rPr>
              <a:t>  </a:t>
            </a:r>
            <a:r>
              <a:rPr lang="en-US" sz="1600" b="1" dirty="0" smtClean="0">
                <a:latin typeface="Andale Mono"/>
                <a:cs typeface="Andale Mono"/>
              </a:rPr>
              <a:t> </a:t>
            </a:r>
            <a:r>
              <a:rPr lang="en-US" sz="1600" b="1" dirty="0">
                <a:latin typeface="Andale Mono"/>
                <a:cs typeface="Andale Mono"/>
              </a:rPr>
              <a:t> </a:t>
            </a:r>
            <a:r>
              <a:rPr lang="en-US" sz="1600" b="1" dirty="0" smtClean="0">
                <a:latin typeface="Andale Mono"/>
                <a:cs typeface="Andale Mono"/>
              </a:rPr>
              <a:t>ENDDO</a:t>
            </a:r>
            <a:endParaRPr lang="en-US" sz="1600" b="1" dirty="0">
              <a:latin typeface="Andale Mono"/>
              <a:cs typeface="Andale Mono"/>
            </a:endParaRPr>
          </a:p>
          <a:p>
            <a:r>
              <a:rPr lang="en-US" sz="1600" b="1" dirty="0" smtClean="0">
                <a:latin typeface="Andale Mono"/>
                <a:cs typeface="Andale Mono"/>
              </a:rPr>
              <a:t>ENDDO</a:t>
            </a:r>
            <a:r>
              <a:rPr lang="en-US" sz="1600" b="1" dirty="0">
                <a:latin typeface="Andale Mono"/>
                <a:cs typeface="Andale Mono"/>
              </a:rPr>
              <a:t/>
            </a:r>
            <a:br>
              <a:rPr lang="en-US" sz="1600" b="1" dirty="0">
                <a:latin typeface="Andale Mono"/>
                <a:cs typeface="Andale Mono"/>
              </a:rPr>
            </a:br>
            <a:endParaRPr lang="en-US" sz="1600" b="1" dirty="0">
              <a:latin typeface="Andale Mono"/>
              <a:cs typeface="Andale Mono"/>
            </a:endParaRPr>
          </a:p>
          <a:p>
            <a:r>
              <a:rPr lang="en-US" sz="1600" b="1" dirty="0">
                <a:solidFill>
                  <a:schemeClr val="accent3"/>
                </a:solidFill>
                <a:latin typeface="Andale Mono"/>
                <a:cs typeface="Andale Mono"/>
              </a:rPr>
              <a:t>! NORTH POLE</a:t>
            </a:r>
          </a:p>
          <a:p>
            <a:r>
              <a:rPr lang="en-US" sz="1600" b="1" dirty="0" err="1" smtClean="0">
                <a:latin typeface="Andale Mono"/>
                <a:cs typeface="Andale Mono"/>
              </a:rPr>
              <a:t>i</a:t>
            </a:r>
            <a:r>
              <a:rPr lang="en-US" sz="1600" b="1" dirty="0" smtClean="0">
                <a:latin typeface="Andale Mono"/>
                <a:cs typeface="Andale Mono"/>
              </a:rPr>
              <a:t> </a:t>
            </a:r>
            <a:r>
              <a:rPr lang="en-US" sz="1600" b="1" dirty="0">
                <a:latin typeface="Andale Mono"/>
                <a:cs typeface="Andale Mono"/>
              </a:rPr>
              <a:t>= 2; j = </a:t>
            </a:r>
            <a:r>
              <a:rPr lang="en-US" sz="1600" b="1" dirty="0" err="1">
                <a:latin typeface="Andale Mono"/>
                <a:cs typeface="Andale Mono"/>
              </a:rPr>
              <a:t>jm</a:t>
            </a:r>
            <a:endParaRPr lang="en-US" sz="1600" b="1" dirty="0">
              <a:latin typeface="Andale Mono"/>
              <a:cs typeface="Andale Mono"/>
            </a:endParaRPr>
          </a:p>
          <a:p>
            <a:r>
              <a:rPr lang="en-US" sz="1600" b="1" dirty="0" smtClean="0">
                <a:latin typeface="Andale Mono"/>
                <a:cs typeface="Andale Mono"/>
              </a:rPr>
              <a:t>x2(</a:t>
            </a:r>
            <a:r>
              <a:rPr lang="en-US" sz="1600" b="1" dirty="0" err="1" smtClean="0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 = </a:t>
            </a:r>
            <a:r>
              <a:rPr lang="en-US" sz="1600" b="1" dirty="0" err="1">
                <a:latin typeface="Andale Mono"/>
                <a:cs typeface="Andale Mono"/>
              </a:rPr>
              <a:t>area_inv</a:t>
            </a:r>
            <a:r>
              <a:rPr lang="en-US" sz="1600" b="1" dirty="0">
                <a:latin typeface="Andale Mono"/>
                <a:cs typeface="Andale Mono"/>
              </a:rPr>
              <a:t>(</a:t>
            </a:r>
            <a:r>
              <a:rPr lang="en-US" sz="1600" b="1" dirty="0" err="1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)*</a:t>
            </a:r>
            <a:r>
              <a:rPr lang="en-US" sz="1600" b="1" dirty="0" err="1">
                <a:latin typeface="Andale Mono"/>
                <a:cs typeface="Andale Mono"/>
              </a:rPr>
              <a:t>laplacian_wghts</a:t>
            </a:r>
            <a:r>
              <a:rPr lang="en-US" sz="1600" b="1" dirty="0">
                <a:latin typeface="Andale Mono"/>
                <a:cs typeface="Andale Mono"/>
              </a:rPr>
              <a:t>(1,i,j)*((x1(i+1,</a:t>
            </a:r>
            <a:r>
              <a:rPr lang="en-US" sz="1600" b="1" dirty="0" smtClean="0">
                <a:latin typeface="Andale Mono"/>
                <a:cs typeface="Andale Mono"/>
              </a:rPr>
              <a:t>j)-</a:t>
            </a:r>
            <a:r>
              <a:rPr lang="en-US" sz="1600" b="1" dirty="0">
                <a:solidFill>
                  <a:schemeClr val="accent3"/>
                </a:solidFill>
                <a:latin typeface="Andale Mono"/>
                <a:cs typeface="Andale Mono"/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  <a:latin typeface="Andale Mono"/>
                <a:cs typeface="Andale Mono"/>
              </a:rPr>
              <a:t>...</a:t>
            </a:r>
          </a:p>
          <a:p>
            <a:endParaRPr lang="en-US" b="1" dirty="0" smtClean="0">
              <a:solidFill>
                <a:schemeClr val="accent3"/>
              </a:solidFill>
              <a:latin typeface="Andale Mono"/>
              <a:cs typeface="Andale Mono"/>
            </a:endParaRPr>
          </a:p>
          <a:p>
            <a:r>
              <a:rPr lang="en-US" sz="1600" b="1" dirty="0">
                <a:solidFill>
                  <a:schemeClr val="accent3"/>
                </a:solidFill>
                <a:latin typeface="Andale Mono"/>
                <a:cs typeface="Andale Mono"/>
              </a:rPr>
              <a:t>!</a:t>
            </a:r>
            <a:r>
              <a:rPr lang="en-US" sz="1600" b="1" dirty="0" smtClean="0">
                <a:solidFill>
                  <a:schemeClr val="accent3"/>
                </a:solidFill>
                <a:latin typeface="Andale Mono"/>
                <a:cs typeface="Andale Mono"/>
              </a:rPr>
              <a:t> </a:t>
            </a:r>
            <a:r>
              <a:rPr lang="en-US" sz="1600" b="1" dirty="0">
                <a:solidFill>
                  <a:schemeClr val="accent3"/>
                </a:solidFill>
                <a:latin typeface="Andale Mono"/>
                <a:cs typeface="Andale Mono"/>
              </a:rPr>
              <a:t>SOUTH POLE</a:t>
            </a:r>
          </a:p>
          <a:p>
            <a:r>
              <a:rPr lang="en-US" sz="1600" b="1" dirty="0" err="1" smtClean="0">
                <a:latin typeface="Andale Mono"/>
                <a:cs typeface="Andale Mono"/>
              </a:rPr>
              <a:t>i</a:t>
            </a:r>
            <a:r>
              <a:rPr lang="en-US" sz="1600" b="1" dirty="0" smtClean="0">
                <a:latin typeface="Andale Mono"/>
                <a:cs typeface="Andale Mono"/>
              </a:rPr>
              <a:t> </a:t>
            </a:r>
            <a:r>
              <a:rPr lang="en-US" sz="1600" b="1" dirty="0">
                <a:latin typeface="Andale Mono"/>
                <a:cs typeface="Andale Mono"/>
              </a:rPr>
              <a:t>= </a:t>
            </a:r>
            <a:r>
              <a:rPr lang="en-US" sz="1600" b="1" dirty="0" err="1">
                <a:latin typeface="Andale Mono"/>
                <a:cs typeface="Andale Mono"/>
              </a:rPr>
              <a:t>im</a:t>
            </a:r>
            <a:r>
              <a:rPr lang="en-US" sz="1600" b="1" dirty="0">
                <a:latin typeface="Andale Mono"/>
                <a:cs typeface="Andale Mono"/>
              </a:rPr>
              <a:t>; j = 2</a:t>
            </a:r>
          </a:p>
          <a:p>
            <a:r>
              <a:rPr lang="en-US" sz="1600" b="1" dirty="0" smtClean="0">
                <a:latin typeface="Andale Mono"/>
                <a:cs typeface="Andale Mono"/>
              </a:rPr>
              <a:t>x2(</a:t>
            </a:r>
            <a:r>
              <a:rPr lang="en-US" sz="1600" b="1" dirty="0" err="1" smtClean="0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 = </a:t>
            </a:r>
            <a:r>
              <a:rPr lang="en-US" sz="1600" b="1" dirty="0" err="1">
                <a:latin typeface="Andale Mono"/>
                <a:cs typeface="Andale Mono"/>
              </a:rPr>
              <a:t>area_inv</a:t>
            </a:r>
            <a:r>
              <a:rPr lang="en-US" sz="1600" b="1" dirty="0">
                <a:latin typeface="Andale Mono"/>
                <a:cs typeface="Andale Mono"/>
              </a:rPr>
              <a:t>(</a:t>
            </a:r>
            <a:r>
              <a:rPr lang="en-US" sz="1600" b="1" dirty="0" err="1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)*</a:t>
            </a:r>
            <a:r>
              <a:rPr lang="en-US" sz="1600" b="1" dirty="0" err="1">
                <a:latin typeface="Andale Mono"/>
                <a:cs typeface="Andale Mono"/>
              </a:rPr>
              <a:t>laplacian_wghts</a:t>
            </a:r>
            <a:r>
              <a:rPr lang="en-US" sz="1600" b="1" dirty="0">
                <a:latin typeface="Andale Mono"/>
                <a:cs typeface="Andale Mono"/>
              </a:rPr>
              <a:t>(1,i,j)*((x1(  1, </a:t>
            </a:r>
            <a:r>
              <a:rPr lang="en-US" sz="1600" b="1" dirty="0" err="1">
                <a:latin typeface="Andale Mono"/>
                <a:cs typeface="Andale Mono"/>
              </a:rPr>
              <a:t>jm</a:t>
            </a:r>
            <a:r>
              <a:rPr lang="en-US" sz="1600" b="1" dirty="0">
                <a:latin typeface="Andale Mono"/>
                <a:cs typeface="Andale Mono"/>
              </a:rPr>
              <a:t>)</a:t>
            </a:r>
            <a:r>
              <a:rPr lang="en-US" sz="1600" b="1" dirty="0" smtClean="0">
                <a:latin typeface="Andale Mono"/>
                <a:cs typeface="Andale Mono"/>
              </a:rPr>
              <a:t>-</a:t>
            </a:r>
            <a:r>
              <a:rPr lang="en-US" sz="1600" b="1" dirty="0">
                <a:latin typeface="Andale Mono"/>
                <a:cs typeface="Andale Mono"/>
              </a:rPr>
              <a:t> </a:t>
            </a:r>
            <a:r>
              <a:rPr lang="en-US" b="1" dirty="0" smtClean="0">
                <a:solidFill>
                  <a:srgbClr val="9BBB59"/>
                </a:solidFill>
                <a:latin typeface="Andale Mono"/>
                <a:cs typeface="Andale Mono"/>
              </a:rPr>
              <a:t>...</a:t>
            </a:r>
            <a:endParaRPr lang="en-US" sz="1600" b="1" dirty="0">
              <a:solidFill>
                <a:srgbClr val="9BBB59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29308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109924"/>
            <a:ext cx="8737600" cy="8997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Earth Grids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10" descr="http://www.lbl.gov/CS/assets/img/images/GreenFlash/gcrm-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82" y="2558327"/>
            <a:ext cx="1644285" cy="164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607" y="2323349"/>
            <a:ext cx="3197043" cy="2397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482" y="2488376"/>
            <a:ext cx="2004820" cy="1815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839" y="2488376"/>
            <a:ext cx="1840280" cy="1840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8446" y="4407352"/>
            <a:ext cx="85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Dipole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51616" y="4407352"/>
            <a:ext cx="9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Tripole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3846" y="4407352"/>
            <a:ext cx="1643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Cubed Sphere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633046" y="4427284"/>
            <a:ext cx="1139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Geodesic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99170" y="1594565"/>
            <a:ext cx="7727507" cy="4577615"/>
            <a:chOff x="899170" y="1594565"/>
            <a:chExt cx="7727507" cy="4577615"/>
          </a:xfrm>
        </p:grpSpPr>
        <p:sp>
          <p:nvSpPr>
            <p:cNvPr id="5" name="TextBox 4"/>
            <p:cNvSpPr txBox="1"/>
            <p:nvPr/>
          </p:nvSpPr>
          <p:spPr>
            <a:xfrm>
              <a:off x="7633046" y="1594565"/>
              <a:ext cx="993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SWM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9170" y="1642540"/>
              <a:ext cx="1228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CGPOP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27741" y="5648960"/>
              <a:ext cx="8097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POP</a:t>
              </a:r>
              <a:endParaRPr lang="en-US" sz="2800" b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129862" y="2168586"/>
              <a:ext cx="0" cy="344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13456" y="2151114"/>
              <a:ext cx="0" cy="344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8" idx="0"/>
              <a:endCxn id="14" idx="2"/>
            </p:cNvCxnSpPr>
            <p:nvPr/>
          </p:nvCxnSpPr>
          <p:spPr>
            <a:xfrm flipH="1" flipV="1">
              <a:off x="1587347" y="4807462"/>
              <a:ext cx="945250" cy="8414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7" idx="2"/>
            </p:cNvCxnSpPr>
            <p:nvPr/>
          </p:nvCxnSpPr>
          <p:spPr>
            <a:xfrm flipV="1">
              <a:off x="2644839" y="4807462"/>
              <a:ext cx="1063981" cy="8414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49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109924"/>
            <a:ext cx="8737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Solution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527" y="1608524"/>
            <a:ext cx="84528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Create set of abstractions to separate details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err="1" smtClean="0"/>
              <a:t>Subgrids</a:t>
            </a:r>
            <a:r>
              <a:rPr lang="en-US" sz="3200" dirty="0" smtClean="0"/>
              <a:t>, border maps, grids, distributions, communication plans, and data objects</a:t>
            </a:r>
            <a:br>
              <a:rPr lang="en-US" sz="3200" dirty="0" smtClean="0"/>
            </a:b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Provide abstractions in a library (</a:t>
            </a:r>
            <a:r>
              <a:rPr lang="en-US" sz="3200" b="1" dirty="0" err="1" smtClean="0"/>
              <a:t>GridWeaver</a:t>
            </a:r>
            <a:r>
              <a:rPr lang="en-US" sz="32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3200" dirty="0" smtClean="0"/>
          </a:p>
          <a:p>
            <a:pPr marL="285750" indent="-285750">
              <a:buFont typeface="Arial"/>
              <a:buChar char="•"/>
            </a:pPr>
            <a:endParaRPr lang="en-US" sz="8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Use code generator </a:t>
            </a:r>
            <a:r>
              <a:rPr lang="en-US" sz="3200" dirty="0" smtClean="0"/>
              <a:t>tool to </a:t>
            </a:r>
            <a:r>
              <a:rPr lang="en-US" sz="3200" dirty="0" smtClean="0"/>
              <a:t>remove library overhead and optimize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3486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676400"/>
            <a:ext cx="442307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Grid connectivity</a:t>
            </a:r>
          </a:p>
          <a:p>
            <a:endParaRPr lang="en-US" sz="3200" dirty="0"/>
          </a:p>
          <a:p>
            <a:r>
              <a:rPr lang="en-US" sz="3200" dirty="0" smtClean="0"/>
              <a:t>Parallelization</a:t>
            </a:r>
          </a:p>
          <a:p>
            <a:endParaRPr lang="en-US" sz="3200" dirty="0"/>
          </a:p>
          <a:p>
            <a:r>
              <a:rPr lang="en-US" sz="3200" dirty="0" smtClean="0"/>
              <a:t>Planning Communication</a:t>
            </a:r>
          </a:p>
          <a:p>
            <a:endParaRPr lang="en-US" sz="3200" dirty="0"/>
          </a:p>
          <a:p>
            <a:r>
              <a:rPr lang="en-US" sz="3200" dirty="0" smtClean="0"/>
              <a:t>Maintaining Performance</a:t>
            </a:r>
          </a:p>
          <a:p>
            <a:endParaRPr lang="en-US" sz="3200" dirty="0"/>
          </a:p>
          <a:p>
            <a:r>
              <a:rPr lang="en-US" sz="3200" dirty="0" smtClean="0"/>
              <a:t>Conclusions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96221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Talk outline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27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96534" y="3649132"/>
            <a:ext cx="14300200" cy="5774268"/>
            <a:chOff x="-1896534" y="3649132"/>
            <a:chExt cx="14300200" cy="5774268"/>
          </a:xfrm>
        </p:grpSpPr>
        <p:sp>
          <p:nvSpPr>
            <p:cNvPr id="7" name="Isosceles Triangle 6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49856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Grid connectivity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886" y="4428615"/>
            <a:ext cx="46498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Restricted to </a:t>
            </a:r>
            <a:r>
              <a:rPr lang="en-US" sz="2400" dirty="0" smtClean="0"/>
              <a:t>a regular tessellation of an underlying geometry</a:t>
            </a:r>
            <a:endParaRPr lang="en-US" sz="2400" dirty="0" smtClean="0"/>
          </a:p>
          <a:p>
            <a:endParaRPr lang="en-US" sz="1000" dirty="0"/>
          </a:p>
          <a:p>
            <a:r>
              <a:rPr lang="en-US" sz="2400" dirty="0" smtClean="0"/>
              <a:t>Structured with an array</a:t>
            </a:r>
          </a:p>
          <a:p>
            <a:endParaRPr lang="en-US" sz="1000" dirty="0"/>
          </a:p>
          <a:p>
            <a:r>
              <a:rPr lang="en-US" sz="2400" dirty="0" smtClean="0"/>
              <a:t>Storage efficient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293" y="1901894"/>
            <a:ext cx="405216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general</a:t>
            </a:r>
            <a:endParaRPr lang="en-US" sz="2400" dirty="0"/>
          </a:p>
          <a:p>
            <a:endParaRPr lang="en-US" sz="1000" dirty="0" smtClean="0"/>
          </a:p>
          <a:p>
            <a:r>
              <a:rPr lang="en-US" sz="2400" dirty="0" smtClean="0"/>
              <a:t>Structured with a graph</a:t>
            </a:r>
          </a:p>
          <a:p>
            <a:endParaRPr lang="en-US" sz="1000" dirty="0"/>
          </a:p>
          <a:p>
            <a:r>
              <a:rPr lang="en-US" sz="2400" dirty="0" smtClean="0"/>
              <a:t>Connectivity is explicitly stored</a:t>
            </a:r>
          </a:p>
          <a:p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457200" y="19843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Grid type tradeoffs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8136492" y="2454108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136492" y="1777079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7624259" y="1235581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639076" y="1777079"/>
            <a:ext cx="245534" cy="18607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ight Triangle 129"/>
          <p:cNvSpPr/>
          <p:nvPr/>
        </p:nvSpPr>
        <p:spPr>
          <a:xfrm>
            <a:off x="5433750" y="1406104"/>
            <a:ext cx="563034" cy="541363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 flipH="1">
            <a:off x="4836402" y="1406104"/>
            <a:ext cx="592666" cy="1149551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H="1">
            <a:off x="6015608" y="1774459"/>
            <a:ext cx="592666" cy="780219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ight Triangle 132"/>
          <p:cNvSpPr/>
          <p:nvPr/>
        </p:nvSpPr>
        <p:spPr>
          <a:xfrm flipH="1" flipV="1">
            <a:off x="4836401" y="2555655"/>
            <a:ext cx="1782679" cy="507488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Triangle 133"/>
          <p:cNvSpPr/>
          <p:nvPr/>
        </p:nvSpPr>
        <p:spPr>
          <a:xfrm flipH="1">
            <a:off x="5433750" y="1947467"/>
            <a:ext cx="563033" cy="608188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Triangle 134"/>
          <p:cNvSpPr/>
          <p:nvPr/>
        </p:nvSpPr>
        <p:spPr>
          <a:xfrm flipV="1">
            <a:off x="5429068" y="1946490"/>
            <a:ext cx="563033" cy="608188"/>
          </a:xfrm>
          <a:prstGeom prst="rtTriangl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>
            <a:stCxn id="117" idx="0"/>
          </p:cNvCxnSpPr>
          <p:nvPr/>
        </p:nvCxnSpPr>
        <p:spPr>
          <a:xfrm flipH="1" flipV="1">
            <a:off x="7006242" y="1859083"/>
            <a:ext cx="1253017" cy="59502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19" idx="2"/>
          </p:cNvCxnSpPr>
          <p:nvPr/>
        </p:nvCxnSpPr>
        <p:spPr>
          <a:xfrm flipV="1">
            <a:off x="7006242" y="1328618"/>
            <a:ext cx="618017" cy="53046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120" idx="2"/>
          </p:cNvCxnSpPr>
          <p:nvPr/>
        </p:nvCxnSpPr>
        <p:spPr>
          <a:xfrm>
            <a:off x="7006242" y="1859083"/>
            <a:ext cx="632834" cy="1103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19" idx="4"/>
            <a:endCxn id="120" idx="0"/>
          </p:cNvCxnSpPr>
          <p:nvPr/>
        </p:nvCxnSpPr>
        <p:spPr>
          <a:xfrm>
            <a:off x="7747026" y="1421655"/>
            <a:ext cx="14817" cy="35542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8760912" y="1795381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1" name="Straight Connector 140"/>
          <p:cNvCxnSpPr>
            <a:stCxn id="120" idx="6"/>
            <a:endCxn id="118" idx="2"/>
          </p:cNvCxnSpPr>
          <p:nvPr/>
        </p:nvCxnSpPr>
        <p:spPr>
          <a:xfrm>
            <a:off x="7884610" y="1870116"/>
            <a:ext cx="25188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17" idx="0"/>
            <a:endCxn id="118" idx="4"/>
          </p:cNvCxnSpPr>
          <p:nvPr/>
        </p:nvCxnSpPr>
        <p:spPr>
          <a:xfrm flipV="1">
            <a:off x="8259259" y="1963153"/>
            <a:ext cx="0" cy="49095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17" idx="7"/>
            <a:endCxn id="140" idx="4"/>
          </p:cNvCxnSpPr>
          <p:nvPr/>
        </p:nvCxnSpPr>
        <p:spPr>
          <a:xfrm flipV="1">
            <a:off x="8346068" y="1981455"/>
            <a:ext cx="537611" cy="49990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84664" y="3796386"/>
            <a:ext cx="1649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Regular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5879" y="1235581"/>
            <a:ext cx="184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Irregular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998" y="5819104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" y="1877388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68680" y="4351501"/>
            <a:ext cx="2884786" cy="1588361"/>
            <a:chOff x="5668680" y="4351501"/>
            <a:chExt cx="2884786" cy="1588361"/>
          </a:xfrm>
        </p:grpSpPr>
        <p:sp>
          <p:nvSpPr>
            <p:cNvPr id="108" name="Oval 107"/>
            <p:cNvSpPr/>
            <p:nvPr/>
          </p:nvSpPr>
          <p:spPr>
            <a:xfrm>
              <a:off x="7222082" y="4832565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222082" y="5327580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7768182" y="4351501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768182" y="4832565"/>
              <a:ext cx="245534" cy="18607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768182" y="5327580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8307932" y="4351501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8307932" y="4832565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307932" y="5327580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668680" y="4513233"/>
              <a:ext cx="364067" cy="31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032747" y="4513233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396814" y="4513233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68680" y="4832565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032747" y="4832565"/>
              <a:ext cx="364067" cy="3193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396814" y="4832565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668680" y="5151897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032747" y="5151897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396814" y="5151897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flipV="1">
              <a:off x="7073913" y="5332235"/>
              <a:ext cx="8467" cy="4229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7073913" y="5755196"/>
              <a:ext cx="465667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896113" y="5018639"/>
              <a:ext cx="241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i</a:t>
              </a:r>
              <a:endParaRPr lang="en-US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566385" y="5570530"/>
              <a:ext cx="239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192465" y="4351501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6896113" y="1766046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186264" y="2888308"/>
            <a:ext cx="380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b="1" dirty="0">
              <a:solidFill>
                <a:srgbClr val="C0504D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162558" y="4402077"/>
            <a:ext cx="380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  <p:bldP spid="2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966</Words>
  <Application>Microsoft Office PowerPoint</Application>
  <PresentationFormat>On-screen Show (4:3)</PresentationFormat>
  <Paragraphs>295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Abstractions to Separate Concerns in Semi-Regular Grid Computations</vt:lpstr>
      <vt:lpstr>Motivation</vt:lpstr>
      <vt:lpstr>Problem: Implementation details tangle code</vt:lpstr>
      <vt:lpstr>Shallow Water Model (SWM) Stencil Code</vt:lpstr>
      <vt:lpstr>Earth Grids</vt:lpstr>
      <vt:lpstr>Solution</vt:lpstr>
      <vt:lpstr>PowerPoint Presentation</vt:lpstr>
      <vt:lpstr>PowerPoint Presentation</vt:lpstr>
      <vt:lpstr>Grid type tradeoffs</vt:lpstr>
      <vt:lpstr>Impact on code</vt:lpstr>
      <vt:lpstr>Impact of indirect access</vt:lpstr>
      <vt:lpstr>Penalty for Irregular Accesses</vt:lpstr>
      <vt:lpstr>Many Earth grids are not purely regular</vt:lpstr>
      <vt:lpstr>Subgrids and grids</vt:lpstr>
      <vt:lpstr>Border Mappings</vt:lpstr>
      <vt:lpstr>Connectivity between subgrids</vt:lpstr>
      <vt:lpstr>PowerPoint Presentation</vt:lpstr>
      <vt:lpstr>Domain decomposition for parallelization</vt:lpstr>
      <vt:lpstr>Domain decomposition for parallelization</vt:lpstr>
      <vt:lpstr>Domain decomposition for parallelization</vt:lpstr>
      <vt:lpstr>Domain decomposition for parallelization</vt:lpstr>
      <vt:lpstr>Distributions</vt:lpstr>
      <vt:lpstr>PowerPoint Presentation</vt:lpstr>
      <vt:lpstr>Halos around blocks</vt:lpstr>
      <vt:lpstr>Communication plan abstraction</vt:lpstr>
      <vt:lpstr>PowerPoint Presentation</vt:lpstr>
      <vt:lpstr>Impact of code generation</vt:lpstr>
      <vt:lpstr>Cause of overhead</vt:lpstr>
      <vt:lpstr>Cause of overhead</vt:lpstr>
      <vt:lpstr>Code generation tool</vt:lpstr>
      <vt:lpstr>Impact of code generation</vt:lpstr>
      <vt:lpstr>PowerPoint Presentation</vt:lpstr>
      <vt:lpstr>Talk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Abstractions for, and Generation of, Semi-Regular Grid Computations </dc:title>
  <dc:creator>Andrew Stone</dc:creator>
  <cp:lastModifiedBy>stonea</cp:lastModifiedBy>
  <cp:revision>27</cp:revision>
  <dcterms:created xsi:type="dcterms:W3CDTF">2013-06-05T17:42:40Z</dcterms:created>
  <dcterms:modified xsi:type="dcterms:W3CDTF">2013-06-12T18:54:45Z</dcterms:modified>
</cp:coreProperties>
</file>