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5" r:id="rId3"/>
    <p:sldId id="522" r:id="rId4"/>
    <p:sldId id="520" r:id="rId5"/>
    <p:sldId id="268" r:id="rId6"/>
    <p:sldId id="510" r:id="rId7"/>
    <p:sldId id="267" r:id="rId8"/>
    <p:sldId id="536" r:id="rId9"/>
    <p:sldId id="509" r:id="rId10"/>
    <p:sldId id="258" r:id="rId11"/>
    <p:sldId id="359" r:id="rId12"/>
    <p:sldId id="358" r:id="rId13"/>
    <p:sldId id="333" r:id="rId14"/>
    <p:sldId id="330" r:id="rId15"/>
    <p:sldId id="357" r:id="rId16"/>
    <p:sldId id="539" r:id="rId17"/>
    <p:sldId id="538" r:id="rId18"/>
    <p:sldId id="367" r:id="rId19"/>
    <p:sldId id="266" r:id="rId20"/>
    <p:sldId id="262" r:id="rId21"/>
    <p:sldId id="390" r:id="rId22"/>
    <p:sldId id="541" r:id="rId23"/>
    <p:sldId id="440" r:id="rId24"/>
    <p:sldId id="506" r:id="rId25"/>
    <p:sldId id="491" r:id="rId26"/>
    <p:sldId id="472" r:id="rId27"/>
    <p:sldId id="368" r:id="rId28"/>
    <p:sldId id="299" r:id="rId29"/>
    <p:sldId id="476" r:id="rId30"/>
    <p:sldId id="372" r:id="rId31"/>
    <p:sldId id="492" r:id="rId32"/>
    <p:sldId id="473" r:id="rId33"/>
    <p:sldId id="301" r:id="rId34"/>
    <p:sldId id="517" r:id="rId35"/>
    <p:sldId id="486" r:id="rId36"/>
    <p:sldId id="487" r:id="rId37"/>
    <p:sldId id="535" r:id="rId38"/>
    <p:sldId id="507" r:id="rId39"/>
    <p:sldId id="356" r:id="rId40"/>
    <p:sldId id="293" r:id="rId41"/>
    <p:sldId id="294" r:id="rId42"/>
    <p:sldId id="540" r:id="rId43"/>
    <p:sldId id="399" r:id="rId44"/>
    <p:sldId id="398" r:id="rId45"/>
    <p:sldId id="400" r:id="rId46"/>
    <p:sldId id="496" r:id="rId47"/>
    <p:sldId id="508" r:id="rId48"/>
    <p:sldId id="355" r:id="rId49"/>
    <p:sldId id="307" r:id="rId50"/>
    <p:sldId id="366" r:id="rId51"/>
    <p:sldId id="474" r:id="rId52"/>
    <p:sldId id="283" r:id="rId53"/>
    <p:sldId id="32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51D2"/>
    <a:srgbClr val="1E3D9A"/>
    <a:srgbClr val="152B6C"/>
    <a:srgbClr val="910596"/>
    <a:srgbClr val="B000B2"/>
    <a:srgbClr val="0DDB0C"/>
    <a:srgbClr val="02050A"/>
    <a:srgbClr val="180909"/>
    <a:srgbClr val="322500"/>
    <a:srgbClr val="141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8" autoAdjust="0"/>
    <p:restoredTop sz="99885" autoAdjust="0"/>
  </p:normalViewPr>
  <p:slideViewPr>
    <p:cSldViewPr snapToGrid="0" snapToObjects="1">
      <p:cViewPr>
        <p:scale>
          <a:sx n="80" d="100"/>
          <a:sy n="80" d="100"/>
        </p:scale>
        <p:origin x="-2664" y="-1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174C7-0670-AC4E-8859-DE6D4808240E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6EACF-9DE4-4A42-AF8E-0A57552DF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45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CA20F-307F-A042-BC8D-6B32B99EFE74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AF2FD-3084-F54E-A1B8-118E13028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FAF2FD-3084-F54E-A1B8-118E130289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pattern appears multiple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3C94-F592-A045-8DF9-6674D74250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pattern appears multiple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3C94-F592-A045-8DF9-6674D74250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SWM 7078 SLOC</a:t>
            </a:r>
            <a:r>
              <a:rPr lang="en-US" baseline="0" dirty="0" smtClean="0"/>
              <a:t>   109</a:t>
            </a:r>
          </a:p>
          <a:p>
            <a:endParaRPr lang="en-US" baseline="0" dirty="0" smtClean="0"/>
          </a:p>
          <a:p>
            <a:r>
              <a:rPr lang="en-US" baseline="0" dirty="0" smtClean="0"/>
              <a:t>SLOC   3000 SLOC 301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3C94-F592-A045-8DF9-6674D74250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79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PGAS:</a:t>
            </a:r>
            <a:r>
              <a:rPr lang="en-US" sz="1200" baseline="0" dirty="0" smtClean="0"/>
              <a:t> "More natural way to express parallelism"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C4B673-EB68-4674-8B15-384FEEB58C2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pattern appears multiple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63C94-F592-A045-8DF9-6674D74250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10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transfer aggregation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D5D72-1C58-714C-B3AF-947A6CCD32B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0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94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9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6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19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67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04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1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58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2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81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6A7BB-572B-6A4F-BD22-9CEE0CDED5C7}" type="datetimeFigureOut">
              <a:rPr lang="en-US" smtClean="0"/>
              <a:t>7/3/13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97B9B-A9D8-EF41-9842-A4C8747A8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0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8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" y="190015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Separating Implementation Concerns in </a:t>
            </a:r>
            <a:r>
              <a:rPr lang="en-US" dirty="0" err="1" smtClean="0"/>
              <a:t>Semiregular</a:t>
            </a:r>
            <a:r>
              <a:rPr lang="en-US" dirty="0" smtClean="0"/>
              <a:t> Grids for Stencil Computations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54320" y="4064000"/>
            <a:ext cx="2912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tx2"/>
                </a:solidFill>
              </a:rPr>
              <a:t>PhD Defense</a:t>
            </a:r>
            <a:endParaRPr lang="en-US" sz="4000" b="1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86401" y="3081290"/>
            <a:ext cx="2570480" cy="98271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53760" y="3639546"/>
            <a:ext cx="144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July 2</a:t>
            </a:r>
            <a:r>
              <a:rPr lang="en-US" baseline="30000" dirty="0" smtClean="0">
                <a:solidFill>
                  <a:schemeClr val="bg1"/>
                </a:solidFill>
              </a:rPr>
              <a:t>nd</a:t>
            </a:r>
            <a:r>
              <a:rPr lang="en-US" dirty="0" smtClean="0">
                <a:solidFill>
                  <a:schemeClr val="bg1"/>
                </a:solidFill>
              </a:rPr>
              <a:t>, 2013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32545" y="3081290"/>
            <a:ext cx="2094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Andy Stone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839" y="5561740"/>
            <a:ext cx="2893061" cy="91525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96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495" y="1134211"/>
            <a:ext cx="8823772" cy="504753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800" b="1" dirty="0" smtClean="0">
                <a:solidFill>
                  <a:srgbClr val="10253F"/>
                </a:solidFill>
              </a:rPr>
              <a:t>In today’s talk:   </a:t>
            </a:r>
            <a:r>
              <a:rPr lang="en-US" sz="2400" b="1" dirty="0" smtClean="0">
                <a:solidFill>
                  <a:srgbClr val="10253F"/>
                </a:solidFill>
              </a:rPr>
              <a:t>New programming model for </a:t>
            </a:r>
            <a:r>
              <a:rPr lang="en-US" sz="2400" b="1" dirty="0" err="1" smtClean="0">
                <a:solidFill>
                  <a:srgbClr val="10253F"/>
                </a:solidFill>
              </a:rPr>
              <a:t>semiregular</a:t>
            </a:r>
            <a:r>
              <a:rPr lang="en-US" sz="2400" b="1" dirty="0" smtClean="0">
                <a:solidFill>
                  <a:srgbClr val="10253F"/>
                </a:solidFill>
              </a:rPr>
              <a:t> grids</a:t>
            </a:r>
          </a:p>
          <a:p>
            <a:endParaRPr lang="en-US" sz="400" b="1" dirty="0" smtClean="0">
              <a:solidFill>
                <a:srgbClr val="10253F"/>
              </a:solidFill>
            </a:endParaRPr>
          </a:p>
          <a:p>
            <a:pPr marL="914400" lvl="1" indent="-274320">
              <a:buSzPct val="90000"/>
              <a:buFont typeface="Arial"/>
              <a:buChar char="•"/>
            </a:pP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GridWeaver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active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library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(library + source-to-source translator tool).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628650" lvl="1" indent="-171450">
              <a:buFont typeface="Arial"/>
              <a:buChar char="•"/>
            </a:pPr>
            <a:endParaRPr lang="en-US" sz="1050" dirty="0">
              <a:solidFill>
                <a:schemeClr val="tx2">
                  <a:lumMod val="75000"/>
                </a:schemeClr>
              </a:solidFill>
            </a:endParaRPr>
          </a:p>
          <a:p>
            <a:pPr marL="914400" lvl="1" indent="-274320">
              <a:buFont typeface="Arial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Abstractions:  grid connectivity, decomposition, stencil computation.</a:t>
            </a:r>
          </a:p>
          <a:p>
            <a:pPr marL="628650" lvl="1" indent="-171450">
              <a:buFont typeface="Arial"/>
              <a:buChar char="•"/>
            </a:pPr>
            <a:endParaRPr lang="en-US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914400" lvl="1" indent="-274320">
              <a:buFont typeface="Arial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Communication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plan generation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algorithms.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628650" lvl="1" indent="-171450">
              <a:buFont typeface="Arial"/>
              <a:buChar char="•"/>
            </a:pPr>
            <a:endParaRPr lang="en-US" sz="1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914400" lvl="1" indent="-274320">
              <a:buFont typeface="Arial"/>
              <a:buChar char="•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Case studies that evaluate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expressibility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, performance, and programmability of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GridWeaver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en-US" sz="2400" dirty="0"/>
          </a:p>
          <a:p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In thesis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:   Methodology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for evaluating programming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models</a:t>
            </a:r>
          </a:p>
          <a:p>
            <a:endParaRPr lang="en-US" sz="500" b="1" dirty="0">
              <a:solidFill>
                <a:schemeClr val="tx2">
                  <a:lumMod val="50000"/>
                </a:schemeClr>
              </a:solidFill>
            </a:endParaRPr>
          </a:p>
          <a:p>
            <a:pPr marL="914400" lvl="1" indent="-274320">
              <a:buFont typeface="Arial"/>
              <a:buChar char="•"/>
            </a:pPr>
            <a:r>
              <a:rPr lang="en-US" sz="2400" dirty="0">
                <a:solidFill>
                  <a:srgbClr val="17375E"/>
                </a:solidFill>
              </a:rPr>
              <a:t>Terminology for comparing programming </a:t>
            </a:r>
            <a:r>
              <a:rPr lang="en-US" sz="2400" dirty="0" smtClean="0">
                <a:solidFill>
                  <a:srgbClr val="17375E"/>
                </a:solidFill>
              </a:rPr>
              <a:t>models.</a:t>
            </a:r>
          </a:p>
          <a:p>
            <a:pPr lvl="1"/>
            <a:endParaRPr lang="en-US" sz="1050" dirty="0">
              <a:solidFill>
                <a:srgbClr val="17375E"/>
              </a:solidFill>
            </a:endParaRPr>
          </a:p>
          <a:p>
            <a:pPr marL="914400" lvl="1" indent="-274320">
              <a:buFont typeface="Arial"/>
              <a:buChar char="•"/>
            </a:pPr>
            <a:r>
              <a:rPr lang="en-US" sz="2400" dirty="0" smtClean="0">
                <a:solidFill>
                  <a:srgbClr val="17375E"/>
                </a:solidFill>
              </a:rPr>
              <a:t>Development of CGPOP as proxy application of POP.</a:t>
            </a:r>
            <a:endParaRPr lang="en-US" sz="2400" dirty="0">
              <a:solidFill>
                <a:srgbClr val="17375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11667" y="109924"/>
            <a:ext cx="8737600" cy="89972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Thesis Contributions</a:t>
            </a:r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4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253F"/>
                </a:solidFill>
              </a:rPr>
              <a:t>              Related Work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           Communication</a:t>
            </a:r>
            <a:endParaRPr lang="en-US" sz="1400" b="1" dirty="0">
              <a:solidFill>
                <a:srgbClr val="10253F"/>
              </a:solidFill>
            </a:endParaRPr>
          </a:p>
          <a:p>
            <a:endParaRPr lang="en-US" sz="14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P                           Publication Record</a:t>
            </a:r>
            <a:endParaRPr lang="en-US" sz="3200" b="1" dirty="0">
              <a:solidFill>
                <a:srgbClr val="10253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0" y="2225040"/>
            <a:ext cx="3992880" cy="4511040"/>
            <a:chOff x="0" y="2225040"/>
            <a:chExt cx="3992880" cy="4511040"/>
          </a:xfrm>
        </p:grpSpPr>
        <p:sp>
          <p:nvSpPr>
            <p:cNvPr id="3" name="Right Arrow 2"/>
            <p:cNvSpPr/>
            <p:nvPr/>
          </p:nvSpPr>
          <p:spPr>
            <a:xfrm>
              <a:off x="2550160" y="3029946"/>
              <a:ext cx="977048" cy="538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2550160" y="3728720"/>
              <a:ext cx="1351279" cy="538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2550159" y="4378960"/>
              <a:ext cx="1442721" cy="538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2550159" y="2387600"/>
              <a:ext cx="443657" cy="5384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0" y="2225040"/>
              <a:ext cx="2672080" cy="4511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Experimental results in sections where relevant.</a:t>
              </a:r>
            </a:p>
            <a:p>
              <a:pPr algn="ctr"/>
              <a:endParaRPr lang="en-US" sz="700" dirty="0"/>
            </a:p>
            <a:p>
              <a:pPr algn="ctr"/>
              <a:r>
                <a:rPr lang="en-US" sz="2400" b="1" dirty="0" smtClean="0"/>
                <a:t>Case studies:</a:t>
              </a:r>
            </a:p>
            <a:p>
              <a:pPr algn="ctr"/>
              <a:r>
                <a:rPr lang="en-US" sz="2000" dirty="0" smtClean="0"/>
                <a:t>SWM</a:t>
              </a:r>
            </a:p>
            <a:p>
              <a:pPr algn="ctr"/>
              <a:r>
                <a:rPr lang="en-US" sz="2000" dirty="0" smtClean="0"/>
                <a:t>CGPOP</a:t>
              </a:r>
            </a:p>
            <a:p>
              <a:pPr algn="ctr"/>
              <a:endParaRPr lang="en-US" sz="900" dirty="0"/>
            </a:p>
            <a:p>
              <a:pPr algn="ctr"/>
              <a:r>
                <a:rPr lang="en-US" sz="2400" b="1" dirty="0" smtClean="0"/>
                <a:t>Evaluation criteria:</a:t>
              </a:r>
              <a:endParaRPr lang="en-US" sz="2400" dirty="0" smtClean="0"/>
            </a:p>
            <a:p>
              <a:pPr algn="ctr"/>
              <a:r>
                <a:rPr lang="en-US" sz="2000" dirty="0" smtClean="0"/>
                <a:t>Programmability</a:t>
              </a:r>
            </a:p>
            <a:p>
              <a:pPr algn="ctr"/>
              <a:r>
                <a:rPr lang="en-US" sz="2000" dirty="0" smtClean="0"/>
                <a:t>Expressivity</a:t>
              </a:r>
            </a:p>
            <a:p>
              <a:pPr algn="ctr"/>
              <a:r>
                <a:rPr lang="en-US" sz="2000" dirty="0" smtClean="0"/>
                <a:t>Performance</a:t>
              </a:r>
            </a:p>
            <a:p>
              <a:pPr algn="ctr"/>
              <a:endParaRPr lang="en-US" sz="2400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253F"/>
                </a:solidFill>
              </a:rPr>
              <a:t>              Related Work</a:t>
            </a:r>
          </a:p>
          <a:p>
            <a:endParaRPr lang="en-US" sz="10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      Communication</a:t>
            </a:r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   Publication Record</a:t>
            </a:r>
            <a:endParaRPr lang="en-US" sz="3200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22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9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46844" y="2347881"/>
            <a:ext cx="8017756" cy="4053745"/>
            <a:chOff x="846844" y="2347881"/>
            <a:chExt cx="8017756" cy="4053745"/>
          </a:xfrm>
        </p:grpSpPr>
        <p:sp>
          <p:nvSpPr>
            <p:cNvPr id="4" name="Oval 3"/>
            <p:cNvSpPr/>
            <p:nvPr/>
          </p:nvSpPr>
          <p:spPr>
            <a:xfrm>
              <a:off x="2779073" y="2841266"/>
              <a:ext cx="2511649" cy="2511650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177334" y="3889976"/>
              <a:ext cx="2511649" cy="251165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 w="57150" cmpd="sng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695647" y="2841266"/>
              <a:ext cx="2511649" cy="2511650"/>
            </a:xfrm>
            <a:prstGeom prst="ellipse">
              <a:avLst/>
            </a:prstGeom>
            <a:solidFill>
              <a:srgbClr val="008000">
                <a:alpha val="50000"/>
              </a:srgbClr>
            </a:solidFill>
            <a:ln w="57150" cmpd="sng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93873" y="2347881"/>
              <a:ext cx="32347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2"/>
                  </a:solidFill>
                </a:rPr>
                <a:t>      Distributed memory</a:t>
              </a:r>
            </a:p>
            <a:p>
              <a:r>
                <a:rPr lang="en-US" sz="2400" b="1" dirty="0" smtClean="0">
                  <a:solidFill>
                    <a:schemeClr val="accent2"/>
                  </a:solidFill>
                </a:rPr>
                <a:t>           clusters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3457" y="2365415"/>
              <a:ext cx="37360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accent3"/>
                  </a:solidFill>
                </a:rPr>
                <a:t>Shared memory,         </a:t>
              </a:r>
            </a:p>
            <a:p>
              <a:r>
                <a:rPr lang="en-US" sz="2400" b="1" dirty="0">
                  <a:solidFill>
                    <a:schemeClr val="accent3"/>
                  </a:solidFill>
                </a:rPr>
                <a:t> </a:t>
              </a:r>
              <a:r>
                <a:rPr lang="en-US" sz="2400" b="1" dirty="0" smtClean="0">
                  <a:solidFill>
                    <a:schemeClr val="accent3"/>
                  </a:solidFill>
                </a:rPr>
                <a:t>          multicore systems</a:t>
              </a:r>
              <a:endParaRPr lang="en-US" sz="2400" b="1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ular Callout 12"/>
            <p:cNvSpPr/>
            <p:nvPr/>
          </p:nvSpPr>
          <p:spPr>
            <a:xfrm>
              <a:off x="6438160" y="3712812"/>
              <a:ext cx="2426440" cy="580686"/>
            </a:xfrm>
            <a:prstGeom prst="wedgeRectCallout">
              <a:avLst>
                <a:gd name="adj1" fmla="val -86306"/>
                <a:gd name="adj2" fmla="val -439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err="1">
                  <a:solidFill>
                    <a:srgbClr val="000000"/>
                  </a:solidFill>
                </a:rPr>
                <a:t>Autotuning</a:t>
              </a:r>
              <a:r>
                <a:rPr lang="en-US" dirty="0">
                  <a:solidFill>
                    <a:srgbClr val="000000"/>
                  </a:solidFill>
                </a:rPr>
                <a:t> framework by </a:t>
              </a:r>
              <a:r>
                <a:rPr lang="en-US" dirty="0" err="1">
                  <a:solidFill>
                    <a:srgbClr val="000000"/>
                  </a:solidFill>
                </a:rPr>
                <a:t>Kamil</a:t>
              </a:r>
              <a:r>
                <a:rPr lang="en-US" dirty="0">
                  <a:solidFill>
                    <a:srgbClr val="000000"/>
                  </a:solidFill>
                </a:rPr>
                <a:t> et al.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51122" y="5987383"/>
              <a:ext cx="650164" cy="3456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1"/>
                  </a:solidFill>
                </a:rPr>
                <a:t>GPUs</a:t>
              </a:r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ular Callout 16"/>
            <p:cNvSpPr/>
            <p:nvPr/>
          </p:nvSpPr>
          <p:spPr>
            <a:xfrm>
              <a:off x="6124350" y="4379867"/>
              <a:ext cx="2041750" cy="355804"/>
            </a:xfrm>
            <a:prstGeom prst="wedgeRectCallout">
              <a:avLst>
                <a:gd name="adj1" fmla="val -114355"/>
                <a:gd name="adj2" fmla="val -80253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rgbClr val="000000"/>
                  </a:solidFill>
                </a:rPr>
                <a:t>Cactus framework</a:t>
              </a:r>
            </a:p>
          </p:txBody>
        </p:sp>
        <p:sp>
          <p:nvSpPr>
            <p:cNvPr id="18" name="Rectangular Callout 17"/>
            <p:cNvSpPr/>
            <p:nvPr/>
          </p:nvSpPr>
          <p:spPr>
            <a:xfrm>
              <a:off x="1206679" y="3661019"/>
              <a:ext cx="1118319" cy="355804"/>
            </a:xfrm>
            <a:prstGeom prst="wedgeRectCallout">
              <a:avLst>
                <a:gd name="adj1" fmla="val 162890"/>
                <a:gd name="adj2" fmla="val -101792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/>
                <a:t>Chombo</a:t>
              </a:r>
            </a:p>
          </p:txBody>
        </p:sp>
        <p:sp>
          <p:nvSpPr>
            <p:cNvPr id="19" name="5-Point Star 18"/>
            <p:cNvSpPr/>
            <p:nvPr/>
          </p:nvSpPr>
          <p:spPr>
            <a:xfrm>
              <a:off x="3320546" y="3322299"/>
              <a:ext cx="248387" cy="248387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ular Callout 20"/>
            <p:cNvSpPr/>
            <p:nvPr/>
          </p:nvSpPr>
          <p:spPr>
            <a:xfrm>
              <a:off x="1510917" y="5460594"/>
              <a:ext cx="814081" cy="355804"/>
            </a:xfrm>
            <a:prstGeom prst="wedgeRectCallout">
              <a:avLst>
                <a:gd name="adj1" fmla="val 200670"/>
                <a:gd name="adj2" fmla="val -264440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/>
                <a:t>Liszt</a:t>
              </a:r>
              <a:endParaRPr lang="en-US" dirty="0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457340" y="4535291"/>
              <a:ext cx="248387" cy="248387"/>
            </a:xfrm>
            <a:prstGeom prst="star5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ular Callout 25"/>
            <p:cNvSpPr/>
            <p:nvPr/>
          </p:nvSpPr>
          <p:spPr>
            <a:xfrm>
              <a:off x="6060849" y="5940592"/>
              <a:ext cx="780611" cy="355804"/>
            </a:xfrm>
            <a:prstGeom prst="wedgeRectCallout">
              <a:avLst>
                <a:gd name="adj1" fmla="val -237138"/>
                <a:gd name="adj2" fmla="val -4038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/>
                <a:t>Mint</a:t>
              </a:r>
            </a:p>
          </p:txBody>
        </p:sp>
        <p:sp>
          <p:nvSpPr>
            <p:cNvPr id="30" name="Rectangular Callout 29"/>
            <p:cNvSpPr/>
            <p:nvPr/>
          </p:nvSpPr>
          <p:spPr>
            <a:xfrm>
              <a:off x="1510917" y="4234748"/>
              <a:ext cx="814081" cy="355804"/>
            </a:xfrm>
            <a:prstGeom prst="wedgeRectCallout">
              <a:avLst>
                <a:gd name="adj1" fmla="val 150714"/>
                <a:gd name="adj2" fmla="val -125803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 smtClean="0"/>
                <a:t>MPAS</a:t>
              </a:r>
              <a:endParaRPr lang="hu-HU" dirty="0"/>
            </a:p>
          </p:txBody>
        </p:sp>
        <p:sp>
          <p:nvSpPr>
            <p:cNvPr id="32" name="Rectangular Callout 31"/>
            <p:cNvSpPr/>
            <p:nvPr/>
          </p:nvSpPr>
          <p:spPr>
            <a:xfrm>
              <a:off x="6841461" y="4867852"/>
              <a:ext cx="795472" cy="355804"/>
            </a:xfrm>
            <a:prstGeom prst="wedgeRectCallout">
              <a:avLst>
                <a:gd name="adj1" fmla="val -333456"/>
                <a:gd name="adj2" fmla="val -102396"/>
              </a:avLst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OP2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ular Callout 32"/>
            <p:cNvSpPr/>
            <p:nvPr/>
          </p:nvSpPr>
          <p:spPr>
            <a:xfrm>
              <a:off x="1206679" y="3209444"/>
              <a:ext cx="1118320" cy="355804"/>
            </a:xfrm>
            <a:prstGeom prst="wedgeRectCallout">
              <a:avLst>
                <a:gd name="adj1" fmla="val 169613"/>
                <a:gd name="adj2" fmla="val -90336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/>
                <a:t>Overture</a:t>
              </a:r>
            </a:p>
          </p:txBody>
        </p:sp>
        <p:sp>
          <p:nvSpPr>
            <p:cNvPr id="27" name="5-Point Star 26"/>
            <p:cNvSpPr/>
            <p:nvPr/>
          </p:nvSpPr>
          <p:spPr>
            <a:xfrm>
              <a:off x="3558853" y="2931093"/>
              <a:ext cx="248387" cy="248387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5065211" y="4891094"/>
              <a:ext cx="248387" cy="248387"/>
            </a:xfrm>
            <a:prstGeom prst="star5">
              <a:avLst/>
            </a:prstGeom>
            <a:solidFill>
              <a:srgbClr val="00CCC8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ular Callout 34"/>
            <p:cNvSpPr/>
            <p:nvPr/>
          </p:nvSpPr>
          <p:spPr>
            <a:xfrm>
              <a:off x="6727161" y="5526469"/>
              <a:ext cx="715294" cy="355804"/>
            </a:xfrm>
            <a:prstGeom prst="wedgeRectCallout">
              <a:avLst>
                <a:gd name="adj1" fmla="val -262003"/>
                <a:gd name="adj2" fmla="val -183862"/>
              </a:avLst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 smtClean="0"/>
                <a:t>Patus</a:t>
              </a:r>
              <a:endParaRPr lang="hu-HU" dirty="0"/>
            </a:p>
          </p:txBody>
        </p:sp>
        <p:sp>
          <p:nvSpPr>
            <p:cNvPr id="36" name="Rectangular Callout 35"/>
            <p:cNvSpPr/>
            <p:nvPr/>
          </p:nvSpPr>
          <p:spPr>
            <a:xfrm>
              <a:off x="6727161" y="3196412"/>
              <a:ext cx="1309198" cy="355804"/>
            </a:xfrm>
            <a:prstGeom prst="wedgeRectCallout">
              <a:avLst>
                <a:gd name="adj1" fmla="val -145254"/>
                <a:gd name="adj2" fmla="val -42531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dirty="0">
                  <a:solidFill>
                    <a:schemeClr val="tx1"/>
                  </a:solidFill>
                </a:rPr>
                <a:t>Pochoir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ular Callout 37"/>
            <p:cNvSpPr/>
            <p:nvPr/>
          </p:nvSpPr>
          <p:spPr>
            <a:xfrm>
              <a:off x="1778540" y="6045822"/>
              <a:ext cx="814081" cy="355804"/>
            </a:xfrm>
            <a:prstGeom prst="wedgeRectCallout">
              <a:avLst>
                <a:gd name="adj1" fmla="val 186658"/>
                <a:gd name="adj2" fmla="val -313203"/>
              </a:avLst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/>
                <a:t>Physis</a:t>
              </a:r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5440596" y="3839259"/>
              <a:ext cx="248387" cy="248387"/>
            </a:xfrm>
            <a:prstGeom prst="star5">
              <a:avLst/>
            </a:prstGeom>
            <a:solidFill>
              <a:srgbClr val="00FF0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4489818" y="4535291"/>
              <a:ext cx="248387" cy="248387"/>
            </a:xfrm>
            <a:prstGeom prst="star5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4706696" y="4131480"/>
              <a:ext cx="248387" cy="248387"/>
            </a:xfrm>
            <a:prstGeom prst="star5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5362153" y="3086033"/>
              <a:ext cx="248387" cy="248387"/>
            </a:xfrm>
            <a:prstGeom prst="star5">
              <a:avLst/>
            </a:prstGeom>
            <a:solidFill>
              <a:srgbClr val="00FF02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3186271" y="3839259"/>
              <a:ext cx="248387" cy="248387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1" name="5-Point Star 40"/>
            <p:cNvSpPr/>
            <p:nvPr/>
          </p:nvSpPr>
          <p:spPr>
            <a:xfrm>
              <a:off x="2883678" y="4267608"/>
              <a:ext cx="335210" cy="342427"/>
            </a:xfrm>
            <a:prstGeom prst="star5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2928947" y="4315816"/>
              <a:ext cx="248387" cy="248387"/>
            </a:xfrm>
            <a:prstGeom prst="star5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42" name="Rectangular Callout 41"/>
            <p:cNvSpPr/>
            <p:nvPr/>
          </p:nvSpPr>
          <p:spPr>
            <a:xfrm>
              <a:off x="846844" y="4867852"/>
              <a:ext cx="1478154" cy="355804"/>
            </a:xfrm>
            <a:prstGeom prst="wedgeRectCallout">
              <a:avLst>
                <a:gd name="adj1" fmla="val 85579"/>
                <a:gd name="adj2" fmla="val -157939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hu-HU" dirty="0" smtClean="0"/>
                <a:t>GridWeaver</a:t>
              </a:r>
              <a:endParaRPr lang="hu-HU" dirty="0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3581533" y="4867852"/>
              <a:ext cx="248387" cy="248387"/>
            </a:xfrm>
            <a:prstGeom prst="star5">
              <a:avLst/>
            </a:prstGeom>
            <a:solidFill>
              <a:srgbClr val="FF00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4514363" y="5816398"/>
              <a:ext cx="248387" cy="248387"/>
            </a:xfrm>
            <a:prstGeom prst="star5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366FF"/>
                </a:solidFill>
              </a:endParaRPr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211667" y="8320"/>
            <a:ext cx="8737600" cy="899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1F497D"/>
                </a:solidFill>
              </a:rPr>
              <a:t>Programming model approaches</a:t>
            </a:r>
            <a:endParaRPr lang="en-US" sz="3600" dirty="0">
              <a:solidFill>
                <a:srgbClr val="1F497D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7468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Programming models are conceptual frameworks that enable programmers to describe and reason </a:t>
            </a:r>
            <a:r>
              <a:rPr lang="en-US" sz="2000" dirty="0"/>
              <a:t>about </a:t>
            </a:r>
            <a:r>
              <a:rPr lang="en-US" sz="2000" dirty="0" smtClean="0"/>
              <a:t>computation.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Broader term than programming language because language implies a particular syntax.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Several different models exist for stencil computations on parallel architectures.</a:t>
            </a:r>
          </a:p>
        </p:txBody>
      </p:sp>
    </p:spTree>
    <p:extLst>
      <p:ext uri="{BB962C8B-B14F-4D97-AF65-F5344CB8AC3E}">
        <p14:creationId xmlns:p14="http://schemas.microsoft.com/office/powerpoint/2010/main" val="93151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41837" y="2004168"/>
            <a:ext cx="50205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Grid connectivity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Data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structure for grid 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values</a:t>
            </a:r>
            <a:b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32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Data distribution</a:t>
            </a: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Computation distribution</a:t>
            </a:r>
            <a:b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Stencil computation</a:t>
            </a:r>
            <a:endParaRPr lang="en-US" sz="5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Iteration order</a:t>
            </a:r>
            <a:b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1400" b="1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Communication</a:t>
            </a:r>
            <a:endParaRPr lang="en-US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349726" y="3681857"/>
            <a:ext cx="664746" cy="664746"/>
            <a:chOff x="1112837" y="3200400"/>
            <a:chExt cx="552450" cy="552450"/>
          </a:xfrm>
        </p:grpSpPr>
        <p:sp>
          <p:nvSpPr>
            <p:cNvPr id="100" name="Rectangle 99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344063" y="2111391"/>
            <a:ext cx="736456" cy="684552"/>
            <a:chOff x="251666" y="3093994"/>
            <a:chExt cx="762089" cy="708378"/>
          </a:xfrm>
        </p:grpSpPr>
        <p:sp>
          <p:nvSpPr>
            <p:cNvPr id="128" name="Oval 127"/>
            <p:cNvSpPr/>
            <p:nvPr/>
          </p:nvSpPr>
          <p:spPr>
            <a:xfrm>
              <a:off x="824958" y="3644224"/>
              <a:ext cx="104965" cy="79546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638858" y="3461485"/>
              <a:ext cx="104965" cy="79546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Oval 129"/>
            <p:cNvSpPr/>
            <p:nvPr/>
          </p:nvSpPr>
          <p:spPr>
            <a:xfrm>
              <a:off x="566183" y="3230978"/>
              <a:ext cx="104965" cy="79546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13700" y="3378204"/>
              <a:ext cx="104965" cy="79546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Right Triangle 131"/>
            <p:cNvSpPr/>
            <p:nvPr/>
          </p:nvSpPr>
          <p:spPr>
            <a:xfrm>
              <a:off x="507031" y="3093994"/>
              <a:ext cx="240695" cy="231431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ight Triangle 132"/>
            <p:cNvSpPr/>
            <p:nvPr/>
          </p:nvSpPr>
          <p:spPr>
            <a:xfrm flipH="1">
              <a:off x="251666" y="3093994"/>
              <a:ext cx="253363" cy="49142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ight Triangle 133"/>
            <p:cNvSpPr/>
            <p:nvPr/>
          </p:nvSpPr>
          <p:spPr>
            <a:xfrm flipH="1">
              <a:off x="755773" y="3251464"/>
              <a:ext cx="253363" cy="333541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ight Triangle 134"/>
            <p:cNvSpPr/>
            <p:nvPr/>
          </p:nvSpPr>
          <p:spPr>
            <a:xfrm flipH="1" flipV="1">
              <a:off x="251666" y="3585423"/>
              <a:ext cx="762089" cy="216949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ight Triangle 135"/>
            <p:cNvSpPr/>
            <p:nvPr/>
          </p:nvSpPr>
          <p:spPr>
            <a:xfrm flipH="1">
              <a:off x="507031" y="3325425"/>
              <a:ext cx="240695" cy="259998"/>
            </a:xfrm>
            <a:prstGeom prst="rtTriangl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Connector 137"/>
            <p:cNvCxnSpPr>
              <a:stCxn id="128" idx="0"/>
              <a:endCxn id="146" idx="5"/>
            </p:cNvCxnSpPr>
            <p:nvPr/>
          </p:nvCxnSpPr>
          <p:spPr>
            <a:xfrm flipH="1" flipV="1">
              <a:off x="431272" y="3529382"/>
              <a:ext cx="446169" cy="11484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stCxn id="146" idx="3"/>
              <a:endCxn id="130" idx="2"/>
            </p:cNvCxnSpPr>
            <p:nvPr/>
          </p:nvCxnSpPr>
          <p:spPr>
            <a:xfrm flipV="1">
              <a:off x="357051" y="3270751"/>
              <a:ext cx="209132" cy="25863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>
              <a:stCxn id="146" idx="7"/>
              <a:endCxn id="131" idx="2"/>
            </p:cNvCxnSpPr>
            <p:nvPr/>
          </p:nvCxnSpPr>
          <p:spPr>
            <a:xfrm flipV="1">
              <a:off x="431272" y="3417977"/>
              <a:ext cx="82428" cy="55157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>
              <a:stCxn id="130" idx="4"/>
              <a:endCxn id="131" idx="0"/>
            </p:cNvCxnSpPr>
            <p:nvPr/>
          </p:nvCxnSpPr>
          <p:spPr>
            <a:xfrm flipH="1">
              <a:off x="566183" y="3310524"/>
              <a:ext cx="52483" cy="676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Oval 141"/>
            <p:cNvSpPr/>
            <p:nvPr/>
          </p:nvSpPr>
          <p:spPr>
            <a:xfrm>
              <a:off x="877441" y="3450073"/>
              <a:ext cx="104965" cy="79546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3" name="Straight Connector 142"/>
            <p:cNvCxnSpPr>
              <a:stCxn id="131" idx="6"/>
              <a:endCxn id="129" idx="2"/>
            </p:cNvCxnSpPr>
            <p:nvPr/>
          </p:nvCxnSpPr>
          <p:spPr>
            <a:xfrm>
              <a:off x="618665" y="3417977"/>
              <a:ext cx="20193" cy="8328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28" idx="0"/>
              <a:endCxn id="129" idx="4"/>
            </p:cNvCxnSpPr>
            <p:nvPr/>
          </p:nvCxnSpPr>
          <p:spPr>
            <a:xfrm flipH="1" flipV="1">
              <a:off x="691341" y="3541031"/>
              <a:ext cx="186100" cy="103193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28" idx="7"/>
              <a:endCxn id="142" idx="4"/>
            </p:cNvCxnSpPr>
            <p:nvPr/>
          </p:nvCxnSpPr>
          <p:spPr>
            <a:xfrm flipV="1">
              <a:off x="914551" y="3529619"/>
              <a:ext cx="15373" cy="126254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341679" y="3461485"/>
              <a:ext cx="104965" cy="79546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16" y="5726785"/>
            <a:ext cx="971490" cy="6375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7084" y="4618744"/>
            <a:ext cx="748183" cy="746229"/>
            <a:chOff x="-375124" y="4165115"/>
            <a:chExt cx="1018820" cy="1016159"/>
          </a:xfrm>
        </p:grpSpPr>
        <p:sp>
          <p:nvSpPr>
            <p:cNvPr id="124" name="Oval 123"/>
            <p:cNvSpPr/>
            <p:nvPr/>
          </p:nvSpPr>
          <p:spPr>
            <a:xfrm>
              <a:off x="62580" y="4600514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Arrow Connector 124"/>
            <p:cNvCxnSpPr>
              <a:stCxn id="149" idx="4"/>
              <a:endCxn id="124" idx="0"/>
            </p:cNvCxnSpPr>
            <p:nvPr/>
          </p:nvCxnSpPr>
          <p:spPr>
            <a:xfrm flipH="1">
              <a:off x="135261" y="4310477"/>
              <a:ext cx="355" cy="290037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54" idx="5"/>
              <a:endCxn id="124" idx="1"/>
            </p:cNvCxnSpPr>
            <p:nvPr/>
          </p:nvCxnSpPr>
          <p:spPr>
            <a:xfrm>
              <a:off x="-251050" y="4289189"/>
              <a:ext cx="334918" cy="332612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51" idx="0"/>
              <a:endCxn id="124" idx="4"/>
            </p:cNvCxnSpPr>
            <p:nvPr/>
          </p:nvCxnSpPr>
          <p:spPr>
            <a:xfrm flipH="1" flipV="1">
              <a:off x="135261" y="4745875"/>
              <a:ext cx="355" cy="290037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>
              <a:stCxn id="153" idx="2"/>
              <a:endCxn id="124" idx="6"/>
            </p:cNvCxnSpPr>
            <p:nvPr/>
          </p:nvCxnSpPr>
          <p:spPr>
            <a:xfrm flipH="1">
              <a:off x="207942" y="4673195"/>
              <a:ext cx="281607" cy="0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50" idx="1"/>
              <a:endCxn id="124" idx="5"/>
            </p:cNvCxnSpPr>
            <p:nvPr/>
          </p:nvCxnSpPr>
          <p:spPr>
            <a:xfrm flipH="1" flipV="1">
              <a:off x="186655" y="4724588"/>
              <a:ext cx="332967" cy="332612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>
              <a:stCxn id="152" idx="6"/>
              <a:endCxn id="124" idx="2"/>
            </p:cNvCxnSpPr>
            <p:nvPr/>
          </p:nvCxnSpPr>
          <p:spPr>
            <a:xfrm>
              <a:off x="-225397" y="4673195"/>
              <a:ext cx="287978" cy="0"/>
            </a:xfrm>
            <a:prstGeom prst="straightConnector1">
              <a:avLst/>
            </a:prstGeom>
            <a:ln w="1905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62935" y="4165115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8334" y="5035912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62935" y="5035912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-370759" y="4600514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89549" y="4600514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-375124" y="4165115"/>
              <a:ext cx="145362" cy="14536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6" name="Title 1"/>
          <p:cNvSpPr txBox="1">
            <a:spLocks/>
          </p:cNvSpPr>
          <p:nvPr/>
        </p:nvSpPr>
        <p:spPr>
          <a:xfrm>
            <a:off x="211667" y="-21461"/>
            <a:ext cx="8737600" cy="899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1F497D"/>
                </a:solidFill>
              </a:rPr>
              <a:t>What makes </a:t>
            </a:r>
            <a:r>
              <a:rPr lang="en-US" sz="3200" dirty="0" err="1" smtClean="0">
                <a:solidFill>
                  <a:srgbClr val="1F497D"/>
                </a:solidFill>
              </a:rPr>
              <a:t>GridWeaver</a:t>
            </a:r>
            <a:r>
              <a:rPr lang="en-US" sz="3200" dirty="0" smtClean="0">
                <a:solidFill>
                  <a:srgbClr val="1F497D"/>
                </a:solidFill>
              </a:rPr>
              <a:t> unique?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107" y="738133"/>
            <a:ext cx="8984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describe and compare models by identifying how they address an application’s implementation concerns.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9276" y="1496986"/>
            <a:ext cx="499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Implementation concerns in stencil computations:</a:t>
            </a:r>
            <a:endParaRPr lang="en-US" b="1" u="sng" dirty="0"/>
          </a:p>
        </p:txBody>
      </p:sp>
      <p:sp>
        <p:nvSpPr>
          <p:cNvPr id="16" name="Oval 15"/>
          <p:cNvSpPr/>
          <p:nvPr/>
        </p:nvSpPr>
        <p:spPr>
          <a:xfrm>
            <a:off x="1401379" y="2022411"/>
            <a:ext cx="3266966" cy="56388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9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ight Triangle 40"/>
          <p:cNvSpPr/>
          <p:nvPr/>
        </p:nvSpPr>
        <p:spPr>
          <a:xfrm>
            <a:off x="7129329" y="157069"/>
            <a:ext cx="929756" cy="897324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Triangle 41"/>
          <p:cNvSpPr/>
          <p:nvPr/>
        </p:nvSpPr>
        <p:spPr>
          <a:xfrm flipH="1">
            <a:off x="6142906" y="157069"/>
            <a:ext cx="978690" cy="1905411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Triangle 42"/>
          <p:cNvSpPr/>
          <p:nvPr/>
        </p:nvSpPr>
        <p:spPr>
          <a:xfrm flipH="1">
            <a:off x="8090170" y="767625"/>
            <a:ext cx="978690" cy="1293234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Triangle 43"/>
          <p:cNvSpPr/>
          <p:nvPr/>
        </p:nvSpPr>
        <p:spPr>
          <a:xfrm flipH="1" flipV="1">
            <a:off x="6123856" y="2062480"/>
            <a:ext cx="2943796" cy="841173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37" idx="0"/>
            <a:endCxn id="38" idx="4"/>
          </p:cNvCxnSpPr>
          <p:nvPr/>
        </p:nvCxnSpPr>
        <p:spPr>
          <a:xfrm flipH="1" flipV="1">
            <a:off x="7841282" y="1890359"/>
            <a:ext cx="718867" cy="400109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7357822" y="688195"/>
            <a:ext cx="405459" cy="308423"/>
          </a:xfrm>
          <a:prstGeom prst="ellipse">
            <a:avLst/>
          </a:prstGeom>
          <a:ln w="63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Connector 46"/>
          <p:cNvCxnSpPr>
            <a:stCxn id="54" idx="3"/>
            <a:endCxn id="39" idx="2"/>
          </p:cNvCxnSpPr>
          <p:nvPr/>
        </p:nvCxnSpPr>
        <p:spPr>
          <a:xfrm flipV="1">
            <a:off x="6549987" y="842406"/>
            <a:ext cx="807835" cy="1002786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8357417" y="2290468"/>
            <a:ext cx="405459" cy="308423"/>
          </a:xfrm>
          <a:prstGeom prst="ellipse">
            <a:avLst/>
          </a:prstGeom>
          <a:ln w="63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stCxn id="37" idx="7"/>
            <a:endCxn id="50" idx="4"/>
          </p:cNvCxnSpPr>
          <p:nvPr/>
        </p:nvCxnSpPr>
        <p:spPr>
          <a:xfrm flipV="1">
            <a:off x="8703497" y="1846112"/>
            <a:ext cx="59383" cy="489523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ight Triangle 44"/>
          <p:cNvSpPr/>
          <p:nvPr/>
        </p:nvSpPr>
        <p:spPr>
          <a:xfrm flipH="1">
            <a:off x="7129329" y="1054393"/>
            <a:ext cx="929756" cy="1008087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638551" y="1581937"/>
            <a:ext cx="405459" cy="308423"/>
          </a:xfrm>
          <a:prstGeom prst="ellipse">
            <a:avLst/>
          </a:prstGeom>
          <a:ln w="63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/>
          <p:cNvCxnSpPr>
            <a:stCxn id="54" idx="7"/>
            <a:endCxn id="40" idx="2"/>
          </p:cNvCxnSpPr>
          <p:nvPr/>
        </p:nvCxnSpPr>
        <p:spPr>
          <a:xfrm flipV="1">
            <a:off x="6836688" y="1413244"/>
            <a:ext cx="318403" cy="213859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0" idx="6"/>
            <a:endCxn id="38" idx="2"/>
          </p:cNvCxnSpPr>
          <p:nvPr/>
        </p:nvCxnSpPr>
        <p:spPr>
          <a:xfrm>
            <a:off x="7560549" y="1413244"/>
            <a:ext cx="78001" cy="322904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6490608" y="1581937"/>
            <a:ext cx="405459" cy="308423"/>
          </a:xfrm>
          <a:prstGeom prst="ellipse">
            <a:avLst/>
          </a:prstGeom>
          <a:ln w="63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8560149" y="1537689"/>
            <a:ext cx="405459" cy="308423"/>
          </a:xfrm>
          <a:prstGeom prst="ellipse">
            <a:avLst/>
          </a:prstGeom>
          <a:ln w="6350" cmpd="sng"/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ight Triangle 54"/>
          <p:cNvSpPr/>
          <p:nvPr/>
        </p:nvSpPr>
        <p:spPr>
          <a:xfrm rot="10800000" flipH="1">
            <a:off x="7134671" y="1052772"/>
            <a:ext cx="929756" cy="1008087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155090" y="1259032"/>
            <a:ext cx="405459" cy="308423"/>
          </a:xfrm>
          <a:prstGeom prst="ellipse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>
            <a:stCxn id="37" idx="0"/>
            <a:endCxn id="54" idx="5"/>
          </p:cNvCxnSpPr>
          <p:nvPr/>
        </p:nvCxnSpPr>
        <p:spPr>
          <a:xfrm flipH="1" flipV="1">
            <a:off x="6836688" y="1845193"/>
            <a:ext cx="1723461" cy="445275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9" idx="4"/>
            <a:endCxn id="40" idx="0"/>
          </p:cNvCxnSpPr>
          <p:nvPr/>
        </p:nvCxnSpPr>
        <p:spPr>
          <a:xfrm flipH="1">
            <a:off x="7357822" y="996618"/>
            <a:ext cx="202731" cy="262415"/>
          </a:xfrm>
          <a:prstGeom prst="line">
            <a:avLst/>
          </a:prstGeom>
          <a:ln w="6350" cmpd="sng"/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EB4E3"/>
                </a:solidFill>
              </a:rPr>
              <a:t>         Programming Models</a:t>
            </a:r>
          </a:p>
          <a:p>
            <a:endParaRPr lang="en-US" sz="10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</a:t>
            </a:r>
            <a:r>
              <a:rPr lang="en-US" sz="3200" b="1" dirty="0" smtClean="0">
                <a:solidFill>
                  <a:srgbClr val="8EB4E3"/>
                </a:solidFill>
              </a:rPr>
              <a:t>Data\Computation Distribution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Communication</a:t>
            </a:r>
            <a:endParaRPr lang="en-US" sz="1400" b="1" dirty="0">
              <a:solidFill>
                <a:srgbClr val="8EB4E3"/>
              </a:solidFill>
            </a:endParaRP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Publication Record</a:t>
            </a:r>
            <a:endParaRPr lang="en-US" sz="3200" b="1" dirty="0">
              <a:solidFill>
                <a:srgbClr val="8EB4E3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32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9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884" y="3979864"/>
            <a:ext cx="4950865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Restricted to a regular tessellation of an underlying </a:t>
            </a:r>
            <a:r>
              <a:rPr lang="en-US" sz="2400" dirty="0" smtClean="0"/>
              <a:t>geometry.</a:t>
            </a:r>
            <a:endParaRPr lang="en-US" sz="2400" dirty="0"/>
          </a:p>
          <a:p>
            <a:endParaRPr lang="en-US" sz="1000" dirty="0"/>
          </a:p>
          <a:p>
            <a:r>
              <a:rPr lang="en-US" sz="2400" dirty="0" smtClean="0"/>
              <a:t>Structured with an array.</a:t>
            </a:r>
          </a:p>
          <a:p>
            <a:endParaRPr lang="en-US" sz="1000" dirty="0"/>
          </a:p>
          <a:p>
            <a:r>
              <a:rPr lang="en-US" sz="2400" dirty="0" smtClean="0"/>
              <a:t>Storage efficient.</a:t>
            </a:r>
          </a:p>
          <a:p>
            <a:endParaRPr lang="en-US" sz="1000" dirty="0" smtClean="0"/>
          </a:p>
          <a:p>
            <a:r>
              <a:rPr lang="en-US" sz="2400" dirty="0" smtClean="0"/>
              <a:t>Neighbors accessed directly in array.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293" y="1268844"/>
            <a:ext cx="67877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general.</a:t>
            </a:r>
            <a:endParaRPr lang="en-US" sz="2400" dirty="0"/>
          </a:p>
          <a:p>
            <a:endParaRPr lang="en-US" sz="1000" dirty="0" smtClean="0"/>
          </a:p>
          <a:p>
            <a:r>
              <a:rPr lang="en-US" sz="2400" dirty="0" smtClean="0"/>
              <a:t>Structured with a graph.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2400" dirty="0" smtClean="0"/>
              <a:t>Connectivity is explicitly stored.</a:t>
            </a:r>
          </a:p>
          <a:p>
            <a:r>
              <a:rPr lang="en-US" sz="1000" dirty="0"/>
              <a:t> </a:t>
            </a:r>
          </a:p>
          <a:p>
            <a:r>
              <a:rPr lang="en-US" sz="2400" dirty="0" smtClean="0"/>
              <a:t>Neighbors accessed indirectly through adjacency list.</a:t>
            </a:r>
          </a:p>
        </p:txBody>
      </p:sp>
      <p:sp>
        <p:nvSpPr>
          <p:cNvPr id="117" name="Oval 116"/>
          <p:cNvSpPr/>
          <p:nvPr/>
        </p:nvSpPr>
        <p:spPr>
          <a:xfrm>
            <a:off x="8136492" y="2318636"/>
            <a:ext cx="245534" cy="1860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8136492" y="1641607"/>
            <a:ext cx="245534" cy="1860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Oval 118"/>
          <p:cNvSpPr/>
          <p:nvPr/>
        </p:nvSpPr>
        <p:spPr>
          <a:xfrm>
            <a:off x="7624259" y="1100109"/>
            <a:ext cx="245534" cy="1860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7639076" y="1641607"/>
            <a:ext cx="245534" cy="186074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ight Triangle 129"/>
          <p:cNvSpPr/>
          <p:nvPr/>
        </p:nvSpPr>
        <p:spPr>
          <a:xfrm>
            <a:off x="5522355" y="1054042"/>
            <a:ext cx="563034" cy="541363"/>
          </a:xfrm>
          <a:prstGeom prst="rt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ight Triangle 130"/>
          <p:cNvSpPr/>
          <p:nvPr/>
        </p:nvSpPr>
        <p:spPr>
          <a:xfrm flipH="1">
            <a:off x="4925007" y="1054042"/>
            <a:ext cx="592666" cy="1149551"/>
          </a:xfrm>
          <a:prstGeom prst="rt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ight Triangle 131"/>
          <p:cNvSpPr/>
          <p:nvPr/>
        </p:nvSpPr>
        <p:spPr>
          <a:xfrm flipH="1">
            <a:off x="6104213" y="1422397"/>
            <a:ext cx="592666" cy="780219"/>
          </a:xfrm>
          <a:prstGeom prst="rt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ight Triangle 132"/>
          <p:cNvSpPr/>
          <p:nvPr/>
        </p:nvSpPr>
        <p:spPr>
          <a:xfrm flipH="1" flipV="1">
            <a:off x="4925006" y="2203593"/>
            <a:ext cx="1782679" cy="507488"/>
          </a:xfrm>
          <a:prstGeom prst="rt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ight Triangle 133"/>
          <p:cNvSpPr/>
          <p:nvPr/>
        </p:nvSpPr>
        <p:spPr>
          <a:xfrm flipH="1">
            <a:off x="5522355" y="1595405"/>
            <a:ext cx="563033" cy="608188"/>
          </a:xfrm>
          <a:prstGeom prst="rt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ight Triangle 134"/>
          <p:cNvSpPr/>
          <p:nvPr/>
        </p:nvSpPr>
        <p:spPr>
          <a:xfrm flipV="1">
            <a:off x="5517673" y="1594428"/>
            <a:ext cx="563033" cy="608188"/>
          </a:xfrm>
          <a:prstGeom prst="rtTriangl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Connector 135"/>
          <p:cNvCxnSpPr>
            <a:stCxn id="117" idx="0"/>
          </p:cNvCxnSpPr>
          <p:nvPr/>
        </p:nvCxnSpPr>
        <p:spPr>
          <a:xfrm flipH="1" flipV="1">
            <a:off x="7006242" y="1723611"/>
            <a:ext cx="1253017" cy="59502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endCxn id="119" idx="2"/>
          </p:cNvCxnSpPr>
          <p:nvPr/>
        </p:nvCxnSpPr>
        <p:spPr>
          <a:xfrm flipV="1">
            <a:off x="7006242" y="1193146"/>
            <a:ext cx="618017" cy="53046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endCxn id="120" idx="2"/>
          </p:cNvCxnSpPr>
          <p:nvPr/>
        </p:nvCxnSpPr>
        <p:spPr>
          <a:xfrm>
            <a:off x="7006242" y="1723611"/>
            <a:ext cx="632834" cy="1103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119" idx="4"/>
            <a:endCxn id="120" idx="0"/>
          </p:cNvCxnSpPr>
          <p:nvPr/>
        </p:nvCxnSpPr>
        <p:spPr>
          <a:xfrm>
            <a:off x="7747026" y="1286183"/>
            <a:ext cx="14817" cy="355424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0" name="Oval 139"/>
          <p:cNvSpPr/>
          <p:nvPr/>
        </p:nvSpPr>
        <p:spPr>
          <a:xfrm>
            <a:off x="8760912" y="1659909"/>
            <a:ext cx="245534" cy="1860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1" name="Straight Connector 140"/>
          <p:cNvCxnSpPr>
            <a:stCxn id="120" idx="6"/>
            <a:endCxn id="118" idx="2"/>
          </p:cNvCxnSpPr>
          <p:nvPr/>
        </p:nvCxnSpPr>
        <p:spPr>
          <a:xfrm>
            <a:off x="7884610" y="1734644"/>
            <a:ext cx="251882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17" idx="0"/>
            <a:endCxn id="118" idx="4"/>
          </p:cNvCxnSpPr>
          <p:nvPr/>
        </p:nvCxnSpPr>
        <p:spPr>
          <a:xfrm flipV="1">
            <a:off x="8259259" y="1827681"/>
            <a:ext cx="0" cy="490955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17" idx="7"/>
            <a:endCxn id="140" idx="4"/>
          </p:cNvCxnSpPr>
          <p:nvPr/>
        </p:nvCxnSpPr>
        <p:spPr>
          <a:xfrm flipV="1">
            <a:off x="8346068" y="1845983"/>
            <a:ext cx="537611" cy="499903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84664" y="3440772"/>
            <a:ext cx="16490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Regular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55879" y="769896"/>
            <a:ext cx="1840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Irregular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906" y="5819104"/>
            <a:ext cx="488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18532" y="1273370"/>
            <a:ext cx="488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008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68680" y="4351501"/>
            <a:ext cx="2884786" cy="1588361"/>
            <a:chOff x="5668680" y="4351501"/>
            <a:chExt cx="2884786" cy="1588361"/>
          </a:xfrm>
        </p:grpSpPr>
        <p:sp>
          <p:nvSpPr>
            <p:cNvPr id="108" name="Oval 107"/>
            <p:cNvSpPr/>
            <p:nvPr/>
          </p:nvSpPr>
          <p:spPr>
            <a:xfrm>
              <a:off x="7222082" y="4832565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7222082" y="5327580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7768182" y="4351501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7768182" y="4832565"/>
              <a:ext cx="245534" cy="186074"/>
            </a:xfrm>
            <a:prstGeom prst="ellipse">
              <a:avLst/>
            </a:prstGeom>
            <a:solidFill>
              <a:schemeClr val="accent2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7768182" y="5327580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8307932" y="4351501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8307932" y="4832565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8307932" y="5327580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668680" y="4513233"/>
              <a:ext cx="364067" cy="31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032747" y="4513233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396814" y="4513233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68680" y="4832565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032747" y="4832565"/>
              <a:ext cx="364067" cy="31933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396814" y="4832565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668680" y="5151897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032747" y="5151897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396814" y="5151897"/>
              <a:ext cx="364067" cy="31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7073913" y="5332235"/>
              <a:ext cx="8467" cy="4229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7073913" y="5755196"/>
              <a:ext cx="465667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896113" y="5018639"/>
              <a:ext cx="241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i</a:t>
              </a:r>
              <a:endParaRPr lang="en-US" b="1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7566385" y="5570530"/>
              <a:ext cx="239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7192465" y="4351501"/>
              <a:ext cx="245534" cy="186074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Oval 52"/>
          <p:cNvSpPr/>
          <p:nvPr/>
        </p:nvSpPr>
        <p:spPr>
          <a:xfrm>
            <a:off x="6896113" y="1630574"/>
            <a:ext cx="245534" cy="186074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flipH="1">
            <a:off x="178143" y="2251022"/>
            <a:ext cx="380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504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3200" b="1" dirty="0">
              <a:solidFill>
                <a:srgbClr val="C0504D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flipH="1">
            <a:off x="137333" y="3940349"/>
            <a:ext cx="380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504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3200" b="1" dirty="0">
              <a:solidFill>
                <a:srgbClr val="C0504D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Title 1"/>
          <p:cNvSpPr>
            <a:spLocks noGrp="1"/>
          </p:cNvSpPr>
          <p:nvPr>
            <p:ph type="title"/>
          </p:nvPr>
        </p:nvSpPr>
        <p:spPr>
          <a:xfrm>
            <a:off x="3138529" y="-35223"/>
            <a:ext cx="6036336" cy="927879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Grid type tradeoffs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215" name="Group 214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216" name="Right Triangle 215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7" name="Right Triangle 216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8" name="Right Triangle 217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9" name="Right Triangle 218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0" name="Oval 219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1" name="Oval 220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22" name="Oval 221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3" name="Oval 222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24" name="Right Triangle 223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5" name="Right Triangle 224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226" name="Straight Connector 225"/>
            <p:cNvCxnSpPr>
              <a:stCxn id="220" idx="0"/>
              <a:endCxn id="234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>
              <a:stCxn id="234" idx="3"/>
              <a:endCxn id="222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>
              <a:stCxn id="234" idx="7"/>
              <a:endCxn id="223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>
              <a:stCxn id="222" idx="4"/>
              <a:endCxn id="223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0" name="Oval 229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231" name="Straight Connector 230"/>
            <p:cNvCxnSpPr>
              <a:stCxn id="223" idx="6"/>
              <a:endCxn id="221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20" idx="0"/>
              <a:endCxn id="221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0" idx="7"/>
              <a:endCxn id="230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4" name="Oval 233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236" name="Oval 235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7" name="Oval 236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8" name="Oval 237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9" name="Oval 238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0" name="Oval 239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1" name="Oval 240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242" name="Straight Arrow Connector 241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>
              <a:stCxn id="241" idx="5"/>
              <a:endCxn id="236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>
              <a:stCxn id="248" idx="6"/>
              <a:endCxn id="236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>
              <a:stCxn id="239" idx="2"/>
              <a:endCxn id="236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>
              <a:stCxn id="238" idx="1"/>
              <a:endCxn id="236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Arrow Connector 246"/>
            <p:cNvCxnSpPr>
              <a:stCxn id="236" idx="4"/>
              <a:endCxn id="240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250" name="Rectangle 249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286" name="Picture 2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87" name="Rectangle 286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88" name="Rectangle 287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89" name="Rectangle 288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90" name="Rectangle 289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50" name="TextBox 149"/>
          <p:cNvSpPr txBox="1"/>
          <p:nvPr/>
        </p:nvSpPr>
        <p:spPr>
          <a:xfrm>
            <a:off x="69681" y="5416642"/>
            <a:ext cx="488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 flipH="1">
            <a:off x="178236" y="2775338"/>
            <a:ext cx="380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504D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3200" b="1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23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  <p:bldP spid="2" grpId="0"/>
      <p:bldP spid="54" grpId="0"/>
      <p:bldP spid="1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600" y="1416427"/>
            <a:ext cx="41529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direct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sum = 0;</a:t>
            </a:r>
          </a:p>
          <a:p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for(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0;</a:t>
            </a:r>
          </a:p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&lt; DATA_SIZE;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sum += A[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return sum;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7250" y="1457067"/>
            <a:ext cx="4152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indirect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() {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sum = 0;</a:t>
            </a:r>
          </a:p>
          <a:p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for(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0;</a:t>
            </a:r>
          </a:p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&lt; DATA_SIZE;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++)</a:t>
            </a:r>
          </a:p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sum += A[B[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]];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}</a:t>
            </a:r>
          </a:p>
          <a:p>
            <a:endParaRPr lang="en-US" sz="20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return sum;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240" y="5613400"/>
            <a:ext cx="4810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 DATA_SIZE = 500,000,000  (approx. 1.8 GB)</a:t>
            </a:r>
          </a:p>
          <a:p>
            <a:r>
              <a:rPr lang="en-US" dirty="0" smtClean="0"/>
              <a:t>2.3 GHz Core2Quad machine with  4GB memory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14107" y="4707652"/>
            <a:ext cx="104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3.47 </a:t>
            </a:r>
            <a:r>
              <a:rPr lang="en-US" b="1" dirty="0" err="1" smtClean="0"/>
              <a:t>secs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03607" y="4861600"/>
            <a:ext cx="11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38.41 </a:t>
            </a:r>
            <a:r>
              <a:rPr lang="en-US" b="1" dirty="0" err="1" smtClean="0"/>
              <a:t>secs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381500" y="1457067"/>
            <a:ext cx="0" cy="3773865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2" name="Title 1"/>
          <p:cNvSpPr txBox="1">
            <a:spLocks/>
          </p:cNvSpPr>
          <p:nvPr/>
        </p:nvSpPr>
        <p:spPr>
          <a:xfrm>
            <a:off x="3110302" y="-54244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02050A"/>
                </a:solidFill>
              </a:rPr>
              <a:t>Performance impact of indirect access</a:t>
            </a:r>
            <a:endParaRPr lang="en-US" sz="2800" dirty="0">
              <a:solidFill>
                <a:srgbClr val="02050A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9" name="Group 88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90" name="Right Triangle 89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ight Triangle 90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ight Triangle 91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Right Triangle 92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Oval 93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Oval 94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Oval 96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8" name="Right Triangle 97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ight Triangle 98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00" name="Straight Connector 99"/>
            <p:cNvCxnSpPr>
              <a:stCxn id="94" idx="0"/>
              <a:endCxn id="108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08" idx="3"/>
              <a:endCxn id="96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108" idx="7"/>
              <a:endCxn id="97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96" idx="4"/>
              <a:endCxn id="97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5" name="Straight Connector 104"/>
            <p:cNvCxnSpPr>
              <a:stCxn id="97" idx="6"/>
              <a:endCxn id="95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4" idx="0"/>
              <a:endCxn id="95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94" idx="7"/>
              <a:endCxn id="104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Oval 107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10" name="Oval 109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Oval 112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Oval 113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Oval 114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5" idx="5"/>
              <a:endCxn id="110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22" idx="6"/>
              <a:endCxn id="110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13" idx="2"/>
              <a:endCxn id="110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12" idx="1"/>
              <a:endCxn id="110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110" idx="4"/>
              <a:endCxn id="114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24" name="Rectangle 123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61" name="Picture 1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3" name="Rectangle 162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4" name="Rectangle 163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5" name="Rectangle 164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94299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7904" y="3893726"/>
            <a:ext cx="2569066" cy="247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Title 1"/>
          <p:cNvSpPr txBox="1">
            <a:spLocks/>
          </p:cNvSpPr>
          <p:nvPr/>
        </p:nvSpPr>
        <p:spPr>
          <a:xfrm>
            <a:off x="3113511" y="-10967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Flexible connectivity matters in Earth Grids</a:t>
            </a:r>
            <a:endParaRPr lang="en-US" sz="4000" dirty="0">
              <a:solidFill>
                <a:srgbClr val="02050A"/>
              </a:solidFill>
            </a:endParaRPr>
          </a:p>
        </p:txBody>
      </p:sp>
      <p:pic>
        <p:nvPicPr>
          <p:cNvPr id="249" name="Picture 2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261" y="1325881"/>
            <a:ext cx="4187951" cy="1744980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89" y="1093290"/>
            <a:ext cx="2400300" cy="2400300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70" y="3814717"/>
            <a:ext cx="2654300" cy="265430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7" name="Group 86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8" name="Right Triangle 87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ight Triangle 88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ight Triangle 89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ight Triangle 90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Oval 92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4" name="Oval 93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Oval 94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6" name="Right Triangle 95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Right Triangle 96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8" name="Straight Connector 97"/>
            <p:cNvCxnSpPr>
              <a:stCxn id="92" idx="0"/>
              <a:endCxn id="106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106" idx="3"/>
              <a:endCxn id="94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06" idx="7"/>
              <a:endCxn id="95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4" idx="4"/>
              <a:endCxn id="95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3" name="Straight Connector 102"/>
            <p:cNvCxnSpPr>
              <a:stCxn id="95" idx="6"/>
              <a:endCxn id="93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92" idx="0"/>
              <a:endCxn id="93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2" idx="7"/>
              <a:endCxn id="102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8" name="Oval 107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Oval 112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4" name="Straight Arrow Connector 113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13" idx="5"/>
              <a:endCxn id="108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20" idx="6"/>
              <a:endCxn id="108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11" idx="2"/>
              <a:endCxn id="108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0" idx="1"/>
              <a:endCxn id="108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08" idx="4"/>
              <a:endCxn id="112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22" name="Rectangle 121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59" name="Picture 1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60" name="Rectangle 159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1" name="Rectangle 160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2" name="Rectangle 161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3" name="Rectangle 162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393217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124" y="1556416"/>
            <a:ext cx="9044191" cy="47521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Title 1"/>
          <p:cNvSpPr txBox="1">
            <a:spLocks/>
          </p:cNvSpPr>
          <p:nvPr/>
        </p:nvSpPr>
        <p:spPr>
          <a:xfrm>
            <a:off x="3113511" y="-64738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err="1" smtClean="0">
                <a:solidFill>
                  <a:srgbClr val="02050A"/>
                </a:solidFill>
              </a:rPr>
              <a:t>Semiregular</a:t>
            </a:r>
            <a:r>
              <a:rPr lang="en-US" sz="4000" dirty="0" smtClean="0">
                <a:solidFill>
                  <a:srgbClr val="02050A"/>
                </a:solidFill>
              </a:rPr>
              <a:t> Earth grids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ight Triangle 8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Oval 8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Right Triangle 9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ight Triangle 9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5" name="Straight Connector 94"/>
            <p:cNvCxnSpPr>
              <a:stCxn id="89" idx="0"/>
              <a:endCxn id="10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03" idx="3"/>
              <a:endCxn id="9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03" idx="7"/>
              <a:endCxn id="9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1" idx="4"/>
              <a:endCxn id="9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0" name="Straight Connector 99"/>
            <p:cNvCxnSpPr>
              <a:stCxn id="92" idx="6"/>
              <a:endCxn id="9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9" idx="0"/>
              <a:endCxn id="9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9" idx="7"/>
              <a:endCxn id="9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5" name="Oval 10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10" idx="5"/>
              <a:endCxn id="10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17" idx="6"/>
              <a:endCxn id="10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8" idx="2"/>
              <a:endCxn id="10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07" idx="1"/>
              <a:endCxn id="10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05" idx="4"/>
              <a:endCxn id="109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19" name="Rectangle 118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56" name="Picture 1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58" name="Rectangle 157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59" name="Rectangle 158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0" name="Rectangle 159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" name="Rectangle 1"/>
          <p:cNvSpPr/>
          <p:nvPr/>
        </p:nvSpPr>
        <p:spPr>
          <a:xfrm>
            <a:off x="771210" y="5823973"/>
            <a:ext cx="7609310" cy="48463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0424" y="1033760"/>
            <a:ext cx="120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Tripole</a:t>
            </a:r>
            <a:endParaRPr lang="en-US" sz="2800" dirty="0"/>
          </a:p>
        </p:txBody>
      </p:sp>
      <p:sp>
        <p:nvSpPr>
          <p:cNvPr id="163" name="TextBox 162"/>
          <p:cNvSpPr txBox="1"/>
          <p:nvPr/>
        </p:nvSpPr>
        <p:spPr>
          <a:xfrm>
            <a:off x="3496437" y="1033760"/>
            <a:ext cx="220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Cubed sphere</a:t>
            </a:r>
            <a:endParaRPr lang="en-US" sz="2800" dirty="0"/>
          </a:p>
        </p:txBody>
      </p:sp>
      <p:sp>
        <p:nvSpPr>
          <p:cNvPr id="164" name="TextBox 163"/>
          <p:cNvSpPr txBox="1"/>
          <p:nvPr/>
        </p:nvSpPr>
        <p:spPr>
          <a:xfrm>
            <a:off x="6940262" y="1033196"/>
            <a:ext cx="1864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Icosahedral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024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2915"/>
            <a:ext cx="9235440" cy="6089982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Goal:</a:t>
            </a:r>
            <a:r>
              <a:rPr lang="en-US" sz="2400" dirty="0" smtClean="0"/>
              <a:t>  to improve programmability and maintainability of Earth simulation applications.</a:t>
            </a:r>
          </a:p>
          <a:p>
            <a:endParaRPr lang="en-US" sz="300" dirty="0" smtClean="0"/>
          </a:p>
          <a:p>
            <a:r>
              <a:rPr lang="en-US" sz="2400" b="1" dirty="0" smtClean="0"/>
              <a:t>Importance:   </a:t>
            </a:r>
            <a:r>
              <a:rPr lang="en-US" sz="2400" dirty="0" smtClean="0"/>
              <a:t>scientists use these applications to:</a:t>
            </a:r>
          </a:p>
          <a:p>
            <a:pPr lvl="1"/>
            <a:r>
              <a:rPr lang="en-US" sz="2000" b="1" dirty="0" smtClean="0"/>
              <a:t>Predict</a:t>
            </a:r>
            <a:r>
              <a:rPr lang="en-US" sz="2000" dirty="0" smtClean="0"/>
              <a:t> change in the weather and climate.</a:t>
            </a:r>
          </a:p>
          <a:p>
            <a:pPr lvl="1"/>
            <a:r>
              <a:rPr lang="en-US" sz="2000" b="1" dirty="0" smtClean="0"/>
              <a:t>Gain insight </a:t>
            </a:r>
            <a:r>
              <a:rPr lang="en-US" sz="2000" dirty="0" smtClean="0"/>
              <a:t>into how the climate works.</a:t>
            </a:r>
          </a:p>
          <a:p>
            <a:pPr marL="457200" lvl="1" indent="0">
              <a:buNone/>
            </a:pPr>
            <a:endParaRPr lang="en-US" sz="300" dirty="0" smtClean="0"/>
          </a:p>
          <a:p>
            <a:r>
              <a:rPr lang="en-US" sz="2400" dirty="0" smtClean="0"/>
              <a:t>The more time spent developing and maintaining an application, the less time remains to actually use it.</a:t>
            </a:r>
          </a:p>
          <a:p>
            <a:pPr marL="457200" lvl="1" indent="0">
              <a:buNone/>
            </a:pPr>
            <a:endParaRPr lang="en-US" sz="300" dirty="0"/>
          </a:p>
          <a:p>
            <a:r>
              <a:rPr lang="en-US" sz="2400" b="1" dirty="0" smtClean="0"/>
              <a:t>Approach:</a:t>
            </a:r>
            <a:r>
              <a:rPr lang="en-US" sz="2400" dirty="0" smtClean="0"/>
              <a:t>  Develop a new programming model and library called </a:t>
            </a:r>
            <a:r>
              <a:rPr lang="en-US" sz="2400" dirty="0" err="1" smtClean="0"/>
              <a:t>GridWeaver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300" dirty="0" smtClean="0"/>
          </a:p>
          <a:p>
            <a:r>
              <a:rPr lang="en-US" sz="2400" b="1" dirty="0" smtClean="0"/>
              <a:t>Case studies:  </a:t>
            </a:r>
            <a:r>
              <a:rPr lang="en-US" sz="2400" dirty="0" smtClean="0"/>
              <a:t>Modify the code of two </a:t>
            </a:r>
            <a:r>
              <a:rPr lang="en-US" sz="2400" dirty="0"/>
              <a:t>proxy </a:t>
            </a:r>
            <a:r>
              <a:rPr lang="en-US" sz="2400" dirty="0" smtClean="0"/>
              <a:t>applications to use </a:t>
            </a:r>
            <a:r>
              <a:rPr lang="en-US" sz="2400" dirty="0" err="1" smtClean="0"/>
              <a:t>GridWeaver</a:t>
            </a:r>
            <a:r>
              <a:rPr lang="en-US" sz="2400" dirty="0" smtClean="0"/>
              <a:t>.</a:t>
            </a:r>
            <a:endParaRPr lang="en-US" sz="2400" dirty="0"/>
          </a:p>
          <a:p>
            <a:pPr lvl="1"/>
            <a:r>
              <a:rPr lang="en-US" sz="1800" dirty="0" smtClean="0"/>
              <a:t>Proxy applications are smaller models of important portions of larger applications.</a:t>
            </a:r>
          </a:p>
          <a:p>
            <a:pPr lvl="1"/>
            <a:r>
              <a:rPr lang="en-US" sz="1800" b="1" dirty="0" smtClean="0"/>
              <a:t>CGPOP</a:t>
            </a:r>
            <a:r>
              <a:rPr lang="en-US" sz="1800" dirty="0"/>
              <a:t>: Proxy of POP (an ocean simulation code</a:t>
            </a:r>
            <a:r>
              <a:rPr lang="en-US" sz="1800" dirty="0" smtClean="0"/>
              <a:t>).</a:t>
            </a:r>
            <a:endParaRPr lang="en-US" sz="1800" dirty="0"/>
          </a:p>
          <a:p>
            <a:pPr lvl="1"/>
            <a:r>
              <a:rPr lang="en-US" sz="1800" b="1" dirty="0"/>
              <a:t>SWM</a:t>
            </a:r>
            <a:r>
              <a:rPr lang="en-US" sz="1800" dirty="0"/>
              <a:t>: Proxy of GCRM (a cloud resolution model</a:t>
            </a:r>
            <a:r>
              <a:rPr lang="en-US" sz="1800" dirty="0" smtClean="0"/>
              <a:t>).</a:t>
            </a:r>
            <a:endParaRPr lang="en-US" sz="1800" dirty="0"/>
          </a:p>
          <a:p>
            <a:endParaRPr lang="en-US" sz="24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13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Introduction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4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502" y="1550981"/>
            <a:ext cx="4140914" cy="27342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159" y="1442356"/>
            <a:ext cx="4835688" cy="284283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356" y="4811953"/>
            <a:ext cx="963520" cy="75497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0" y="5623929"/>
            <a:ext cx="710420" cy="70300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387" y="5750546"/>
            <a:ext cx="699920" cy="61243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85984" y="5776239"/>
            <a:ext cx="148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/>
              <a:t>Tripole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485982" y="4961411"/>
            <a:ext cx="1739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Cubed Sphere:</a:t>
            </a:r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5829389" y="5714944"/>
            <a:ext cx="139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Icosahedral: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1778467" y="5736630"/>
            <a:ext cx="1865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Wrapping, folding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386543" y="496141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Adjacent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7390292" y="5748811"/>
            <a:ext cx="166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Adjacent, offset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85984" y="5041570"/>
            <a:ext cx="1484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Dipole: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1778467" y="5057912"/>
            <a:ext cx="109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98" y="4872831"/>
            <a:ext cx="665296" cy="5544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9" name="Title 1"/>
          <p:cNvSpPr txBox="1">
            <a:spLocks/>
          </p:cNvSpPr>
          <p:nvPr/>
        </p:nvSpPr>
        <p:spPr>
          <a:xfrm>
            <a:off x="3113511" y="-70526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Grid connectivity patterns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7760" y="9550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7" name="Rectangle 96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98" name="Group 97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99" name="Right Triangle 98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Right Triangle 99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ight Triangle 100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Right Triangle 101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Oval 102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4" name="Oval 103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5" name="Oval 104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7" name="Right Triangle 106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Right Triangle 107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09" name="Straight Connector 108"/>
            <p:cNvCxnSpPr>
              <a:stCxn id="103" idx="0"/>
              <a:endCxn id="117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17" idx="3"/>
              <a:endCxn id="105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17" idx="7"/>
              <a:endCxn id="106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5" idx="4"/>
              <a:endCxn id="106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14" name="Straight Connector 113"/>
            <p:cNvCxnSpPr>
              <a:stCxn id="106" idx="6"/>
              <a:endCxn id="104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03" idx="0"/>
              <a:endCxn id="104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03" idx="7"/>
              <a:endCxn id="113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19" name="Oval 118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0" name="Oval 119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Oval 120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Oval 121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Oval 123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24" idx="5"/>
              <a:endCxn id="119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31" idx="6"/>
              <a:endCxn id="119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22" idx="2"/>
              <a:endCxn id="119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1" idx="1"/>
              <a:endCxn id="119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19" idx="4"/>
              <a:endCxn id="123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33" name="Rectangle 132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71" name="Rectangle 170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2" name="Rectangle 171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3" name="Rectangle 172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4" name="Rectangle 173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610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Related work: Grid structure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Title 1"/>
          <p:cNvSpPr txBox="1">
            <a:spLocks/>
          </p:cNvSpPr>
          <p:nvPr/>
        </p:nvSpPr>
        <p:spPr>
          <a:xfrm>
            <a:off x="3111503" y="-70526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02050A"/>
                </a:solidFill>
              </a:rPr>
              <a:t>Expressivity: related work</a:t>
            </a:r>
          </a:p>
        </p:txBody>
      </p:sp>
      <p:graphicFrame>
        <p:nvGraphicFramePr>
          <p:cNvPr id="94" name="Table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974915"/>
              </p:ext>
            </p:extLst>
          </p:nvPr>
        </p:nvGraphicFramePr>
        <p:xfrm>
          <a:off x="186269" y="2344423"/>
          <a:ext cx="8678332" cy="2222491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45543"/>
                <a:gridCol w="861827"/>
                <a:gridCol w="861827"/>
                <a:gridCol w="861827"/>
                <a:gridCol w="861827"/>
                <a:gridCol w="861827"/>
                <a:gridCol w="861827"/>
                <a:gridCol w="861827"/>
              </a:tblGrid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rgbClr val="10253F"/>
                          </a:solidFill>
                        </a:rPr>
                        <a:t>ZPL’s regions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(‘98)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Kamil</a:t>
                      </a:r>
                      <a:r>
                        <a:rPr lang="en-US" dirty="0" smtClean="0"/>
                        <a:t> et. al 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fr-FR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‘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09)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Mint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(‘11)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93691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Patus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(‘11)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Physis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(‘11)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err="1" smtClean="0"/>
                        <a:t>Pocohir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</a:t>
                      </a:r>
                      <a:r>
                        <a:rPr lang="fr-FR" dirty="0" smtClean="0">
                          <a:solidFill>
                            <a:srgbClr val="7F7F7F"/>
                          </a:solidFill>
                        </a:rPr>
                        <a:t>‘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11)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sp>
        <p:nvSpPr>
          <p:cNvPr id="96" name="TextBox 95"/>
          <p:cNvSpPr txBox="1"/>
          <p:nvPr/>
        </p:nvSpPr>
        <p:spPr>
          <a:xfrm rot="18000000">
            <a:off x="2908701" y="173017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Arrays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 rot="18000000">
            <a:off x="3696094" y="1701263"/>
            <a:ext cx="85417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Graphs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 rot="18000000">
            <a:off x="4714655" y="1710514"/>
            <a:ext cx="11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Wrapping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 rot="18000000">
            <a:off x="5494556" y="1665028"/>
            <a:ext cx="108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Mirroring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 rot="18000000">
            <a:off x="6370644" y="167214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Adjacent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 rot="18000000">
            <a:off x="7265503" y="1757485"/>
            <a:ext cx="75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Offset</a:t>
            </a:r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 rot="18000000">
            <a:off x="7933935" y="1694577"/>
            <a:ext cx="86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Folding</a:t>
            </a:r>
            <a:endParaRPr lang="en-US" dirty="0"/>
          </a:p>
        </p:txBody>
      </p:sp>
      <p:graphicFrame>
        <p:nvGraphicFramePr>
          <p:cNvPr id="104" name="Table 1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155446"/>
              </p:ext>
            </p:extLst>
          </p:nvPr>
        </p:nvGraphicFramePr>
        <p:xfrm>
          <a:off x="186267" y="4566937"/>
          <a:ext cx="8678332" cy="73152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45543"/>
                <a:gridCol w="861827"/>
                <a:gridCol w="861827"/>
                <a:gridCol w="861827"/>
                <a:gridCol w="861827"/>
                <a:gridCol w="861827"/>
                <a:gridCol w="861827"/>
                <a:gridCol w="861827"/>
              </a:tblGrid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OP2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(‘10)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33339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Liszt </a:t>
                      </a:r>
                      <a:r>
                        <a:rPr lang="en-US" dirty="0" smtClean="0">
                          <a:solidFill>
                            <a:srgbClr val="7F7F7F"/>
                          </a:solidFill>
                        </a:rPr>
                        <a:t>(‘11)</a:t>
                      </a:r>
                      <a:endParaRPr lang="en-US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ym typeface="Zapf Dingbats"/>
                        </a:rPr>
                        <a:t>✔</a:t>
                      </a:r>
                      <a:endParaRPr lang="en-US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>
                          <a:lumMod val="9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5" name="Table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32669"/>
              </p:ext>
            </p:extLst>
          </p:nvPr>
        </p:nvGraphicFramePr>
        <p:xfrm>
          <a:off x="186267" y="5342457"/>
          <a:ext cx="8678331" cy="84666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645542"/>
                <a:gridCol w="861827"/>
                <a:gridCol w="861827"/>
                <a:gridCol w="861827"/>
                <a:gridCol w="861827"/>
                <a:gridCol w="861827"/>
                <a:gridCol w="861827"/>
                <a:gridCol w="861827"/>
              </a:tblGrid>
              <a:tr h="423333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Chombo 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fr-FR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’</a:t>
                      </a:r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09)</a:t>
                      </a:r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423333">
                <a:tc>
                  <a:txBody>
                    <a:bodyPr/>
                    <a:lstStyle/>
                    <a:p>
                      <a:pPr algn="r"/>
                      <a:r>
                        <a:rPr lang="en-US" b="1" dirty="0" err="1" smtClean="0"/>
                        <a:t>GridWeaver</a:t>
                      </a:r>
                      <a:endParaRPr lang="en-US" b="1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ym typeface="Zapf Dingbats"/>
                        </a:rPr>
                        <a:t>✔</a:t>
                      </a:r>
                      <a:endParaRPr lang="en-US" b="1" dirty="0" smtClean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79646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</a:tbl>
          </a:graphicData>
        </a:graphic>
      </p:graphicFrame>
      <p:cxnSp>
        <p:nvCxnSpPr>
          <p:cNvPr id="107" name="Straight Connector 106"/>
          <p:cNvCxnSpPr/>
          <p:nvPr/>
        </p:nvCxnSpPr>
        <p:spPr>
          <a:xfrm>
            <a:off x="4554104" y="2330777"/>
            <a:ext cx="0" cy="38023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Picture 1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624" y="943336"/>
            <a:ext cx="768073" cy="69824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294" y="1143908"/>
            <a:ext cx="856765" cy="42994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1" name="Group 110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12" name="Right Triangle 111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Right Triangle 112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Right Triangle 113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Right Triangle 114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6" name="Oval 115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7" name="Oval 116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9" name="Oval 118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20" name="Right Triangle 119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Right Triangle 120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2" name="Straight Connector 121"/>
            <p:cNvCxnSpPr>
              <a:stCxn id="116" idx="0"/>
              <a:endCxn id="130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30" idx="3"/>
              <a:endCxn id="118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30" idx="7"/>
              <a:endCxn id="119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8" idx="4"/>
              <a:endCxn id="119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27" name="Straight Connector 126"/>
            <p:cNvCxnSpPr>
              <a:stCxn id="119" idx="6"/>
              <a:endCxn id="117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6" idx="0"/>
              <a:endCxn id="117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6" idx="7"/>
              <a:endCxn id="126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32" name="Oval 131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Oval 132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Oval 133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Oval 135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Oval 136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7" idx="5"/>
              <a:endCxn id="132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44" idx="6"/>
              <a:endCxn id="132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5" idx="2"/>
              <a:endCxn id="132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4" idx="1"/>
              <a:endCxn id="132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2" idx="4"/>
              <a:endCxn id="136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46" name="Rectangle 145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83" name="Picture 1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5" name="Rectangle 184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6" name="Rectangle 185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7" name="Rectangle 186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417992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Related work: Grid structure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7" name="Title 1"/>
          <p:cNvSpPr txBox="1">
            <a:spLocks/>
          </p:cNvSpPr>
          <p:nvPr/>
        </p:nvSpPr>
        <p:spPr>
          <a:xfrm>
            <a:off x="3111503" y="-70526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Expressing </a:t>
            </a:r>
            <a:r>
              <a:rPr lang="en-US" sz="4000" dirty="0" err="1" smtClean="0">
                <a:solidFill>
                  <a:srgbClr val="02050A"/>
                </a:solidFill>
              </a:rPr>
              <a:t>semiregular</a:t>
            </a:r>
            <a:r>
              <a:rPr lang="en-US" sz="4000" dirty="0" smtClean="0">
                <a:solidFill>
                  <a:srgbClr val="02050A"/>
                </a:solidFill>
              </a:rPr>
              <a:t>-grid connectivity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1" name="Group 110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12" name="Right Triangle 111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Right Triangle 112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Right Triangle 113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Right Triangle 114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6" name="Oval 115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7" name="Oval 116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9" name="Oval 118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20" name="Right Triangle 119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Right Triangle 120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2" name="Straight Connector 121"/>
            <p:cNvCxnSpPr>
              <a:stCxn id="116" idx="0"/>
              <a:endCxn id="130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30" idx="3"/>
              <a:endCxn id="118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30" idx="7"/>
              <a:endCxn id="119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18" idx="4"/>
              <a:endCxn id="119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Oval 125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27" name="Straight Connector 126"/>
            <p:cNvCxnSpPr>
              <a:stCxn id="119" idx="6"/>
              <a:endCxn id="117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6" idx="0"/>
              <a:endCxn id="117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6" idx="7"/>
              <a:endCxn id="126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0" name="Oval 129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32" name="Oval 131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Oval 132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Oval 133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Oval 134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Oval 135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Oval 136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37" idx="5"/>
              <a:endCxn id="132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44" idx="6"/>
              <a:endCxn id="132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5" idx="2"/>
              <a:endCxn id="132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4" idx="1"/>
              <a:endCxn id="132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stCxn id="132" idx="4"/>
              <a:endCxn id="136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Oval 143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46" name="Rectangle 145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183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5" name="Rectangle 184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6" name="Rectangle 185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87" name="Rectangle 186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" name="TextBox 2"/>
          <p:cNvSpPr txBox="1"/>
          <p:nvPr/>
        </p:nvSpPr>
        <p:spPr>
          <a:xfrm>
            <a:off x="11230" y="2550093"/>
            <a:ext cx="882761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 smtClean="0"/>
          </a:p>
          <a:p>
            <a:r>
              <a:rPr lang="en-US" sz="2400" b="1" dirty="0" err="1" smtClean="0"/>
              <a:t>Chombo’s</a:t>
            </a:r>
            <a:r>
              <a:rPr lang="en-US" sz="2400" b="1" dirty="0" smtClean="0"/>
              <a:t> approach: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Connectivity specified by providing equations that map between a 3-dimensional, real, domain and a 2-dimensional, integer, mapped space.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Chombo is a library for performing computations on adaptively refined meshes.</a:t>
            </a:r>
            <a:endParaRPr lang="en-US" sz="2400" dirty="0"/>
          </a:p>
          <a:p>
            <a:endParaRPr lang="en-US" sz="2400" b="1" dirty="0" smtClean="0"/>
          </a:p>
          <a:p>
            <a:r>
              <a:rPr lang="en-US" sz="2400" b="1" dirty="0" smtClean="0"/>
              <a:t>My approach: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I have developed an abstraction called a border map.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47" y="1318073"/>
            <a:ext cx="9095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Current approach (in SWM and CGPOP):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Connectivity is not expressed at a high level its hard-coded in communication routines.</a:t>
            </a:r>
          </a:p>
        </p:txBody>
      </p:sp>
    </p:spTree>
    <p:extLst>
      <p:ext uri="{BB962C8B-B14F-4D97-AF65-F5344CB8AC3E}">
        <p14:creationId xmlns:p14="http://schemas.microsoft.com/office/powerpoint/2010/main" val="421763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73894" y="4683219"/>
            <a:ext cx="8485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(3,1, 3,3,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                     1,2, 1,4,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(0,2, 0,4,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                      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2,1, 2,3,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Picture 83" descr="2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142525"/>
            <a:ext cx="5016887" cy="32780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03951" y="1736599"/>
            <a:ext cx="767086" cy="2276382"/>
            <a:chOff x="3403600" y="1764269"/>
            <a:chExt cx="800632" cy="2375931"/>
          </a:xfrm>
        </p:grpSpPr>
        <p:sp>
          <p:nvSpPr>
            <p:cNvPr id="86" name="Rectangle 85"/>
            <p:cNvSpPr/>
            <p:nvPr/>
          </p:nvSpPr>
          <p:spPr>
            <a:xfrm>
              <a:off x="3539064" y="2116667"/>
              <a:ext cx="533400" cy="202353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03600" y="1764269"/>
              <a:ext cx="800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Target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99482" y="1103868"/>
            <a:ext cx="981544" cy="2300719"/>
            <a:chOff x="5486399" y="1103868"/>
            <a:chExt cx="1024468" cy="2401332"/>
          </a:xfrm>
        </p:grpSpPr>
        <p:sp>
          <p:nvSpPr>
            <p:cNvPr id="2" name="Rectangle 1"/>
            <p:cNvSpPr/>
            <p:nvPr/>
          </p:nvSpPr>
          <p:spPr>
            <a:xfrm>
              <a:off x="5647266" y="1481667"/>
              <a:ext cx="533400" cy="2023533"/>
            </a:xfrm>
            <a:prstGeom prst="rect">
              <a:avLst/>
            </a:prstGeom>
            <a:noFill/>
            <a:ln w="38100" cmpd="sng">
              <a:solidFill>
                <a:srgbClr val="0DDB0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579533" y="1141597"/>
              <a:ext cx="804334" cy="3400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86399" y="1103868"/>
              <a:ext cx="1024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DDB0C"/>
                  </a:solidFill>
                </a:rPr>
                <a:t>Source</a:t>
              </a:r>
              <a:endParaRPr lang="en-US" b="1" dirty="0">
                <a:solidFill>
                  <a:srgbClr val="0DDB0C"/>
                </a:solidFill>
              </a:endParaRPr>
            </a:p>
          </p:txBody>
        </p:sp>
      </p:grpSp>
      <p:sp>
        <p:nvSpPr>
          <p:cNvPr id="89" name="Rectangle 88"/>
          <p:cNvSpPr/>
          <p:nvPr/>
        </p:nvSpPr>
        <p:spPr>
          <a:xfrm>
            <a:off x="573894" y="4683219"/>
            <a:ext cx="8485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3,1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3,3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                      </a:t>
            </a:r>
            <a:r>
              <a:rPr lang="en-US" sz="2400" b="1" dirty="0" smtClean="0">
                <a:solidFill>
                  <a:srgbClr val="0DDB0C"/>
                </a:solidFill>
                <a:latin typeface="Courier New" pitchFamily="49" charset="0"/>
                <a:cs typeface="Courier New" pitchFamily="49" charset="0"/>
              </a:rPr>
              <a:t>1,2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smtClean="0">
                <a:solidFill>
                  <a:srgbClr val="0DDB0C"/>
                </a:solidFill>
                <a:latin typeface="Courier New" pitchFamily="49" charset="0"/>
                <a:cs typeface="Courier New" pitchFamily="49" charset="0"/>
              </a:rPr>
              <a:t>1,4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(0,2, 0,4,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                      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2,1, 2,3,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95" name="Group 94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96" name="Right Triangle 95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Right Triangle 96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ight Triangle 97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ight Triangle 98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Oval 99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2" name="Oval 101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Oval 102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4" name="Right Triangle 103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5" name="Right Triangle 104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06" name="Straight Connector 105"/>
            <p:cNvCxnSpPr>
              <a:stCxn id="100" idx="0"/>
              <a:endCxn id="114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stCxn id="114" idx="3"/>
              <a:endCxn id="102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>
              <a:stCxn id="114" idx="7"/>
              <a:endCxn id="103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2" idx="4"/>
              <a:endCxn id="103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11" name="Straight Connector 110"/>
            <p:cNvCxnSpPr>
              <a:stCxn id="103" idx="6"/>
              <a:endCxn id="101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0" idx="0"/>
              <a:endCxn id="101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00" idx="7"/>
              <a:endCxn id="110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16" name="Oval 115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7" name="Oval 116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8" name="Oval 117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9" name="Oval 118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0" name="Oval 119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Oval 120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21" idx="5"/>
              <a:endCxn id="116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28" idx="6"/>
              <a:endCxn id="116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9" idx="2"/>
              <a:endCxn id="116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8" idx="1"/>
              <a:endCxn id="116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16" idx="4"/>
              <a:endCxn id="120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27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30" name="Rectangle 129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246" name="Picture 2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47" name="Rectangle 246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48" name="Rectangle 247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49" name="Rectangle 248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0" name="Rectangle 249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1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Border maps</a:t>
            </a:r>
            <a:endParaRPr lang="en-US" sz="4000" dirty="0">
              <a:solidFill>
                <a:srgbClr val="02050A"/>
              </a:solidFill>
            </a:endParaRPr>
          </a:p>
        </p:txBody>
      </p:sp>
      <p:pic>
        <p:nvPicPr>
          <p:cNvPr id="92" name="Picture 91" descr="1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1" y="1257139"/>
            <a:ext cx="3229783" cy="3308558"/>
          </a:xfrm>
          <a:prstGeom prst="rect">
            <a:avLst/>
          </a:prstGeom>
        </p:spPr>
      </p:pic>
      <p:sp>
        <p:nvSpPr>
          <p:cNvPr id="93" name="Rounded Rectangle 92"/>
          <p:cNvSpPr/>
          <p:nvPr/>
        </p:nvSpPr>
        <p:spPr>
          <a:xfrm rot="19546286">
            <a:off x="1074922" y="3204774"/>
            <a:ext cx="1517457" cy="366787"/>
          </a:xfrm>
          <a:prstGeom prst="roundRect">
            <a:avLst>
              <a:gd name="adj" fmla="val 50000"/>
            </a:avLst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6" name="Rounded Rectangle 165"/>
          <p:cNvSpPr/>
          <p:nvPr/>
        </p:nvSpPr>
        <p:spPr>
          <a:xfrm rot="19546286">
            <a:off x="1080350" y="2579750"/>
            <a:ext cx="1517457" cy="366787"/>
          </a:xfrm>
          <a:prstGeom prst="roundRect">
            <a:avLst>
              <a:gd name="adj" fmla="val 50000"/>
            </a:avLst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8" name="Rounded Rectangle 167"/>
          <p:cNvSpPr/>
          <p:nvPr/>
        </p:nvSpPr>
        <p:spPr>
          <a:xfrm rot="19546286">
            <a:off x="1072991" y="1962072"/>
            <a:ext cx="1517457" cy="366787"/>
          </a:xfrm>
          <a:prstGeom prst="roundRect">
            <a:avLst>
              <a:gd name="adj" fmla="val 50000"/>
            </a:avLst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6000" y="975360"/>
            <a:ext cx="0" cy="3572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02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89" grpId="0"/>
      <p:bldP spid="93" grpId="0" animBg="1"/>
      <p:bldP spid="166" grpId="0" animBg="1"/>
      <p:bldP spid="1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2876" y="4804179"/>
            <a:ext cx="84857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(3,1, 3,3,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                     1,2, 1,4,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grid_addBorderMap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smtClean="0">
                <a:solidFill>
                  <a:srgbClr val="3366FF"/>
                </a:solidFill>
                <a:latin typeface="Courier New" pitchFamily="49" charset="0"/>
                <a:cs typeface="Courier New" pitchFamily="49" charset="0"/>
              </a:rPr>
              <a:t>0,2, 0,4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sgB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dirty="0">
                <a:latin typeface="Courier New" pitchFamily="49" charset="0"/>
                <a:cs typeface="Courier New" pitchFamily="49" charset="0"/>
              </a:rPr>
              <a:t>                       </a:t>
            </a:r>
            <a:r>
              <a:rPr lang="en-US" sz="2400" b="1" dirty="0" smtClean="0">
                <a:solidFill>
                  <a:srgbClr val="0DDB0C"/>
                </a:solidFill>
                <a:latin typeface="Courier New" pitchFamily="49" charset="0"/>
                <a:cs typeface="Courier New" pitchFamily="49" charset="0"/>
              </a:rPr>
              <a:t>2,1, 2,3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sgA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Border maps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04" name="Group 10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05" name="Right Triangle 10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Right Triangle 10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Right Triangle 10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Right Triangle 10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1" name="Oval 11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3" name="Right Triangle 11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Right Triangle 11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5" name="Straight Connector 114"/>
            <p:cNvCxnSpPr>
              <a:stCxn id="109" idx="0"/>
              <a:endCxn id="12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23" idx="3"/>
              <a:endCxn id="11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23" idx="7"/>
              <a:endCxn id="11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1" idx="4"/>
              <a:endCxn id="11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20" name="Straight Connector 119"/>
            <p:cNvCxnSpPr>
              <a:stCxn id="112" idx="6"/>
              <a:endCxn id="11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09" idx="0"/>
              <a:endCxn id="11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09" idx="7"/>
              <a:endCxn id="11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Oval 12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25" name="Oval 12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Oval 12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Oval 12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Oval 12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Oval 128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Oval 129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30" idx="5"/>
              <a:endCxn id="12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37" idx="6"/>
              <a:endCxn id="12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>
              <a:stCxn id="128" idx="2"/>
              <a:endCxn id="12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/>
            <p:cNvCxnSpPr>
              <a:stCxn id="127" idx="1"/>
              <a:endCxn id="12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/>
            <p:cNvCxnSpPr>
              <a:stCxn id="125" idx="4"/>
              <a:endCxn id="129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39" name="Rectangle 138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255" name="Picture 2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56" name="Rectangle 25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7" name="Rectangle 25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8" name="Rectangle 257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59" name="Rectangle 258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95" name="Group 94"/>
          <p:cNvGrpSpPr/>
          <p:nvPr/>
        </p:nvGrpSpPr>
        <p:grpSpPr>
          <a:xfrm>
            <a:off x="71120" y="1238981"/>
            <a:ext cx="3229783" cy="3308558"/>
            <a:chOff x="-2284180" y="1375202"/>
            <a:chExt cx="3718984" cy="3809691"/>
          </a:xfrm>
        </p:grpSpPr>
        <p:pic>
          <p:nvPicPr>
            <p:cNvPr id="96" name="Picture 95" descr="1.em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84180" y="1375202"/>
              <a:ext cx="3718984" cy="3809691"/>
            </a:xfrm>
            <a:prstGeom prst="rect">
              <a:avLst/>
            </a:prstGeom>
          </p:spPr>
        </p:pic>
        <p:sp>
          <p:nvSpPr>
            <p:cNvPr id="97" name="Rounded Rectangle 96"/>
            <p:cNvSpPr/>
            <p:nvPr/>
          </p:nvSpPr>
          <p:spPr>
            <a:xfrm rot="19546286">
              <a:off x="-1155259" y="3578042"/>
              <a:ext cx="1747300" cy="422343"/>
            </a:xfrm>
            <a:prstGeom prst="roundRect">
              <a:avLst>
                <a:gd name="adj" fmla="val 50000"/>
              </a:avLst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ounded Rectangle 97"/>
            <p:cNvSpPr/>
            <p:nvPr/>
          </p:nvSpPr>
          <p:spPr>
            <a:xfrm rot="19546286">
              <a:off x="-1149009" y="2858348"/>
              <a:ext cx="1747300" cy="422343"/>
            </a:xfrm>
            <a:prstGeom prst="roundRect">
              <a:avLst>
                <a:gd name="adj" fmla="val 50000"/>
              </a:avLst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ounded Rectangle 100"/>
            <p:cNvSpPr/>
            <p:nvPr/>
          </p:nvSpPr>
          <p:spPr>
            <a:xfrm rot="19546286">
              <a:off x="-1157482" y="2147114"/>
              <a:ext cx="1747300" cy="422343"/>
            </a:xfrm>
            <a:prstGeom prst="roundRect">
              <a:avLst>
                <a:gd name="adj" fmla="val 50000"/>
              </a:avLst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cxnSp>
        <p:nvCxnSpPr>
          <p:cNvPr id="102" name="Straight Connector 101"/>
          <p:cNvCxnSpPr/>
          <p:nvPr/>
        </p:nvCxnSpPr>
        <p:spPr>
          <a:xfrm>
            <a:off x="3556000" y="975360"/>
            <a:ext cx="0" cy="3572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9" name="Picture 168" descr="2.em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377" y="1172596"/>
            <a:ext cx="5016887" cy="327808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690297" y="1059773"/>
            <a:ext cx="800632" cy="2392865"/>
            <a:chOff x="3403600" y="1764269"/>
            <a:chExt cx="800632" cy="2392865"/>
          </a:xfrm>
        </p:grpSpPr>
        <p:sp>
          <p:nvSpPr>
            <p:cNvPr id="86" name="Rectangle 85"/>
            <p:cNvSpPr/>
            <p:nvPr/>
          </p:nvSpPr>
          <p:spPr>
            <a:xfrm>
              <a:off x="3555998" y="2218832"/>
              <a:ext cx="533400" cy="1938302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403600" y="1764269"/>
              <a:ext cx="800632" cy="369332"/>
            </a:xfrm>
            <a:prstGeom prst="rect">
              <a:avLst/>
            </a:prstGeom>
            <a:noFill/>
            <a:ln w="38100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66FF"/>
                  </a:solidFill>
                </a:rPr>
                <a:t>Target</a:t>
              </a:r>
              <a:endParaRPr lang="en-US" b="1" dirty="0">
                <a:solidFill>
                  <a:srgbClr val="3366FF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82877" y="2132014"/>
            <a:ext cx="533400" cy="1908094"/>
          </a:xfrm>
          <a:prstGeom prst="rect">
            <a:avLst/>
          </a:prstGeom>
          <a:noFill/>
          <a:ln w="38100" cmpd="sng">
            <a:solidFill>
              <a:srgbClr val="0DDB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Bent Arrow 98"/>
          <p:cNvSpPr/>
          <p:nvPr/>
        </p:nvSpPr>
        <p:spPr>
          <a:xfrm>
            <a:off x="4965739" y="2247900"/>
            <a:ext cx="2137191" cy="862014"/>
          </a:xfrm>
          <a:prstGeom prst="bentArrow">
            <a:avLst>
              <a:gd name="adj1" fmla="val 13757"/>
              <a:gd name="adj2" fmla="val 17899"/>
              <a:gd name="adj3" fmla="val 11391"/>
              <a:gd name="adj4" fmla="val 70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0" name="Bent Arrow 99"/>
          <p:cNvSpPr/>
          <p:nvPr/>
        </p:nvSpPr>
        <p:spPr>
          <a:xfrm>
            <a:off x="4965739" y="2901949"/>
            <a:ext cx="2137191" cy="869063"/>
          </a:xfrm>
          <a:prstGeom prst="bentArrow">
            <a:avLst>
              <a:gd name="adj1" fmla="val 13757"/>
              <a:gd name="adj2" fmla="val 17899"/>
              <a:gd name="adj3" fmla="val 11391"/>
              <a:gd name="adj4" fmla="val 70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642829" y="1762682"/>
            <a:ext cx="89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DDB0C"/>
                </a:solidFill>
              </a:rPr>
              <a:t>Source</a:t>
            </a:r>
            <a:endParaRPr lang="en-US" b="1" dirty="0">
              <a:solidFill>
                <a:srgbClr val="0DDB0C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>
            <a:off x="4965739" y="1600567"/>
            <a:ext cx="2137191" cy="842010"/>
          </a:xfrm>
          <a:prstGeom prst="bentArrow">
            <a:avLst>
              <a:gd name="adj1" fmla="val 13757"/>
              <a:gd name="adj2" fmla="val 17899"/>
              <a:gd name="adj3" fmla="val 11391"/>
              <a:gd name="adj4" fmla="val 70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642829" y="3685261"/>
            <a:ext cx="458541" cy="457200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/>
          <p:cNvSpPr/>
          <p:nvPr/>
        </p:nvSpPr>
        <p:spPr>
          <a:xfrm>
            <a:off x="4769568" y="5957994"/>
            <a:ext cx="86349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99" grpId="1" animBg="1"/>
      <p:bldP spid="100" grpId="0" animBg="1"/>
      <p:bldP spid="100" grpId="1" animBg="1"/>
      <p:bldP spid="14" grpId="0" animBg="1"/>
      <p:bldP spid="14" grpId="1" animBg="1"/>
      <p:bldP spid="9" grpId="0" animBg="1"/>
      <p:bldP spid="177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0" name="Group 109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11" name="Right Triangle 110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Right Triangle 111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Right Triangle 112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Right Triangle 113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Oval 114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8" name="Oval 117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9" name="Right Triangle 118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0" name="Right Triangle 119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1" name="Straight Connector 120"/>
            <p:cNvCxnSpPr>
              <a:stCxn id="115" idx="0"/>
              <a:endCxn id="129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29" idx="3"/>
              <a:endCxn id="117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29" idx="7"/>
              <a:endCxn id="118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7" idx="4"/>
              <a:endCxn id="118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26" name="Straight Connector 125"/>
            <p:cNvCxnSpPr>
              <a:stCxn id="118" idx="6"/>
              <a:endCxn id="116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5" idx="0"/>
              <a:endCxn id="116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7"/>
              <a:endCxn id="125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31" name="Oval 130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Oval 131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Oval 132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Oval 133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Oval 134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Oval 135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6" idx="5"/>
              <a:endCxn id="131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43" idx="6"/>
              <a:endCxn id="131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4" idx="2"/>
              <a:endCxn id="131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3" idx="1"/>
              <a:endCxn id="131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4"/>
              <a:endCxn id="135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45" name="Rectangle 144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pic>
        <p:nvPicPr>
          <p:cNvPr id="261" name="Picture 2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62" name="Rectangle 261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63" name="Rectangle 262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64" name="Rectangle 263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65" name="Rectangle 264"/>
          <p:cNvSpPr/>
          <p:nvPr/>
        </p:nvSpPr>
        <p:spPr>
          <a:xfrm>
            <a:off x="898526" y="-26054"/>
            <a:ext cx="2214986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66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Evaluating how </a:t>
            </a:r>
            <a:r>
              <a:rPr lang="en-US" sz="4000" dirty="0" err="1" smtClean="0">
                <a:solidFill>
                  <a:srgbClr val="02050A"/>
                </a:solidFill>
              </a:rPr>
              <a:t>GridWeaver</a:t>
            </a:r>
            <a:r>
              <a:rPr lang="en-US" sz="4000" dirty="0" smtClean="0">
                <a:solidFill>
                  <a:srgbClr val="02050A"/>
                </a:solidFill>
              </a:rPr>
              <a:t> addresses grid connectivity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471" y="1275071"/>
            <a:ext cx="87802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Expressivity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Able to express 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</a:rPr>
              <a:t>semiregular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 grids with border-map abstraction.</a:t>
            </a:r>
          </a:p>
          <a:p>
            <a:endParaRPr lang="en-US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Performance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Data is stored in arrays.</a:t>
            </a: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Programmability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We enable a separated specification of connectivity.</a:t>
            </a:r>
            <a:b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Programmers do not have to write any communication code.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06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253F"/>
                </a:solidFill>
              </a:rPr>
              <a:t>         </a:t>
            </a:r>
            <a:r>
              <a:rPr lang="en-US" sz="3200" b="1" dirty="0" smtClean="0">
                <a:solidFill>
                  <a:srgbClr val="8EB4E3"/>
                </a:solidFill>
              </a:rPr>
              <a:t>Related Work</a:t>
            </a:r>
          </a:p>
          <a:p>
            <a:endParaRPr lang="en-US" sz="10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</a:t>
            </a:r>
            <a:r>
              <a:rPr lang="en-US" sz="3200" b="1" dirty="0" smtClean="0">
                <a:solidFill>
                  <a:srgbClr val="8EB4E3"/>
                </a:solidFill>
              </a:rPr>
              <a:t>    Stencil Computations</a:t>
            </a:r>
          </a:p>
          <a:p>
            <a:endParaRPr lang="en-US" sz="1400" b="1" dirty="0" smtClean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Communication</a:t>
            </a:r>
            <a:endParaRPr lang="en-US" sz="1400" b="1" dirty="0">
              <a:solidFill>
                <a:srgbClr val="8EB4E3"/>
              </a:solidFill>
            </a:endParaRP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Publication History</a:t>
            </a:r>
            <a:endParaRPr lang="en-US" sz="3200" b="1" dirty="0">
              <a:solidFill>
                <a:srgbClr val="8EB4E3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040880" y="422640"/>
            <a:ext cx="1639840" cy="1639840"/>
            <a:chOff x="106801" y="2185522"/>
            <a:chExt cx="2170577" cy="2170577"/>
          </a:xfrm>
        </p:grpSpPr>
        <p:sp>
          <p:nvSpPr>
            <p:cNvPr id="11" name="Rectangle 10"/>
            <p:cNvSpPr/>
            <p:nvPr/>
          </p:nvSpPr>
          <p:spPr>
            <a:xfrm>
              <a:off x="106801" y="2185522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8564" y="2185522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0327" y="2185522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92089" y="2185522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553852" y="2185522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15615" y="2185522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801" y="2547285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8564" y="2547285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504D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30327" y="2547285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92089" y="2547285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53852" y="2547285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15615" y="2547285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6801" y="2909048"/>
              <a:ext cx="361763" cy="361763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68564" y="2909048"/>
              <a:ext cx="361763" cy="361763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30327" y="2909048"/>
              <a:ext cx="361763" cy="3617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92089" y="2909048"/>
              <a:ext cx="361763" cy="3617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553852" y="2909048"/>
              <a:ext cx="361763" cy="361763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15615" y="2909048"/>
              <a:ext cx="361763" cy="361763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6801" y="3270811"/>
              <a:ext cx="361763" cy="361763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68564" y="3270811"/>
              <a:ext cx="361763" cy="361763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30327" y="3270811"/>
              <a:ext cx="361763" cy="3617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192089" y="3270811"/>
              <a:ext cx="361763" cy="3617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553852" y="3270811"/>
              <a:ext cx="361763" cy="361763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915615" y="3270811"/>
              <a:ext cx="361763" cy="361763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06801" y="3632573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68564" y="3632573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30327" y="3632573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192089" y="3632573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53852" y="3632573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915615" y="3632573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06801" y="3994336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68564" y="3994336"/>
              <a:ext cx="361763" cy="361763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0327" y="3994336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92089" y="3994336"/>
              <a:ext cx="361763" cy="361763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553852" y="3994336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915615" y="3994336"/>
              <a:ext cx="361763" cy="361763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53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4960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64839" y="1486978"/>
            <a:ext cx="7881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map data and computation onto processors?</a:t>
            </a:r>
            <a:endParaRPr lang="en-US" sz="28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22237" y="2010197"/>
            <a:ext cx="4995334" cy="3845581"/>
            <a:chOff x="84666" y="1900764"/>
            <a:chExt cx="4640933" cy="363643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66" y="1900764"/>
              <a:ext cx="4640933" cy="3636436"/>
            </a:xfrm>
            <a:prstGeom prst="rect">
              <a:avLst/>
            </a:prstGeom>
          </p:spPr>
        </p:pic>
        <p:sp>
          <p:nvSpPr>
            <p:cNvPr id="16" name="5-Point Star 15"/>
            <p:cNvSpPr/>
            <p:nvPr/>
          </p:nvSpPr>
          <p:spPr>
            <a:xfrm>
              <a:off x="2311400" y="2176781"/>
              <a:ext cx="45719" cy="45719"/>
            </a:xfrm>
            <a:prstGeom prst="star5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2311400" y="5224781"/>
              <a:ext cx="45719" cy="45719"/>
            </a:xfrm>
            <a:prstGeom prst="star5">
              <a:avLst>
                <a:gd name="adj" fmla="val 6461"/>
                <a:gd name="hf" fmla="val 105146"/>
                <a:gd name="vf" fmla="val 110557"/>
              </a:avLst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64312" y="5218431"/>
              <a:ext cx="72388" cy="48259"/>
            </a:xfrm>
            <a:prstGeom prst="rect">
              <a:avLst/>
            </a:prstGeom>
            <a:solidFill>
              <a:srgbClr val="A618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69813" y="2176781"/>
              <a:ext cx="144355" cy="52069"/>
            </a:xfrm>
            <a:prstGeom prst="rect">
              <a:avLst/>
            </a:prstGeom>
            <a:solidFill>
              <a:srgbClr val="EFAA1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99" name="Group 98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00" name="Right Triangle 99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ight Triangle 100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Right Triangle 101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Right Triangle 102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4" name="Oval 103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5" name="Oval 104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6" name="Oval 105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8" name="Right Triangle 107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Right Triangle 108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0" name="Straight Connector 109"/>
            <p:cNvCxnSpPr>
              <a:stCxn id="104" idx="0"/>
              <a:endCxn id="118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18" idx="3"/>
              <a:endCxn id="106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18" idx="7"/>
              <a:endCxn id="107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>
              <a:stCxn id="106" idx="4"/>
              <a:endCxn id="107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15" name="Straight Connector 114"/>
            <p:cNvCxnSpPr>
              <a:stCxn id="107" idx="6"/>
              <a:endCxn id="105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104" idx="0"/>
              <a:endCxn id="105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04" idx="7"/>
              <a:endCxn id="114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20" name="Oval 119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Oval 120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Oval 121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Oval 122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Oval 123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Oval 124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5" idx="5"/>
              <a:endCxn id="120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>
              <a:stCxn id="132" idx="6"/>
              <a:endCxn id="120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3" idx="2"/>
              <a:endCxn id="120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22" idx="1"/>
              <a:endCxn id="120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0" idx="4"/>
              <a:endCxn id="124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Oval 131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34" name="Rectangle 133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70" name="Rectangle 169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73" name="Rectangle 172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4" name="Rectangle 173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5" name="Rectangle 174"/>
          <p:cNvSpPr/>
          <p:nvPr/>
        </p:nvSpPr>
        <p:spPr>
          <a:xfrm>
            <a:off x="1600988" y="-26054"/>
            <a:ext cx="1512523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6" name="Rectangle 175"/>
          <p:cNvSpPr/>
          <p:nvPr/>
        </p:nvSpPr>
        <p:spPr>
          <a:xfrm>
            <a:off x="-8594" y="-7058"/>
            <a:ext cx="860850" cy="880693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7" name="Title 1"/>
          <p:cNvSpPr txBox="1">
            <a:spLocks/>
          </p:cNvSpPr>
          <p:nvPr/>
        </p:nvSpPr>
        <p:spPr>
          <a:xfrm>
            <a:off x="3113511" y="-3522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Decomposition and distribution</a:t>
            </a:r>
            <a:endParaRPr lang="en-US" sz="4000" dirty="0">
              <a:solidFill>
                <a:srgbClr val="02050A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93447" y="2621512"/>
            <a:ext cx="3812729" cy="2633134"/>
            <a:chOff x="681276" y="2980267"/>
            <a:chExt cx="3812729" cy="263313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5742" y="2980267"/>
              <a:ext cx="646197" cy="575734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276" y="3970867"/>
              <a:ext cx="646197" cy="575734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4209" y="3970867"/>
              <a:ext cx="646197" cy="575734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81008" y="3970867"/>
              <a:ext cx="646197" cy="575734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7808" y="3970867"/>
              <a:ext cx="646197" cy="57573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5009" y="5037667"/>
              <a:ext cx="646197" cy="575734"/>
            </a:xfrm>
            <a:prstGeom prst="rect">
              <a:avLst/>
            </a:prstGeom>
          </p:spPr>
        </p:pic>
      </p:grpSp>
      <p:sp>
        <p:nvSpPr>
          <p:cNvPr id="96" name="Rectangle 9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718971" y="2401378"/>
            <a:ext cx="4869255" cy="3386667"/>
            <a:chOff x="3606800" y="2760133"/>
            <a:chExt cx="4869255" cy="3386667"/>
          </a:xfrm>
        </p:grpSpPr>
        <p:cxnSp>
          <p:nvCxnSpPr>
            <p:cNvPr id="97" name="Straight Connector 96"/>
            <p:cNvCxnSpPr/>
            <p:nvPr/>
          </p:nvCxnSpPr>
          <p:spPr>
            <a:xfrm flipH="1">
              <a:off x="3606800" y="2760133"/>
              <a:ext cx="1490133" cy="10837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H="1" flipV="1">
              <a:off x="3606801" y="4758267"/>
              <a:ext cx="1490132" cy="1388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flipH="1">
              <a:off x="4594006" y="2813419"/>
              <a:ext cx="3833971" cy="1030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 flipH="1" flipV="1">
              <a:off x="4594007" y="4758267"/>
              <a:ext cx="3833970" cy="137819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79170" y="2813419"/>
              <a:ext cx="3396885" cy="3323040"/>
            </a:xfrm>
            <a:prstGeom prst="rect">
              <a:avLst/>
            </a:prstGeom>
          </p:spPr>
        </p:pic>
        <p:sp>
          <p:nvSpPr>
            <p:cNvPr id="181" name="Rectangle 180"/>
            <p:cNvSpPr/>
            <p:nvPr/>
          </p:nvSpPr>
          <p:spPr>
            <a:xfrm>
              <a:off x="5216709" y="2929468"/>
              <a:ext cx="1439333" cy="14901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6850774" y="2929468"/>
              <a:ext cx="1439333" cy="14901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225173" y="4572000"/>
              <a:ext cx="1439333" cy="14901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850774" y="4546600"/>
              <a:ext cx="1439333" cy="149013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687352" y="2972878"/>
            <a:ext cx="2381864" cy="2192868"/>
            <a:chOff x="5567785" y="3335867"/>
            <a:chExt cx="2381864" cy="2192868"/>
          </a:xfrm>
        </p:grpSpPr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7785" y="3335867"/>
              <a:ext cx="646197" cy="575734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3452" y="3335867"/>
              <a:ext cx="646197" cy="57573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35519" y="4953001"/>
              <a:ext cx="646197" cy="57573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4185" y="4953001"/>
              <a:ext cx="646197" cy="575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39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Title 1"/>
          <p:cNvSpPr txBox="1">
            <a:spLocks/>
          </p:cNvSpPr>
          <p:nvPr/>
        </p:nvSpPr>
        <p:spPr>
          <a:xfrm>
            <a:off x="3128214" y="-35849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rgbClr val="02050A"/>
                </a:solidFill>
              </a:rPr>
              <a:t>Why give users control over distribution?</a:t>
            </a:r>
            <a:endParaRPr lang="en-US" sz="3200" dirty="0">
              <a:solidFill>
                <a:srgbClr val="02050A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ight Triangle 165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ight Triangle 166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Oval 167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Oval 168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70" name="Oval 169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1" name="Oval 170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72" name="Right Triangle 171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3" name="Right Triangle 172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74" name="Straight Connector 173"/>
            <p:cNvCxnSpPr>
              <a:stCxn id="168" idx="0"/>
              <a:endCxn id="182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182" idx="3"/>
              <a:endCxn id="170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82" idx="7"/>
              <a:endCxn id="171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70" idx="4"/>
              <a:endCxn id="171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79" name="Straight Connector 178"/>
            <p:cNvCxnSpPr>
              <a:stCxn id="171" idx="6"/>
              <a:endCxn id="169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68" idx="0"/>
              <a:endCxn id="169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68" idx="7"/>
              <a:endCxn id="178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2" name="Oval 181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84" name="Oval 183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5" name="Oval 184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6" name="Oval 185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7" name="Oval 186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8" name="Oval 18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9" name="Oval 18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90" name="Straight Arrow Connector 18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89" idx="5"/>
              <a:endCxn id="184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>
              <a:stCxn id="196" idx="6"/>
              <a:endCxn id="184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>
              <a:stCxn id="187" idx="2"/>
              <a:endCxn id="184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>
              <a:stCxn id="186" idx="1"/>
              <a:endCxn id="184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>
              <a:stCxn id="184" idx="4"/>
              <a:endCxn id="18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l 19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98" name="Rectangle 19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34" name="Rectangle 23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37" name="Rectangle 23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38" name="Rectangle 237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39" name="Rectangle 238"/>
          <p:cNvSpPr/>
          <p:nvPr/>
        </p:nvSpPr>
        <p:spPr>
          <a:xfrm>
            <a:off x="1600988" y="-26054"/>
            <a:ext cx="1512523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40" name="Rectangle 239"/>
          <p:cNvSpPr/>
          <p:nvPr/>
        </p:nvSpPr>
        <p:spPr>
          <a:xfrm>
            <a:off x="-8594" y="-7058"/>
            <a:ext cx="860850" cy="880693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3" name="TextBox 2"/>
          <p:cNvSpPr txBox="1"/>
          <p:nvPr/>
        </p:nvSpPr>
        <p:spPr>
          <a:xfrm>
            <a:off x="152132" y="845935"/>
            <a:ext cx="4814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conduct 10,000 communication calls</a:t>
            </a:r>
          </a:p>
          <a:p>
            <a:r>
              <a:rPr lang="en-US" dirty="0" smtClean="0"/>
              <a:t>on different machines with different distributions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27" y="1390844"/>
            <a:ext cx="2026764" cy="749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27" y="2722727"/>
            <a:ext cx="2056052" cy="7029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027" y="3913949"/>
            <a:ext cx="2079483" cy="7380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61068" y="95299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ISTeC</a:t>
            </a:r>
            <a:r>
              <a:rPr lang="en-US" b="1" dirty="0" smtClean="0"/>
              <a:t> Cray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903035" y="2253955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Yellowstone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43751" y="3520877"/>
            <a:ext cx="9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Gordon</a:t>
            </a:r>
            <a:endParaRPr lang="en-US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32" y="1492266"/>
            <a:ext cx="6179174" cy="341682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84313" y="961943"/>
            <a:ext cx="2531119" cy="394715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132" y="5061618"/>
            <a:ext cx="7806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Performance is highly dependent on the distribution used.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Therefore its important that </a:t>
            </a:r>
            <a:r>
              <a:rPr lang="en-US" sz="2000" dirty="0" err="1" smtClean="0"/>
              <a:t>GridWeaver</a:t>
            </a:r>
            <a:r>
              <a:rPr lang="en-US" sz="2000" dirty="0" smtClean="0"/>
              <a:t> be able to run on the machines used for real-world codes and use the same types of distributions seen in real-world codes.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23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1" y="1778662"/>
            <a:ext cx="4597400" cy="1574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594" y="5644078"/>
            <a:ext cx="9158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Pictures from: John </a:t>
            </a:r>
            <a:r>
              <a:rPr lang="en-US" sz="1600" dirty="0"/>
              <a:t>M. Dennis, "Inverse Space-Filling Curve Partitioning of a </a:t>
            </a:r>
            <a:r>
              <a:rPr lang="en-US" sz="1600" dirty="0" err="1" smtClean="0"/>
              <a:t>GlobalOcean</a:t>
            </a:r>
            <a:r>
              <a:rPr lang="en-US" sz="1600" dirty="0" smtClean="0"/>
              <a:t> </a:t>
            </a:r>
            <a:r>
              <a:rPr lang="en-US" sz="1600" dirty="0"/>
              <a:t>Model," Parallel and Distributed Processing Symposium, International, p. 25, 2007 IEEE International Parallel and Distributed Processing Symposium, 2007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533" y="3391382"/>
            <a:ext cx="2396844" cy="2018818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9753600" y="5384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5" name="TextBox 104"/>
          <p:cNvSpPr txBox="1"/>
          <p:nvPr/>
        </p:nvSpPr>
        <p:spPr>
          <a:xfrm>
            <a:off x="10985500" y="1524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9474200" y="5410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0" name="Picture 6" descr="global_gx1v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-226793" y="1643724"/>
            <a:ext cx="4216655" cy="3166005"/>
          </a:xfr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97" y="1778662"/>
            <a:ext cx="3363863" cy="2730500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3128214" y="-35849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An example distribution: POP’s space filling curve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96" name="Group 95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97" name="Right Triangle 96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ight Triangle 97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ight Triangle 98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Right Triangle 99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Oval 100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Oval 101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3" name="Oval 102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07" name="Right Triangle 106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Right Triangle 107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09" name="Straight Connector 108"/>
            <p:cNvCxnSpPr>
              <a:stCxn id="101" idx="0"/>
              <a:endCxn id="118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18" idx="3"/>
              <a:endCxn id="103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18" idx="7"/>
              <a:endCxn id="106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3" idx="4"/>
              <a:endCxn id="106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Oval 112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14" name="Straight Connector 113"/>
            <p:cNvCxnSpPr>
              <a:stCxn id="106" idx="6"/>
              <a:endCxn id="102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>
              <a:stCxn id="101" idx="0"/>
              <a:endCxn id="102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>
              <a:stCxn id="101" idx="7"/>
              <a:endCxn id="113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Oval 117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22" name="Oval 121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Oval 122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Oval 123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Oval 124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Oval 125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Oval 126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>
              <a:stCxn id="127" idx="5"/>
              <a:endCxn id="122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/>
            <p:cNvCxnSpPr>
              <a:stCxn id="134" idx="6"/>
              <a:endCxn id="122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>
              <a:stCxn id="125" idx="2"/>
              <a:endCxn id="122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>
              <a:stCxn id="124" idx="1"/>
              <a:endCxn id="122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>
              <a:stCxn id="122" idx="4"/>
              <a:endCxn id="126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36" name="Rectangle 135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74" name="Rectangle 173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5" name="Rectangle 174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6" name="Rectangle 175"/>
          <p:cNvSpPr/>
          <p:nvPr/>
        </p:nvSpPr>
        <p:spPr>
          <a:xfrm>
            <a:off x="1600988" y="-26054"/>
            <a:ext cx="1512523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77" name="Rectangle 176"/>
          <p:cNvSpPr/>
          <p:nvPr/>
        </p:nvSpPr>
        <p:spPr>
          <a:xfrm>
            <a:off x="-8594" y="-7058"/>
            <a:ext cx="860850" cy="880693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7" name="TextBox 6"/>
          <p:cNvSpPr txBox="1"/>
          <p:nvPr/>
        </p:nvSpPr>
        <p:spPr>
          <a:xfrm>
            <a:off x="321733" y="1146201"/>
            <a:ext cx="3085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Remove land blocks</a:t>
            </a:r>
            <a:endParaRPr lang="en-US" sz="2800" u="sng" dirty="0"/>
          </a:p>
        </p:txBody>
      </p:sp>
      <p:sp>
        <p:nvSpPr>
          <p:cNvPr id="178" name="TextBox 177"/>
          <p:cNvSpPr txBox="1"/>
          <p:nvPr/>
        </p:nvSpPr>
        <p:spPr>
          <a:xfrm>
            <a:off x="5198533" y="1146201"/>
            <a:ext cx="2804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/>
              <a:t>Space filling curve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31751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4400" y="802640"/>
            <a:ext cx="7853680" cy="4622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10253F"/>
                </a:solidFill>
              </a:rPr>
              <a:t>Background: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How do Earth simulation applications work and what affects their programmability and modifiability?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9962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738313"/>
            <a:ext cx="8841487" cy="298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1450" y="5105400"/>
            <a:ext cx="91037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Example:</a:t>
            </a:r>
          </a:p>
          <a:p>
            <a:r>
              <a:rPr lang="en-US" sz="3200" dirty="0" smtClean="0"/>
              <a:t>  </a:t>
            </a:r>
            <a:r>
              <a:rPr lang="en-US" sz="3200" dirty="0" smtClean="0">
                <a:latin typeface="Courier New" pitchFamily="49" charset="0"/>
                <a:cs typeface="Courier New" pitchFamily="49" charset="0"/>
              </a:rPr>
              <a:t>call </a:t>
            </a:r>
            <a:r>
              <a:rPr lang="en-US" sz="3200" dirty="0" err="1" smtClean="0">
                <a:latin typeface="Courier New" pitchFamily="49" charset="0"/>
                <a:cs typeface="Courier New" pitchFamily="49" charset="0"/>
              </a:rPr>
              <a:t>grid_distributeFillBlock</a:t>
            </a:r>
            <a:r>
              <a:rPr lang="en-US" sz="3200" dirty="0" smtClean="0">
                <a:latin typeface="Courier New" pitchFamily="49" charset="0"/>
                <a:cs typeface="Courier New" pitchFamily="49" charset="0"/>
              </a:rPr>
              <a:t>(g, 2)</a:t>
            </a:r>
            <a:endParaRPr lang="en-US" sz="32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8" name="Group 87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9" name="Right Triangle 88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ight Triangle 89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ight Triangle 90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ight Triangle 91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Oval 92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Oval 93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5" name="Oval 94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Oval 95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7" name="Right Triangle 96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ight Triangle 97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9" name="Straight Connector 98"/>
            <p:cNvCxnSpPr>
              <a:stCxn id="93" idx="0"/>
              <a:endCxn id="107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07" idx="3"/>
              <a:endCxn id="95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07" idx="7"/>
              <a:endCxn id="96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5" idx="4"/>
              <a:endCxn id="96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4" name="Straight Connector 103"/>
            <p:cNvCxnSpPr>
              <a:stCxn id="96" idx="6"/>
              <a:endCxn id="94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3" idx="0"/>
              <a:endCxn id="94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3" idx="7"/>
              <a:endCxn id="103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9" name="Oval 108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Oval 112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Oval 113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14" idx="5"/>
              <a:endCxn id="109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21" idx="6"/>
              <a:endCxn id="109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2" idx="2"/>
              <a:endCxn id="109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11" idx="1"/>
              <a:endCxn id="109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09" idx="4"/>
              <a:endCxn id="113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23" name="Rectangle 122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62" name="Rectangle 161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3" name="Rectangle 162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4" name="Rectangle 163"/>
          <p:cNvSpPr/>
          <p:nvPr/>
        </p:nvSpPr>
        <p:spPr>
          <a:xfrm>
            <a:off x="1600988" y="-26054"/>
            <a:ext cx="1512523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5" name="Rectangle 164"/>
          <p:cNvSpPr/>
          <p:nvPr/>
        </p:nvSpPr>
        <p:spPr>
          <a:xfrm>
            <a:off x="-8594" y="-7058"/>
            <a:ext cx="860850" cy="880693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6" name="Title 1"/>
          <p:cNvSpPr txBox="1">
            <a:spLocks/>
          </p:cNvSpPr>
          <p:nvPr/>
        </p:nvSpPr>
        <p:spPr>
          <a:xfrm>
            <a:off x="3113511" y="-3522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Decomposition and distribution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95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rgbClr val="02050A"/>
                </a:solidFill>
              </a:rPr>
              <a:t>Evaluating how </a:t>
            </a:r>
            <a:r>
              <a:rPr lang="en-US" sz="4000" dirty="0" err="1">
                <a:solidFill>
                  <a:srgbClr val="02050A"/>
                </a:solidFill>
              </a:rPr>
              <a:t>GridWeaver</a:t>
            </a:r>
            <a:r>
              <a:rPr lang="en-US" sz="4000" dirty="0">
                <a:solidFill>
                  <a:srgbClr val="02050A"/>
                </a:solidFill>
              </a:rPr>
              <a:t> addresses </a:t>
            </a:r>
            <a:r>
              <a:rPr lang="en-US" sz="4000" dirty="0" smtClean="0">
                <a:solidFill>
                  <a:srgbClr val="02050A"/>
                </a:solidFill>
              </a:rPr>
              <a:t>data/computation distribution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ight Triangle 8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Oval 8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Right Triangle 9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ight Triangle 9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5" name="Straight Connector 94"/>
            <p:cNvCxnSpPr>
              <a:stCxn id="89" idx="0"/>
              <a:endCxn id="10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03" idx="3"/>
              <a:endCxn id="9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03" idx="7"/>
              <a:endCxn id="9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1" idx="4"/>
              <a:endCxn id="9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0" name="Straight Connector 99"/>
            <p:cNvCxnSpPr>
              <a:stCxn id="92" idx="6"/>
              <a:endCxn id="9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9" idx="0"/>
              <a:endCxn id="9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9" idx="7"/>
              <a:endCxn id="9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5" name="Oval 10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Oval 16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Oval 16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69" idx="5"/>
              <a:endCxn id="10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176" idx="6"/>
              <a:endCxn id="10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08" idx="2"/>
              <a:endCxn id="10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07" idx="1"/>
              <a:endCxn id="10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05" idx="4"/>
              <a:endCxn id="16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78" name="Rectangle 17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14" name="Rectangle 21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15" name="Picture 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17" name="Rectangle 216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18" name="Rectangle 217"/>
          <p:cNvSpPr/>
          <p:nvPr/>
        </p:nvSpPr>
        <p:spPr>
          <a:xfrm>
            <a:off x="1600988" y="-26054"/>
            <a:ext cx="1512523" cy="919671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19" name="Rectangle 218"/>
          <p:cNvSpPr/>
          <p:nvPr/>
        </p:nvSpPr>
        <p:spPr>
          <a:xfrm>
            <a:off x="-8594" y="-7058"/>
            <a:ext cx="860850" cy="880693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9" name="TextBox 108"/>
          <p:cNvSpPr txBox="1"/>
          <p:nvPr/>
        </p:nvSpPr>
        <p:spPr>
          <a:xfrm>
            <a:off x="212011" y="938203"/>
            <a:ext cx="878020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Expressivity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Computation distribution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Always owner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computes.</a:t>
            </a:r>
            <a:b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800" dirty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Data distribution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Single function call for common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distributions.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Users can explicitly specify mapping for less common / more complicated distributions.</a:t>
            </a:r>
            <a:r>
              <a:rPr lang="en-US" sz="8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We are able to express CGPOP’s and SWM’s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distributions.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9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Performance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Affected by distribution; so it is important that we use distributions seen in real-world codes.</a:t>
            </a:r>
          </a:p>
          <a:p>
            <a:endParaRPr lang="en-US" sz="10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Programmability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This is the only portion where users have to think about parallelism.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Users write no communication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code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1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6104" y="1701234"/>
            <a:ext cx="822873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0253F"/>
                </a:solidFill>
              </a:rPr>
              <a:t>         </a:t>
            </a:r>
            <a:r>
              <a:rPr lang="en-US" sz="3200" b="1" dirty="0" smtClean="0">
                <a:solidFill>
                  <a:srgbClr val="8EB4E3"/>
                </a:solidFill>
              </a:rPr>
              <a:t>Related Work</a:t>
            </a:r>
          </a:p>
          <a:p>
            <a:endParaRPr lang="en-US" sz="10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10253F"/>
              </a:solidFill>
            </a:endParaRPr>
          </a:p>
          <a:p>
            <a:r>
              <a:rPr lang="en-US" sz="3200" b="1" dirty="0">
                <a:solidFill>
                  <a:srgbClr val="10253F"/>
                </a:solidFill>
              </a:rPr>
              <a:t> </a:t>
            </a:r>
            <a:r>
              <a:rPr lang="en-US" sz="3200" b="1" dirty="0" smtClean="0">
                <a:solidFill>
                  <a:srgbClr val="10253F"/>
                </a:solidFill>
              </a:rPr>
              <a:t>                         </a:t>
            </a:r>
            <a:r>
              <a:rPr lang="en-US" sz="3200" b="1" dirty="0" smtClean="0">
                <a:solidFill>
                  <a:srgbClr val="8EB4E3"/>
                </a:solidFill>
              </a:rPr>
              <a:t>    </a:t>
            </a:r>
            <a:r>
              <a:rPr lang="en-US" sz="3200" b="1" dirty="0" smtClean="0">
                <a:solidFill>
                  <a:srgbClr val="10253F"/>
                </a:solidFill>
              </a:rPr>
              <a:t>Stencil Computations</a:t>
            </a:r>
            <a:endParaRPr lang="en-US" sz="3200" b="1" dirty="0" smtClean="0">
              <a:solidFill>
                <a:srgbClr val="8EB4E3"/>
              </a:solidFill>
            </a:endParaRPr>
          </a:p>
          <a:p>
            <a:endParaRPr lang="en-US" sz="1400" b="1" dirty="0" smtClean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Communication</a:t>
            </a:r>
            <a:endParaRPr lang="en-US" sz="1400" b="1" dirty="0">
              <a:solidFill>
                <a:srgbClr val="8EB4E3"/>
              </a:solidFill>
            </a:endParaRP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P                           Publication Record</a:t>
            </a:r>
            <a:endParaRPr lang="en-US" sz="3200" b="1" dirty="0">
              <a:solidFill>
                <a:srgbClr val="8EB4E3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7681196" y="1175301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cxnSp>
        <p:nvCxnSpPr>
          <p:cNvPr id="53" name="Straight Arrow Connector 52"/>
          <p:cNvCxnSpPr>
            <a:stCxn id="59" idx="4"/>
            <a:endCxn id="52" idx="0"/>
          </p:cNvCxnSpPr>
          <p:nvPr/>
        </p:nvCxnSpPr>
        <p:spPr>
          <a:xfrm flipH="1">
            <a:off x="7808897" y="665705"/>
            <a:ext cx="624" cy="509596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64" idx="5"/>
            <a:endCxn id="52" idx="1"/>
          </p:cNvCxnSpPr>
          <p:nvPr/>
        </p:nvCxnSpPr>
        <p:spPr>
          <a:xfrm>
            <a:off x="7130146" y="628302"/>
            <a:ext cx="588453" cy="584401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61" idx="0"/>
            <a:endCxn id="52" idx="4"/>
          </p:cNvCxnSpPr>
          <p:nvPr/>
        </p:nvCxnSpPr>
        <p:spPr>
          <a:xfrm flipH="1" flipV="1">
            <a:off x="7808897" y="1430703"/>
            <a:ext cx="624" cy="509596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63" idx="2"/>
            <a:endCxn id="52" idx="6"/>
          </p:cNvCxnSpPr>
          <p:nvPr/>
        </p:nvCxnSpPr>
        <p:spPr>
          <a:xfrm flipH="1">
            <a:off x="7936598" y="1303002"/>
            <a:ext cx="494785" cy="0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0" idx="1"/>
            <a:endCxn id="52" idx="5"/>
          </p:cNvCxnSpPr>
          <p:nvPr/>
        </p:nvCxnSpPr>
        <p:spPr>
          <a:xfrm flipH="1" flipV="1">
            <a:off x="7899196" y="1393300"/>
            <a:ext cx="585025" cy="584401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62" idx="6"/>
            <a:endCxn id="52" idx="2"/>
          </p:cNvCxnSpPr>
          <p:nvPr/>
        </p:nvCxnSpPr>
        <p:spPr>
          <a:xfrm>
            <a:off x="7175218" y="1303002"/>
            <a:ext cx="505978" cy="0"/>
          </a:xfrm>
          <a:prstGeom prst="straightConnector1">
            <a:avLst/>
          </a:prstGeom>
          <a:ln w="57150" cap="sq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7681820" y="410303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 dirty="0" smtClean="0"/>
          </a:p>
          <a:p>
            <a:pPr algn="ctr"/>
            <a:endParaRPr lang="en-US" u="sng" dirty="0"/>
          </a:p>
        </p:txBody>
      </p:sp>
      <p:sp>
        <p:nvSpPr>
          <p:cNvPr id="60" name="Oval 59"/>
          <p:cNvSpPr/>
          <p:nvPr/>
        </p:nvSpPr>
        <p:spPr>
          <a:xfrm>
            <a:off x="8446818" y="1940299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61" name="Oval 60"/>
          <p:cNvSpPr/>
          <p:nvPr/>
        </p:nvSpPr>
        <p:spPr>
          <a:xfrm>
            <a:off x="7681820" y="1940299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62" name="Oval 61"/>
          <p:cNvSpPr/>
          <p:nvPr/>
        </p:nvSpPr>
        <p:spPr>
          <a:xfrm>
            <a:off x="6919816" y="1175301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63" name="Oval 62"/>
          <p:cNvSpPr/>
          <p:nvPr/>
        </p:nvSpPr>
        <p:spPr>
          <a:xfrm>
            <a:off x="8431383" y="1175301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64" name="Oval 63"/>
          <p:cNvSpPr/>
          <p:nvPr/>
        </p:nvSpPr>
        <p:spPr>
          <a:xfrm>
            <a:off x="6912147" y="410303"/>
            <a:ext cx="255402" cy="25540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65" name="Group 64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66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67" name="Straight Connector 66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278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0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8" name="Group 87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9" name="Right Triangle 88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ight Triangle 89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ight Triangle 90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ight Triangle 91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Oval 92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Oval 93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5" name="Oval 94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Oval 95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7" name="Right Triangle 96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ight Triangle 97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9" name="Straight Connector 98"/>
            <p:cNvCxnSpPr>
              <a:stCxn id="93" idx="0"/>
              <a:endCxn id="107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107" idx="3"/>
              <a:endCxn id="95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07" idx="7"/>
              <a:endCxn id="96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5" idx="4"/>
              <a:endCxn id="96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4" name="Straight Connector 103"/>
            <p:cNvCxnSpPr>
              <a:stCxn id="96" idx="6"/>
              <a:endCxn id="94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>
              <a:stCxn id="93" idx="0"/>
              <a:endCxn id="94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93" idx="7"/>
              <a:endCxn id="103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9" name="Oval 108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Oval 112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Oval 113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5" name="Straight Arrow Connector 114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14" idx="5"/>
              <a:endCxn id="109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21" idx="6"/>
              <a:endCxn id="109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12" idx="2"/>
              <a:endCxn id="109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>
              <a:stCxn id="111" idx="1"/>
              <a:endCxn id="109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>
              <a:stCxn id="109" idx="4"/>
              <a:endCxn id="113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Oval 120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23" name="Rectangle 122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59" name="Rectangle 158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60" name="Picture 1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61" name="Rectangle 160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2" name="Rectangle 161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3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SWM Interpolation point</a:t>
            </a:r>
            <a:endParaRPr lang="en-US" sz="4000" dirty="0">
              <a:solidFill>
                <a:srgbClr val="02050A"/>
              </a:solidFill>
            </a:endParaRPr>
          </a:p>
        </p:txBody>
      </p:sp>
      <p:grpSp>
        <p:nvGrpSpPr>
          <p:cNvPr id="258" name="Group 257"/>
          <p:cNvGrpSpPr/>
          <p:nvPr/>
        </p:nvGrpSpPr>
        <p:grpSpPr>
          <a:xfrm>
            <a:off x="106787" y="2651925"/>
            <a:ext cx="3415833" cy="3473134"/>
            <a:chOff x="106787" y="2651925"/>
            <a:chExt cx="3415833" cy="3473134"/>
          </a:xfrm>
        </p:grpSpPr>
        <p:sp>
          <p:nvSpPr>
            <p:cNvPr id="229" name="Rounded Rectangle 228"/>
            <p:cNvSpPr/>
            <p:nvPr/>
          </p:nvSpPr>
          <p:spPr>
            <a:xfrm>
              <a:off x="3355975" y="2651925"/>
              <a:ext cx="166645" cy="158656"/>
            </a:xfrm>
            <a:prstGeom prst="roundRect">
              <a:avLst/>
            </a:prstGeom>
            <a:noFill/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106787" y="2651925"/>
              <a:ext cx="3415833" cy="3473134"/>
              <a:chOff x="106787" y="2651925"/>
              <a:chExt cx="3415833" cy="347313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230157" y="3813824"/>
                <a:ext cx="2678499" cy="2234855"/>
                <a:chOff x="210592" y="4041817"/>
                <a:chExt cx="5494307" cy="4584277"/>
              </a:xfrm>
            </p:grpSpPr>
            <p:pic>
              <p:nvPicPr>
                <p:cNvPr id="164" name="Picture 163" descr="a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592" y="4041817"/>
                  <a:ext cx="5494307" cy="4584277"/>
                </a:xfrm>
                <a:prstGeom prst="rect">
                  <a:avLst/>
                </a:prstGeom>
              </p:spPr>
            </p:pic>
            <p:pic>
              <p:nvPicPr>
                <p:cNvPr id="166" name="Picture 165" descr="b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592" y="4041817"/>
                  <a:ext cx="5494307" cy="4584277"/>
                </a:xfrm>
                <a:prstGeom prst="rect">
                  <a:avLst/>
                </a:prstGeom>
              </p:spPr>
            </p:pic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3489470" y="6072211"/>
                  <a:ext cx="17048" cy="630719"/>
                </a:xfrm>
                <a:prstGeom prst="line">
                  <a:avLst/>
                </a:prstGeom>
                <a:ln w="5715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75" name="Isosceles Triangle 174"/>
                <p:cNvSpPr/>
                <p:nvPr/>
              </p:nvSpPr>
              <p:spPr>
                <a:xfrm rot="1153559">
                  <a:off x="957986" y="5861405"/>
                  <a:ext cx="1248165" cy="876798"/>
                </a:xfrm>
                <a:prstGeom prst="triangle">
                  <a:avLst>
                    <a:gd name="adj" fmla="val 64042"/>
                  </a:avLst>
                </a:prstGeom>
                <a:solidFill>
                  <a:srgbClr val="910596">
                    <a:alpha val="61000"/>
                  </a:srgbClr>
                </a:solidFill>
                <a:ln w="5715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0" name="Group 179"/>
                <p:cNvGrpSpPr/>
                <p:nvPr/>
              </p:nvGrpSpPr>
              <p:grpSpPr>
                <a:xfrm>
                  <a:off x="1451198" y="6234152"/>
                  <a:ext cx="2577267" cy="176004"/>
                  <a:chOff x="1379807" y="3460429"/>
                  <a:chExt cx="2577267" cy="176004"/>
                </a:xfrm>
              </p:grpSpPr>
              <p:cxnSp>
                <p:nvCxnSpPr>
                  <p:cNvPr id="184" name="Straight Connector 183"/>
                  <p:cNvCxnSpPr/>
                  <p:nvPr/>
                </p:nvCxnSpPr>
                <p:spPr>
                  <a:xfrm flipH="1" flipV="1">
                    <a:off x="1551977" y="3560233"/>
                    <a:ext cx="2405097" cy="76200"/>
                  </a:xfrm>
                  <a:prstGeom prst="line">
                    <a:avLst/>
                  </a:prstGeom>
                  <a:ln w="571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5" name="Oval 184"/>
                  <p:cNvSpPr/>
                  <p:nvPr/>
                </p:nvSpPr>
                <p:spPr>
                  <a:xfrm>
                    <a:off x="1379807" y="3460429"/>
                    <a:ext cx="172170" cy="162647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/>
              <p:cNvGrpSpPr/>
              <p:nvPr/>
            </p:nvGrpSpPr>
            <p:grpSpPr>
              <a:xfrm>
                <a:off x="106787" y="2651925"/>
                <a:ext cx="3415833" cy="3473134"/>
                <a:chOff x="106787" y="2651925"/>
                <a:chExt cx="3415833" cy="3473134"/>
              </a:xfrm>
            </p:grpSpPr>
            <p:cxnSp>
              <p:nvCxnSpPr>
                <p:cNvPr id="232" name="Straight Connector 231"/>
                <p:cNvCxnSpPr/>
                <p:nvPr/>
              </p:nvCxnSpPr>
              <p:spPr>
                <a:xfrm flipH="1">
                  <a:off x="271610" y="2651925"/>
                  <a:ext cx="3084371" cy="116189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Rounded Rectangle 201"/>
                <p:cNvSpPr/>
                <p:nvPr/>
              </p:nvSpPr>
              <p:spPr>
                <a:xfrm>
                  <a:off x="106787" y="3737444"/>
                  <a:ext cx="2824748" cy="2387615"/>
                </a:xfrm>
                <a:prstGeom prst="roundRect">
                  <a:avLst/>
                </a:prstGeom>
                <a:noFill/>
                <a:ln w="571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3" name="Straight Connector 232"/>
                <p:cNvCxnSpPr>
                  <a:stCxn id="229" idx="3"/>
                </p:cNvCxnSpPr>
                <p:nvPr/>
              </p:nvCxnSpPr>
              <p:spPr>
                <a:xfrm flipH="1">
                  <a:off x="2895600" y="2731253"/>
                  <a:ext cx="627020" cy="3196472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59" name="Group 258"/>
          <p:cNvGrpSpPr/>
          <p:nvPr/>
        </p:nvGrpSpPr>
        <p:grpSpPr>
          <a:xfrm>
            <a:off x="3338466" y="3255175"/>
            <a:ext cx="3529694" cy="3116951"/>
            <a:chOff x="3338466" y="3255175"/>
            <a:chExt cx="3529694" cy="3116951"/>
          </a:xfrm>
        </p:grpSpPr>
        <p:pic>
          <p:nvPicPr>
            <p:cNvPr id="201" name="Picture 200" descr="c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5584" y="3676484"/>
              <a:ext cx="2721136" cy="2655002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3338466" y="3255175"/>
              <a:ext cx="3529694" cy="3116951"/>
              <a:chOff x="3338466" y="3255175"/>
              <a:chExt cx="3529694" cy="3116951"/>
            </a:xfrm>
          </p:grpSpPr>
          <p:sp>
            <p:nvSpPr>
              <p:cNvPr id="230" name="Rounded Rectangle 229"/>
              <p:cNvSpPr/>
              <p:nvPr/>
            </p:nvSpPr>
            <p:spPr>
              <a:xfrm>
                <a:off x="3355975" y="3255175"/>
                <a:ext cx="166645" cy="158656"/>
              </a:xfrm>
              <a:prstGeom prst="round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3338466" y="3381303"/>
                <a:ext cx="3529694" cy="2990823"/>
                <a:chOff x="3338466" y="3381303"/>
                <a:chExt cx="3529694" cy="2990823"/>
              </a:xfrm>
            </p:grpSpPr>
            <p:sp>
              <p:nvSpPr>
                <p:cNvPr id="227" name="Rounded Rectangle 226"/>
                <p:cNvSpPr/>
                <p:nvPr/>
              </p:nvSpPr>
              <p:spPr>
                <a:xfrm>
                  <a:off x="3946304" y="3637280"/>
                  <a:ext cx="2921856" cy="2734846"/>
                </a:xfrm>
                <a:prstGeom prst="roundRect">
                  <a:avLst/>
                </a:prstGeom>
                <a:noFill/>
                <a:ln w="5715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4" name="Straight Connector 233"/>
                <p:cNvCxnSpPr/>
                <p:nvPr/>
              </p:nvCxnSpPr>
              <p:spPr>
                <a:xfrm>
                  <a:off x="3338466" y="3381303"/>
                  <a:ext cx="607838" cy="259616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5" name="Straight Connector 234"/>
              <p:cNvCxnSpPr>
                <a:stCxn id="230" idx="0"/>
              </p:cNvCxnSpPr>
              <p:nvPr/>
            </p:nvCxnSpPr>
            <p:spPr>
              <a:xfrm>
                <a:off x="3439298" y="3255175"/>
                <a:ext cx="3113902" cy="38210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37" name="Rectangle 236"/>
          <p:cNvSpPr/>
          <p:nvPr/>
        </p:nvSpPr>
        <p:spPr>
          <a:xfrm>
            <a:off x="3749040" y="3007360"/>
            <a:ext cx="4866640" cy="48768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2000" y="893617"/>
            <a:ext cx="577088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Compact stencil:  </a:t>
            </a:r>
            <a:r>
              <a:rPr lang="en-US" sz="2000" dirty="0" smtClean="0"/>
              <a:t>Access nearest neighbors.</a:t>
            </a:r>
          </a:p>
          <a:p>
            <a:r>
              <a:rPr lang="en-US" sz="2000" b="1" dirty="0" smtClean="0"/>
              <a:t>Non</a:t>
            </a:r>
            <a:r>
              <a:rPr lang="en-US" sz="2000" dirty="0" smtClean="0"/>
              <a:t>-</a:t>
            </a:r>
            <a:r>
              <a:rPr lang="en-US" sz="2000" b="1" dirty="0" smtClean="0"/>
              <a:t>compact stencil:  </a:t>
            </a:r>
            <a:r>
              <a:rPr lang="en-US" sz="2000" dirty="0" smtClean="0"/>
              <a:t>Values further away.</a:t>
            </a:r>
          </a:p>
          <a:p>
            <a:endParaRPr lang="en-US" sz="700" b="1" dirty="0" smtClean="0"/>
          </a:p>
          <a:p>
            <a:r>
              <a:rPr lang="en-US" sz="2000" b="1" dirty="0" smtClean="0"/>
              <a:t>Stencils in SWM: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SWM uses a compact stencil to update cell values using flux on edges.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SWM uses a non-compact stencil to update edge values.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We associate three edge values with each cell.</a:t>
            </a:r>
          </a:p>
        </p:txBody>
      </p:sp>
      <p:grpSp>
        <p:nvGrpSpPr>
          <p:cNvPr id="256" name="Group 255"/>
          <p:cNvGrpSpPr/>
          <p:nvPr/>
        </p:nvGrpSpPr>
        <p:grpSpPr>
          <a:xfrm>
            <a:off x="106787" y="1015985"/>
            <a:ext cx="3415833" cy="2387615"/>
            <a:chOff x="106787" y="1015985"/>
            <a:chExt cx="3415833" cy="2387615"/>
          </a:xfrm>
        </p:grpSpPr>
        <p:sp>
          <p:nvSpPr>
            <p:cNvPr id="8" name="Rounded Rectangle 7"/>
            <p:cNvSpPr/>
            <p:nvPr/>
          </p:nvSpPr>
          <p:spPr>
            <a:xfrm>
              <a:off x="106787" y="1015985"/>
              <a:ext cx="2824748" cy="2387615"/>
            </a:xfrm>
            <a:prstGeom prst="roundRect">
              <a:avLst/>
            </a:prstGeom>
            <a:solidFill>
              <a:srgbClr val="FFFFFF"/>
            </a:solidFill>
            <a:ln w="571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271610" y="1109133"/>
              <a:ext cx="3251010" cy="2146042"/>
              <a:chOff x="271610" y="1109133"/>
              <a:chExt cx="3251010" cy="2146042"/>
            </a:xfrm>
          </p:grpSpPr>
          <p:sp>
            <p:nvSpPr>
              <p:cNvPr id="228" name="Rounded Rectangle 227"/>
              <p:cNvSpPr/>
              <p:nvPr/>
            </p:nvSpPr>
            <p:spPr>
              <a:xfrm>
                <a:off x="3355975" y="2036324"/>
                <a:ext cx="166645" cy="158656"/>
              </a:xfrm>
              <a:prstGeom prst="roundRect">
                <a:avLst/>
              </a:prstGeom>
              <a:noFill/>
              <a:ln w="571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80"/>
              <p:cNvGrpSpPr/>
              <p:nvPr/>
            </p:nvGrpSpPr>
            <p:grpSpPr>
              <a:xfrm>
                <a:off x="271610" y="1109133"/>
                <a:ext cx="3251010" cy="2146042"/>
                <a:chOff x="271610" y="1109133"/>
                <a:chExt cx="3251010" cy="2146042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71610" y="1145033"/>
                  <a:ext cx="2529029" cy="2110142"/>
                  <a:chOff x="139201" y="1268094"/>
                  <a:chExt cx="5494307" cy="4584277"/>
                </a:xfrm>
              </p:grpSpPr>
              <p:pic>
                <p:nvPicPr>
                  <p:cNvPr id="178" name="Picture 177" descr="a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201" y="1268094"/>
                    <a:ext cx="5494307" cy="4584277"/>
                  </a:xfrm>
                  <a:prstGeom prst="rect">
                    <a:avLst/>
                  </a:prstGeom>
                </p:spPr>
              </p:pic>
              <p:pic>
                <p:nvPicPr>
                  <p:cNvPr id="179" name="Picture 178" descr="b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9201" y="1268094"/>
                    <a:ext cx="5494307" cy="4584277"/>
                  </a:xfrm>
                  <a:prstGeom prst="rect">
                    <a:avLst/>
                  </a:prstGeom>
                </p:spPr>
              </p:pic>
              <p:cxnSp>
                <p:nvCxnSpPr>
                  <p:cNvPr id="4" name="Straight Connector 3"/>
                  <p:cNvCxnSpPr/>
                  <p:nvPr/>
                </p:nvCxnSpPr>
                <p:spPr>
                  <a:xfrm flipV="1">
                    <a:off x="3418079" y="3298488"/>
                    <a:ext cx="17048" cy="630719"/>
                  </a:xfrm>
                  <a:prstGeom prst="line">
                    <a:avLst/>
                  </a:prstGeom>
                  <a:ln w="5715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0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3418079" y="3162300"/>
                    <a:ext cx="1131696" cy="1044575"/>
                    <a:chOff x="3418079" y="3162300"/>
                    <a:chExt cx="1131696" cy="1044575"/>
                  </a:xfrm>
                </p:grpSpPr>
                <p:cxnSp>
                  <p:nvCxnSpPr>
                    <p:cNvPr id="13" name="Straight Connector 12"/>
                    <p:cNvCxnSpPr/>
                    <p:nvPr/>
                  </p:nvCxnSpPr>
                  <p:spPr>
                    <a:xfrm flipV="1">
                      <a:off x="3418079" y="3182622"/>
                      <a:ext cx="734821" cy="136186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Straight Connector 169"/>
                    <p:cNvCxnSpPr/>
                    <p:nvPr/>
                  </p:nvCxnSpPr>
                  <p:spPr>
                    <a:xfrm flipH="1" flipV="1">
                      <a:off x="4117975" y="3162300"/>
                      <a:ext cx="384175" cy="257175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Straight Connector 170"/>
                    <p:cNvCxnSpPr/>
                    <p:nvPr/>
                  </p:nvCxnSpPr>
                  <p:spPr>
                    <a:xfrm flipH="1" flipV="1">
                      <a:off x="4473575" y="3394075"/>
                      <a:ext cx="50801" cy="685800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2" name="Straight Connector 171"/>
                    <p:cNvCxnSpPr/>
                    <p:nvPr/>
                  </p:nvCxnSpPr>
                  <p:spPr>
                    <a:xfrm flipH="1">
                      <a:off x="3775075" y="4044950"/>
                      <a:ext cx="774700" cy="161925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Straight Connector 172"/>
                    <p:cNvCxnSpPr/>
                    <p:nvPr/>
                  </p:nvCxnSpPr>
                  <p:spPr>
                    <a:xfrm>
                      <a:off x="3422428" y="3952875"/>
                      <a:ext cx="368522" cy="254000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Straight Connector 173"/>
                    <p:cNvCxnSpPr/>
                    <p:nvPr/>
                  </p:nvCxnSpPr>
                  <p:spPr>
                    <a:xfrm flipV="1">
                      <a:off x="3435127" y="3267075"/>
                      <a:ext cx="1" cy="714375"/>
                    </a:xfrm>
                    <a:prstGeom prst="line">
                      <a:avLst/>
                    </a:prstGeom>
                    <a:ln w="76200" cmpd="sng">
                      <a:solidFill>
                        <a:srgbClr val="FF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2853267" y="2906625"/>
                    <a:ext cx="2163233" cy="1720409"/>
                    <a:chOff x="2853267" y="2906625"/>
                    <a:chExt cx="2163233" cy="1720409"/>
                  </a:xfrm>
                </p:grpSpPr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3619500" y="2906625"/>
                      <a:ext cx="249767" cy="553804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Straight Arrow Connector 175"/>
                    <p:cNvCxnSpPr/>
                    <p:nvPr/>
                  </p:nvCxnSpPr>
                  <p:spPr>
                    <a:xfrm>
                      <a:off x="2853267" y="3623076"/>
                      <a:ext cx="846666" cy="13357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Straight Arrow Connector 176"/>
                    <p:cNvCxnSpPr/>
                    <p:nvPr/>
                  </p:nvCxnSpPr>
                  <p:spPr>
                    <a:xfrm flipH="1">
                      <a:off x="4117975" y="2946400"/>
                      <a:ext cx="492126" cy="567267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Straight Arrow Connector 180"/>
                    <p:cNvCxnSpPr/>
                    <p:nvPr/>
                  </p:nvCxnSpPr>
                  <p:spPr>
                    <a:xfrm flipH="1" flipV="1">
                      <a:off x="4013200" y="3860800"/>
                      <a:ext cx="270934" cy="766234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Straight Arrow Connector 181"/>
                    <p:cNvCxnSpPr/>
                    <p:nvPr/>
                  </p:nvCxnSpPr>
                  <p:spPr>
                    <a:xfrm flipH="1" flipV="1">
                      <a:off x="4241800" y="3691468"/>
                      <a:ext cx="774700" cy="97366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Straight Arrow Connector 182"/>
                    <p:cNvCxnSpPr/>
                    <p:nvPr/>
                  </p:nvCxnSpPr>
                  <p:spPr>
                    <a:xfrm flipV="1">
                      <a:off x="3191933" y="3860800"/>
                      <a:ext cx="599017" cy="685801"/>
                    </a:xfrm>
                    <a:prstGeom prst="straightConnector1">
                      <a:avLst/>
                    </a:prstGeom>
                    <a:ln w="38100" cmpd="sng">
                      <a:solidFill>
                        <a:schemeClr val="accent2">
                          <a:lumMod val="75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" name="Straight Connector 11"/>
                <p:cNvCxnSpPr>
                  <a:stCxn id="228" idx="3"/>
                </p:cNvCxnSpPr>
                <p:nvPr/>
              </p:nvCxnSpPr>
              <p:spPr>
                <a:xfrm flipH="1" flipV="1">
                  <a:off x="2819400" y="1109133"/>
                  <a:ext cx="703220" cy="1006519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>
                  <a:stCxn id="228" idx="3"/>
                </p:cNvCxnSpPr>
                <p:nvPr/>
              </p:nvCxnSpPr>
              <p:spPr>
                <a:xfrm flipH="1">
                  <a:off x="2895600" y="2115652"/>
                  <a:ext cx="627020" cy="108474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3999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Performance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ight Triangle 8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Oval 8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Right Triangle 9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ight Triangle 9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5" name="Straight Connector 94"/>
            <p:cNvCxnSpPr>
              <a:stCxn id="89" idx="0"/>
              <a:endCxn id="10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03" idx="3"/>
              <a:endCxn id="9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03" idx="7"/>
              <a:endCxn id="9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1" idx="4"/>
              <a:endCxn id="9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0" name="Straight Connector 99"/>
            <p:cNvCxnSpPr>
              <a:stCxn id="92" idx="6"/>
              <a:endCxn id="9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9" idx="0"/>
              <a:endCxn id="9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9" idx="7"/>
              <a:endCxn id="9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5" name="Oval 10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10" idx="5"/>
              <a:endCxn id="10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17" idx="6"/>
              <a:endCxn id="10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8" idx="2"/>
              <a:endCxn id="10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07" idx="1"/>
              <a:endCxn id="10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05" idx="4"/>
              <a:endCxn id="109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19" name="Rectangle 118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58" name="Rectangle 157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527940" y="981357"/>
            <a:ext cx="254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CGPOP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25513" y="1007667"/>
            <a:ext cx="333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SWM</a:t>
            </a:r>
            <a:endParaRPr lang="en-US" sz="2400" b="1" dirty="0"/>
          </a:p>
        </p:txBody>
      </p:sp>
      <p:sp>
        <p:nvSpPr>
          <p:cNvPr id="159" name="TextBox 158"/>
          <p:cNvSpPr txBox="1"/>
          <p:nvPr/>
        </p:nvSpPr>
        <p:spPr>
          <a:xfrm>
            <a:off x="5847" y="4831084"/>
            <a:ext cx="759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Libraries have the advantage of being able to operate with existing code and debugging tools,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but they introduce library overhead.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749" y="1376999"/>
            <a:ext cx="1728391" cy="440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900" y="2682215"/>
            <a:ext cx="1709240" cy="36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1476" y="3947229"/>
            <a:ext cx="1699664" cy="359084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7515388" y="10076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ISTeC</a:t>
            </a:r>
            <a:r>
              <a:rPr lang="en-US" b="1" dirty="0" smtClean="0"/>
              <a:t> Cray</a:t>
            </a:r>
            <a:endParaRPr lang="en-US" b="1" dirty="0"/>
          </a:p>
        </p:txBody>
      </p:sp>
      <p:sp>
        <p:nvSpPr>
          <p:cNvPr id="164" name="TextBox 163"/>
          <p:cNvSpPr txBox="1"/>
          <p:nvPr/>
        </p:nvSpPr>
        <p:spPr>
          <a:xfrm>
            <a:off x="7430992" y="2312883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Yellowstone</a:t>
            </a:r>
            <a:endParaRPr lang="en-US" b="1" dirty="0"/>
          </a:p>
        </p:txBody>
      </p:sp>
      <p:sp>
        <p:nvSpPr>
          <p:cNvPr id="165" name="TextBox 164"/>
          <p:cNvSpPr txBox="1"/>
          <p:nvPr/>
        </p:nvSpPr>
        <p:spPr>
          <a:xfrm>
            <a:off x="7659401" y="3575546"/>
            <a:ext cx="9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Gordon</a:t>
            </a:r>
            <a:endParaRPr lang="en-US" b="1" dirty="0"/>
          </a:p>
        </p:txBody>
      </p:sp>
      <p:sp>
        <p:nvSpPr>
          <p:cNvPr id="166" name="Rectangle 165"/>
          <p:cNvSpPr/>
          <p:nvPr/>
        </p:nvSpPr>
        <p:spPr>
          <a:xfrm>
            <a:off x="7121850" y="1016612"/>
            <a:ext cx="1954364" cy="369282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2392" y="1580918"/>
            <a:ext cx="3503121" cy="3128518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524414" y="1580919"/>
            <a:ext cx="3503121" cy="3128518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506856" y="1582189"/>
            <a:ext cx="3502152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9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6327" y="2723962"/>
            <a:ext cx="8712206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fivePt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(A,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j)</a:t>
            </a:r>
          </a:p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integer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intent(in) ::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j</a:t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1050" dirty="0">
                <a:latin typeface="Courier New" pitchFamily="49" charset="0"/>
                <a:cs typeface="Courier New" pitchFamily="49" charset="0"/>
              </a:rPr>
              <a:t> </a:t>
            </a:r>
            <a:r>
              <a:rPr lang="en-US" sz="300" dirty="0">
                <a:latin typeface="Courier New" pitchFamily="49" charset="0"/>
                <a:cs typeface="Courier New" pitchFamily="49" charset="0"/>
              </a:rPr>
              <a:t> </a:t>
            </a:r>
            <a:endParaRPr lang="en-US" sz="105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0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interface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20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integer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 A(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x,y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)</a:t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2000" dirty="0">
                <a:latin typeface="Courier New" pitchFamily="49" charset="0"/>
                <a:cs typeface="Courier New" pitchFamily="49" charset="0"/>
              </a:rPr>
              <a:t>   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integer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intent(in) :: 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x,y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2000" dirty="0">
                <a:latin typeface="Courier New" pitchFamily="49" charset="0"/>
                <a:cs typeface="Courier New" pitchFamily="49" charset="0"/>
              </a:rPr>
              <a:t>   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end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function</a:t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20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end 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interface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20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100" dirty="0" smtClean="0">
                <a:latin typeface="Courier New" pitchFamily="49" charset="0"/>
                <a:cs typeface="Courier New" pitchFamily="49" charset="0"/>
              </a:rPr>
              <a:t>  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fivePt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= 0.2 *</a:t>
            </a:r>
            <a:br>
              <a:rPr lang="en-US" sz="20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    (A(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, j)   + A(i-1, j) +</a:t>
            </a:r>
          </a:p>
          <a:p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A(i+1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j) + A(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j-1) + A(</a:t>
            </a:r>
            <a:r>
              <a:rPr lang="en-US" sz="20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dirty="0">
                <a:latin typeface="Courier New" pitchFamily="49" charset="0"/>
                <a:cs typeface="Courier New" pitchFamily="49" charset="0"/>
              </a:rPr>
              <a:t>, j+1))</a:t>
            </a:r>
            <a:br>
              <a:rPr lang="en-US" sz="2000" dirty="0">
                <a:latin typeface="Courier New" pitchFamily="49" charset="0"/>
                <a:cs typeface="Courier New" pitchFamily="49" charset="0"/>
              </a:rPr>
            </a:b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end function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72467" y="2723962"/>
            <a:ext cx="4343399" cy="461665"/>
            <a:chOff x="5468114" y="909123"/>
            <a:chExt cx="5786670" cy="664651"/>
          </a:xfrm>
        </p:grpSpPr>
        <p:cxnSp>
          <p:nvCxnSpPr>
            <p:cNvPr id="6" name="Straight Arrow Connector 5"/>
            <p:cNvCxnSpPr>
              <a:stCxn id="14" idx="1"/>
            </p:cNvCxnSpPr>
            <p:nvPr/>
          </p:nvCxnSpPr>
          <p:spPr>
            <a:xfrm flipH="1">
              <a:off x="5468114" y="1241449"/>
              <a:ext cx="987550" cy="0"/>
            </a:xfrm>
            <a:prstGeom prst="straightConnector1">
              <a:avLst/>
            </a:prstGeom>
            <a:ln w="793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455664" y="909123"/>
              <a:ext cx="4799120" cy="66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Called once per grid node</a:t>
              </a:r>
              <a:endParaRPr lang="en-US" sz="24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2932" y="3852182"/>
            <a:ext cx="8151068" cy="2311962"/>
            <a:chOff x="983812" y="2980868"/>
            <a:chExt cx="8368354" cy="3328492"/>
          </a:xfrm>
        </p:grpSpPr>
        <p:grpSp>
          <p:nvGrpSpPr>
            <p:cNvPr id="34" name="Group 33"/>
            <p:cNvGrpSpPr/>
            <p:nvPr/>
          </p:nvGrpSpPr>
          <p:grpSpPr>
            <a:xfrm>
              <a:off x="983812" y="2980868"/>
              <a:ext cx="8368354" cy="3328492"/>
              <a:chOff x="983812" y="2980868"/>
              <a:chExt cx="8368354" cy="3328492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983812" y="2980868"/>
                <a:ext cx="8368354" cy="3328492"/>
                <a:chOff x="983812" y="2980868"/>
                <a:chExt cx="8368354" cy="3328492"/>
              </a:xfrm>
            </p:grpSpPr>
            <p:cxnSp>
              <p:nvCxnSpPr>
                <p:cNvPr id="17" name="Straight Arrow Connector 16"/>
                <p:cNvCxnSpPr>
                  <a:stCxn id="20" idx="2"/>
                  <a:endCxn id="22" idx="6"/>
                </p:cNvCxnSpPr>
                <p:nvPr/>
              </p:nvCxnSpPr>
              <p:spPr>
                <a:xfrm flipH="1">
                  <a:off x="3337231" y="4023665"/>
                  <a:ext cx="4349827" cy="1572463"/>
                </a:xfrm>
                <a:prstGeom prst="straightConnector1">
                  <a:avLst/>
                </a:prstGeom>
                <a:ln w="79375">
                  <a:solidFill>
                    <a:schemeClr val="accent2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2" name="Group 31"/>
                <p:cNvGrpSpPr/>
                <p:nvPr/>
              </p:nvGrpSpPr>
              <p:grpSpPr>
                <a:xfrm>
                  <a:off x="983812" y="2980868"/>
                  <a:ext cx="8368354" cy="3328492"/>
                  <a:chOff x="983812" y="2980868"/>
                  <a:chExt cx="8368354" cy="3328492"/>
                </a:xfrm>
              </p:grpSpPr>
              <p:sp>
                <p:nvSpPr>
                  <p:cNvPr id="10" name="Oval 9"/>
                  <p:cNvSpPr/>
                  <p:nvPr/>
                </p:nvSpPr>
                <p:spPr>
                  <a:xfrm>
                    <a:off x="3614928" y="2980868"/>
                    <a:ext cx="956436" cy="475488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13" name="Oval 12"/>
                  <p:cNvSpPr/>
                  <p:nvPr/>
                </p:nvSpPr>
                <p:spPr>
                  <a:xfrm>
                    <a:off x="4776231" y="5833872"/>
                    <a:ext cx="475488" cy="475488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n w="18000">
                        <a:solidFill>
                          <a:schemeClr val="accent2">
                            <a:satMod val="140000"/>
                          </a:scheme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021950" y="3359014"/>
                    <a:ext cx="3330216" cy="6646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 smtClean="0"/>
                      <a:t>Array-access imposters</a:t>
                    </a:r>
                    <a:endParaRPr lang="en-US" sz="2400" dirty="0"/>
                  </a:p>
                </p:txBody>
              </p:sp>
              <p:grpSp>
                <p:nvGrpSpPr>
                  <p:cNvPr id="31" name="Group 30"/>
                  <p:cNvGrpSpPr/>
                  <p:nvPr/>
                </p:nvGrpSpPr>
                <p:grpSpPr>
                  <a:xfrm>
                    <a:off x="983812" y="4023665"/>
                    <a:ext cx="6703246" cy="2285695"/>
                    <a:chOff x="983812" y="4023665"/>
                    <a:chExt cx="6703246" cy="2285695"/>
                  </a:xfrm>
                </p:grpSpPr>
                <p:sp>
                  <p:nvSpPr>
                    <p:cNvPr id="11" name="Oval 10"/>
                    <p:cNvSpPr/>
                    <p:nvPr/>
                  </p:nvSpPr>
                  <p:spPr>
                    <a:xfrm>
                      <a:off x="2861743" y="5833872"/>
                      <a:ext cx="475488" cy="475488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noFill/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" name="Oval 21"/>
                    <p:cNvSpPr/>
                    <p:nvPr/>
                  </p:nvSpPr>
                  <p:spPr>
                    <a:xfrm>
                      <a:off x="2861743" y="5358383"/>
                      <a:ext cx="475488" cy="475488"/>
                    </a:xfrm>
                    <a:prstGeom prst="ellipse">
                      <a:avLst/>
                    </a:prstGeom>
                    <a:noFill/>
                    <a:ln w="28575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>
                        <a:ln w="18000">
                          <a:solidFill>
                            <a:schemeClr val="accent2">
                              <a:satMod val="140000"/>
                            </a:schemeClr>
                          </a:solidFill>
                          <a:prstDash val="solid"/>
                          <a:miter lim="800000"/>
                        </a:ln>
                        <a:noFill/>
                        <a:effectLst>
                          <a:outerShdw blurRad="25500" dist="23000" dir="7020000" algn="tl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p:txBody>
                </p:sp>
                <p:grpSp>
                  <p:nvGrpSpPr>
                    <p:cNvPr id="30" name="Group 29"/>
                    <p:cNvGrpSpPr/>
                    <p:nvPr/>
                  </p:nvGrpSpPr>
                  <p:grpSpPr>
                    <a:xfrm>
                      <a:off x="983812" y="4023665"/>
                      <a:ext cx="6703246" cy="2285694"/>
                      <a:chOff x="983812" y="4023665"/>
                      <a:chExt cx="6703246" cy="2285694"/>
                    </a:xfrm>
                  </p:grpSpPr>
                  <p:sp>
                    <p:nvSpPr>
                      <p:cNvPr id="8" name="Oval 7"/>
                      <p:cNvSpPr/>
                      <p:nvPr/>
                    </p:nvSpPr>
                    <p:spPr>
                      <a:xfrm>
                        <a:off x="983812" y="5434508"/>
                        <a:ext cx="475488" cy="475488"/>
                      </a:xfrm>
                      <a:prstGeom prst="ellips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b="1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noFill/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9" name="Oval 8"/>
                      <p:cNvSpPr/>
                      <p:nvPr/>
                    </p:nvSpPr>
                    <p:spPr>
                      <a:xfrm>
                        <a:off x="983812" y="5833871"/>
                        <a:ext cx="475488" cy="475488"/>
                      </a:xfrm>
                      <a:prstGeom prst="ellipse">
                        <a:avLst/>
                      </a:prstGeom>
                      <a:noFill/>
                      <a:ln w="28575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b="1">
                          <a:ln w="18000">
                            <a:solidFill>
                              <a:schemeClr val="accent2">
                                <a:satMod val="140000"/>
                              </a:schemeClr>
                            </a:solidFill>
                            <a:prstDash val="solid"/>
                            <a:miter lim="800000"/>
                          </a:ln>
                          <a:noFill/>
                          <a:effectLst>
                            <a:outerShdw blurRad="25500" dist="23000" dir="7020000" algn="tl">
                              <a:srgbClr val="000000">
                                <a:alpha val="50000"/>
                              </a:srgbClr>
                            </a:outerShdw>
                          </a:effectLst>
                        </a:endParaRPr>
                      </a:p>
                    </p:txBody>
                  </p:sp>
                  <p:cxnSp>
                    <p:nvCxnSpPr>
                      <p:cNvPr id="23" name="Straight Arrow Connector 22"/>
                      <p:cNvCxnSpPr>
                        <a:stCxn id="20" idx="2"/>
                        <a:endCxn id="8" idx="7"/>
                      </p:cNvCxnSpPr>
                      <p:nvPr/>
                    </p:nvCxnSpPr>
                    <p:spPr>
                      <a:xfrm flipH="1">
                        <a:off x="1389666" y="4023665"/>
                        <a:ext cx="6297392" cy="1480476"/>
                      </a:xfrm>
                      <a:prstGeom prst="straightConnector1">
                        <a:avLst/>
                      </a:prstGeom>
                      <a:ln w="79375">
                        <a:solidFill>
                          <a:schemeClr val="accent2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</p:grpSp>
          </p:grpSp>
          <p:cxnSp>
            <p:nvCxnSpPr>
              <p:cNvPr id="26" name="Straight Arrow Connector 25"/>
              <p:cNvCxnSpPr>
                <a:stCxn id="20" idx="2"/>
                <a:endCxn id="13" idx="7"/>
              </p:cNvCxnSpPr>
              <p:nvPr/>
            </p:nvCxnSpPr>
            <p:spPr>
              <a:xfrm flipH="1">
                <a:off x="5182085" y="4023665"/>
                <a:ext cx="2504973" cy="1879840"/>
              </a:xfrm>
              <a:prstGeom prst="straightConnector1">
                <a:avLst/>
              </a:prstGeom>
              <a:ln w="79375">
                <a:solidFill>
                  <a:schemeClr val="accent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/>
            <p:cNvCxnSpPr>
              <a:stCxn id="10" idx="6"/>
            </p:cNvCxnSpPr>
            <p:nvPr/>
          </p:nvCxnSpPr>
          <p:spPr>
            <a:xfrm>
              <a:off x="4571365" y="3218613"/>
              <a:ext cx="1450586" cy="432885"/>
            </a:xfrm>
            <a:prstGeom prst="straightConnector1">
              <a:avLst/>
            </a:prstGeom>
            <a:ln w="79375"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28" name="Group 27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29" name="Right Triangle 28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ight Triangle 3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Right Triangle 3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Right Triangle 3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1" name="Oval 40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Oval 42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44" name="Right Triangle 43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Right Triangle 44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46" name="Straight Connector 45"/>
            <p:cNvCxnSpPr>
              <a:stCxn id="39" idx="0"/>
              <a:endCxn id="54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54" idx="3"/>
              <a:endCxn id="42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54" idx="7"/>
              <a:endCxn id="43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42" idx="4"/>
              <a:endCxn id="43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51" name="Straight Connector 50"/>
            <p:cNvCxnSpPr>
              <a:stCxn id="43" idx="6"/>
              <a:endCxn id="41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9" idx="0"/>
              <a:endCxn id="41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39" idx="7"/>
              <a:endCxn id="50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Oval 53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56" name="Oval 55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Oval 56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Oval 57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Oval 58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0" name="Oval 59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1" name="Oval 60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61" idx="5"/>
              <a:endCxn id="56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68" idx="6"/>
              <a:endCxn id="56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9" idx="2"/>
              <a:endCxn id="56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8" idx="1"/>
              <a:endCxn id="56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56" idx="4"/>
              <a:endCxn id="60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70" name="Rectangle 69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0" name="Rectangle 109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2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Cause of overhead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35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-11128" y="2620273"/>
            <a:ext cx="91551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2132" y="919017"/>
            <a:ext cx="8084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 err="1" smtClean="0"/>
              <a:t>GridWeaver</a:t>
            </a:r>
            <a:r>
              <a:rPr lang="en-US" sz="2000" dirty="0" smtClean="0"/>
              <a:t> library introduces overhead every time it calls a function.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GridWeaver</a:t>
            </a:r>
            <a:r>
              <a:rPr lang="en-US" sz="2000" dirty="0" smtClean="0"/>
              <a:t> calls a function: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Each time it iterates over a cell  (stencil function).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Every time the stencil references a node  (access function).</a:t>
            </a:r>
          </a:p>
        </p:txBody>
      </p:sp>
    </p:spTree>
    <p:extLst>
      <p:ext uri="{BB962C8B-B14F-4D97-AF65-F5344CB8AC3E}">
        <p14:creationId xmlns:p14="http://schemas.microsoft.com/office/powerpoint/2010/main" val="690571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ocument 7"/>
          <p:cNvSpPr/>
          <p:nvPr/>
        </p:nvSpPr>
        <p:spPr>
          <a:xfrm>
            <a:off x="99387" y="2867025"/>
            <a:ext cx="1847850" cy="1314450"/>
          </a:xfrm>
          <a:prstGeom prst="flowChartDocumen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Fortran Program w/ </a:t>
            </a:r>
            <a:r>
              <a:rPr lang="en-US" dirty="0" err="1" smtClean="0">
                <a:solidFill>
                  <a:schemeClr val="tx1"/>
                </a:solidFill>
              </a:rPr>
              <a:t>GridWeaver</a:t>
            </a:r>
            <a:r>
              <a:rPr lang="en-US" dirty="0" smtClean="0">
                <a:solidFill>
                  <a:schemeClr val="tx1"/>
                </a:solidFill>
              </a:rPr>
              <a:t> Calls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8" name="Flowchart: Document 127"/>
          <p:cNvSpPr/>
          <p:nvPr/>
        </p:nvSpPr>
        <p:spPr>
          <a:xfrm>
            <a:off x="1749937" y="1197570"/>
            <a:ext cx="1526485" cy="1085850"/>
          </a:xfrm>
          <a:prstGeom prst="flowChartDocumen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Input 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lowchart: Data 8"/>
          <p:cNvSpPr/>
          <p:nvPr/>
        </p:nvSpPr>
        <p:spPr>
          <a:xfrm>
            <a:off x="6344106" y="2560701"/>
            <a:ext cx="2771949" cy="612648"/>
          </a:xfrm>
          <a:prstGeom prst="flowChartInputOutp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Program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9" name="Flowchart: Data 128"/>
          <p:cNvSpPr/>
          <p:nvPr/>
        </p:nvSpPr>
        <p:spPr>
          <a:xfrm>
            <a:off x="6344105" y="4060771"/>
            <a:ext cx="2771949" cy="612648"/>
          </a:xfrm>
          <a:prstGeom prst="flowChartInputOutp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Optimized program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9937" y="4975341"/>
            <a:ext cx="1628263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GridWear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library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169865" y="3909895"/>
            <a:ext cx="1815969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</a:rPr>
              <a:t>GridWeaver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Source-to-source translator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4169865" y="2409825"/>
            <a:ext cx="1815969" cy="914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Fortran Compiler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/>
          <p:cNvCxnSpPr>
            <a:stCxn id="8" idx="3"/>
            <a:endCxn id="131" idx="1"/>
          </p:cNvCxnSpPr>
          <p:nvPr/>
        </p:nvCxnSpPr>
        <p:spPr>
          <a:xfrm flipV="1">
            <a:off x="1947237" y="2867025"/>
            <a:ext cx="2222628" cy="65722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3"/>
            <a:endCxn id="130" idx="1"/>
          </p:cNvCxnSpPr>
          <p:nvPr/>
        </p:nvCxnSpPr>
        <p:spPr>
          <a:xfrm>
            <a:off x="1947237" y="3524250"/>
            <a:ext cx="2222628" cy="84284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1" idx="3"/>
            <a:endCxn id="9" idx="2"/>
          </p:cNvCxnSpPr>
          <p:nvPr/>
        </p:nvCxnSpPr>
        <p:spPr>
          <a:xfrm>
            <a:off x="5985834" y="2867025"/>
            <a:ext cx="635467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0" idx="3"/>
            <a:endCxn id="129" idx="2"/>
          </p:cNvCxnSpPr>
          <p:nvPr/>
        </p:nvCxnSpPr>
        <p:spPr>
          <a:xfrm>
            <a:off x="5985834" y="4367095"/>
            <a:ext cx="635466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28" idx="1"/>
            <a:endCxn id="8" idx="0"/>
          </p:cNvCxnSpPr>
          <p:nvPr/>
        </p:nvCxnSpPr>
        <p:spPr>
          <a:xfrm rot="10800000" flipV="1">
            <a:off x="1023313" y="1740495"/>
            <a:ext cx="726625" cy="1126530"/>
          </a:xfrm>
          <a:prstGeom prst="curvedConnector2">
            <a:avLst/>
          </a:prstGeom>
          <a:ln w="5715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321892" y="2690827"/>
            <a:ext cx="12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Debug Path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32666" y="4185549"/>
            <a:ext cx="188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Performance path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24" name="Group 2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26" name="Right Triangle 25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7" name="Right Triangle 26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8" name="Right Triangle 27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9" name="Right Triangle 28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0" name="Oval 29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2" name="Oval 31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35" name="Right Triangle 34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ight Triangle 35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37" name="Straight Connector 36"/>
            <p:cNvCxnSpPr>
              <a:stCxn id="30" idx="0"/>
              <a:endCxn id="45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45" idx="3"/>
              <a:endCxn id="33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45" idx="7"/>
              <a:endCxn id="34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3" idx="4"/>
              <a:endCxn id="34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42" name="Straight Connector 41"/>
            <p:cNvCxnSpPr>
              <a:stCxn id="34" idx="6"/>
              <a:endCxn id="32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0" idx="0"/>
              <a:endCxn id="32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0" idx="7"/>
              <a:endCxn id="41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47" name="Oval 46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8" name="Oval 47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9" name="Oval 48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0" name="Oval 49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1" name="Oval 50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2" name="Oval 51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>
              <a:stCxn id="52" idx="5"/>
              <a:endCxn id="47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>
              <a:stCxn id="59" idx="6"/>
              <a:endCxn id="47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50" idx="2"/>
              <a:endCxn id="47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49" idx="1"/>
              <a:endCxn id="47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47" idx="4"/>
              <a:endCxn id="51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61" name="Rectangle 60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1" name="Rectangle 100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3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Source-to-source translator</a:t>
            </a:r>
            <a:endParaRPr lang="en-US" sz="4000" dirty="0">
              <a:solidFill>
                <a:srgbClr val="02050A"/>
              </a:solidFill>
            </a:endParaRPr>
          </a:p>
        </p:txBody>
      </p:sp>
      <p:cxnSp>
        <p:nvCxnSpPr>
          <p:cNvPr id="100" name="Curved Connector 99"/>
          <p:cNvCxnSpPr>
            <a:stCxn id="8" idx="2"/>
            <a:endCxn id="10" idx="1"/>
          </p:cNvCxnSpPr>
          <p:nvPr/>
        </p:nvCxnSpPr>
        <p:spPr>
          <a:xfrm rot="16200000" flipH="1">
            <a:off x="717641" y="4400245"/>
            <a:ext cx="1337966" cy="726625"/>
          </a:xfrm>
          <a:prstGeom prst="curvedConnector2">
            <a:avLst/>
          </a:prstGeom>
          <a:ln w="57150" cmpd="sng">
            <a:solidFill>
              <a:srgbClr val="4F81BD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15704" y="4824295"/>
            <a:ext cx="9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Links to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5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56" y="1582189"/>
            <a:ext cx="3502152" cy="312724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Performance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ight Triangle 8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Oval 8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Right Triangle 9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ight Triangle 9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5" name="Straight Connector 94"/>
            <p:cNvCxnSpPr>
              <a:stCxn id="89" idx="0"/>
              <a:endCxn id="10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03" idx="3"/>
              <a:endCxn id="9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03" idx="7"/>
              <a:endCxn id="9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1" idx="4"/>
              <a:endCxn id="9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0" name="Straight Connector 99"/>
            <p:cNvCxnSpPr>
              <a:stCxn id="92" idx="6"/>
              <a:endCxn id="9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9" idx="0"/>
              <a:endCxn id="9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9" idx="7"/>
              <a:endCxn id="9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5" name="Oval 10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1" name="Straight Arrow Connector 110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>
              <a:stCxn id="110" idx="5"/>
              <a:endCxn id="10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117" idx="6"/>
              <a:endCxn id="10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08" idx="2"/>
              <a:endCxn id="10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07" idx="1"/>
              <a:endCxn id="10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05" idx="4"/>
              <a:endCxn id="109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19" name="Rectangle 118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55" name="Rectangle 154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56" name="Picture 1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57" name="Rectangle 156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58" name="Rectangle 157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" name="TextBox 1"/>
          <p:cNvSpPr txBox="1"/>
          <p:nvPr/>
        </p:nvSpPr>
        <p:spPr>
          <a:xfrm>
            <a:off x="527940" y="981357"/>
            <a:ext cx="2549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CGPOP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25513" y="1007667"/>
            <a:ext cx="333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SWM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8079" y="1376999"/>
            <a:ext cx="1728391" cy="440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763" y="2682215"/>
            <a:ext cx="1709240" cy="3686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339" y="3947229"/>
            <a:ext cx="1699664" cy="359084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7515388" y="100766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ISTeC</a:t>
            </a:r>
            <a:r>
              <a:rPr lang="en-US" b="1" dirty="0" smtClean="0"/>
              <a:t> Cray</a:t>
            </a:r>
            <a:endParaRPr lang="en-US" b="1" dirty="0"/>
          </a:p>
        </p:txBody>
      </p:sp>
      <p:sp>
        <p:nvSpPr>
          <p:cNvPr id="164" name="TextBox 163"/>
          <p:cNvSpPr txBox="1"/>
          <p:nvPr/>
        </p:nvSpPr>
        <p:spPr>
          <a:xfrm>
            <a:off x="7430992" y="2312883"/>
            <a:ext cx="13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Yellowstone</a:t>
            </a:r>
            <a:endParaRPr lang="en-US" b="1" dirty="0"/>
          </a:p>
        </p:txBody>
      </p:sp>
      <p:sp>
        <p:nvSpPr>
          <p:cNvPr id="165" name="TextBox 164"/>
          <p:cNvSpPr txBox="1"/>
          <p:nvPr/>
        </p:nvSpPr>
        <p:spPr>
          <a:xfrm>
            <a:off x="7659401" y="3575546"/>
            <a:ext cx="909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Gordon</a:t>
            </a:r>
            <a:endParaRPr lang="en-US" b="1" dirty="0"/>
          </a:p>
        </p:txBody>
      </p:sp>
      <p:sp>
        <p:nvSpPr>
          <p:cNvPr id="166" name="Rectangle 165"/>
          <p:cNvSpPr/>
          <p:nvPr/>
        </p:nvSpPr>
        <p:spPr>
          <a:xfrm>
            <a:off x="7121850" y="1016612"/>
            <a:ext cx="1954364" cy="369282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2392" y="1580918"/>
            <a:ext cx="3503121" cy="3128518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524414" y="1580919"/>
            <a:ext cx="3503121" cy="3128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56345" y="4335947"/>
            <a:ext cx="1775854" cy="2009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9612" y="3050875"/>
            <a:ext cx="1803894" cy="210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6546" y="1817476"/>
            <a:ext cx="1822587" cy="1916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53" y="1582190"/>
            <a:ext cx="3497160" cy="312724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5847" y="4831084"/>
            <a:ext cx="759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source-to-source translation tool removes library overhead.</a:t>
            </a:r>
          </a:p>
        </p:txBody>
      </p:sp>
    </p:spTree>
    <p:extLst>
      <p:ext uri="{BB962C8B-B14F-4D97-AF65-F5344CB8AC3E}">
        <p14:creationId xmlns:p14="http://schemas.microsoft.com/office/powerpoint/2010/main" val="319342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Summary:  stencils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0" name="Group 109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11" name="Right Triangle 110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Right Triangle 111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3" name="Right Triangle 112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4" name="Right Triangle 113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5" name="Oval 114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6" name="Oval 115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7" name="Oval 116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8" name="Oval 117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19" name="Right Triangle 118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0" name="Right Triangle 119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21" name="Straight Connector 120"/>
            <p:cNvCxnSpPr>
              <a:stCxn id="115" idx="0"/>
              <a:endCxn id="129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stCxn id="129" idx="3"/>
              <a:endCxn id="117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stCxn id="129" idx="7"/>
              <a:endCxn id="118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17" idx="4"/>
              <a:endCxn id="118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Oval 124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26" name="Straight Connector 125"/>
            <p:cNvCxnSpPr>
              <a:stCxn id="118" idx="6"/>
              <a:endCxn id="116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115" idx="0"/>
              <a:endCxn id="116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7"/>
              <a:endCxn id="125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9" name="Oval 128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31" name="Oval 130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Oval 131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Oval 132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Oval 133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Oval 134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Oval 135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7" name="Straight Arrow Connector 136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36" idx="5"/>
              <a:endCxn id="131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>
              <a:stCxn id="143" idx="6"/>
              <a:endCxn id="131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/>
            <p:cNvCxnSpPr>
              <a:stCxn id="134" idx="2"/>
              <a:endCxn id="131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>
              <a:stCxn id="133" idx="1"/>
              <a:endCxn id="131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>
              <a:stCxn id="131" idx="4"/>
              <a:endCxn id="135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45" name="Rectangle 144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34" name="Rectangle 23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35" name="Picture 2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36" name="Rectangle 23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37" name="Rectangle 236"/>
          <p:cNvSpPr/>
          <p:nvPr/>
        </p:nvSpPr>
        <p:spPr>
          <a:xfrm>
            <a:off x="2184400" y="-26054"/>
            <a:ext cx="929111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3" name="TextBox 82"/>
          <p:cNvSpPr txBox="1"/>
          <p:nvPr/>
        </p:nvSpPr>
        <p:spPr>
          <a:xfrm>
            <a:off x="321471" y="1207338"/>
            <a:ext cx="87802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Expressivity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Compact and non-compact stencils within a bounded distance.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Performance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Function call overhead slows things down, but we can alleviate it with a source-to-source translator.</a:t>
            </a:r>
          </a:p>
          <a:p>
            <a:endParaRPr lang="en-US" sz="36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Programmability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</a:rPr>
              <a:t>Able to express stencil computations as if they were operating on a regular grid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981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39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EB4E3"/>
                </a:solidFill>
              </a:rPr>
              <a:t>         Related Work</a:t>
            </a:r>
          </a:p>
          <a:p>
            <a:endParaRPr lang="en-US" sz="10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           Communication</a:t>
            </a:r>
            <a:endParaRPr lang="en-US" sz="1400" b="1" dirty="0">
              <a:solidFill>
                <a:srgbClr val="10253F"/>
              </a:solidFill>
            </a:endParaRP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Publication Record</a:t>
            </a:r>
            <a:endParaRPr lang="en-US" sz="3200" b="1" dirty="0">
              <a:solidFill>
                <a:srgbClr val="8EB4E3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717" y="355492"/>
            <a:ext cx="2225852" cy="14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119" y="2468271"/>
            <a:ext cx="3728299" cy="36572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856" y="2499148"/>
            <a:ext cx="3641424" cy="366756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41389" y="3499712"/>
            <a:ext cx="890588" cy="796925"/>
            <a:chOff x="4124324" y="3459162"/>
            <a:chExt cx="890588" cy="796925"/>
          </a:xfrm>
        </p:grpSpPr>
        <p:sp>
          <p:nvSpPr>
            <p:cNvPr id="8" name="Hexagon 7"/>
            <p:cNvSpPr/>
            <p:nvPr/>
          </p:nvSpPr>
          <p:spPr>
            <a:xfrm>
              <a:off x="4565650" y="3998912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exagon 8"/>
            <p:cNvSpPr/>
            <p:nvPr/>
          </p:nvSpPr>
          <p:spPr>
            <a:xfrm>
              <a:off x="4252912" y="3975100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exagon 9"/>
            <p:cNvSpPr/>
            <p:nvPr/>
          </p:nvSpPr>
          <p:spPr>
            <a:xfrm rot="16200000">
              <a:off x="4092574" y="3714213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exagon 10"/>
            <p:cNvSpPr/>
            <p:nvPr/>
          </p:nvSpPr>
          <p:spPr>
            <a:xfrm>
              <a:off x="4252912" y="3460750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exagon 11"/>
            <p:cNvSpPr/>
            <p:nvPr/>
          </p:nvSpPr>
          <p:spPr>
            <a:xfrm>
              <a:off x="4565650" y="3459162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6379454">
              <a:off x="4725987" y="3741737"/>
              <a:ext cx="320675" cy="257175"/>
            </a:xfrm>
            <a:prstGeom prst="hexag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exagon 6"/>
            <p:cNvSpPr/>
            <p:nvPr/>
          </p:nvSpPr>
          <p:spPr>
            <a:xfrm rot="16004385">
              <a:off x="4405313" y="3721267"/>
              <a:ext cx="320675" cy="257175"/>
            </a:xfrm>
            <a:prstGeom prst="hexagon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246083" y="2651497"/>
            <a:ext cx="4745382" cy="3633899"/>
            <a:chOff x="3575452" y="2188035"/>
            <a:chExt cx="5568548" cy="4264260"/>
          </a:xfrm>
        </p:grpSpPr>
        <p:sp>
          <p:nvSpPr>
            <p:cNvPr id="36" name="Rectangle 35"/>
            <p:cNvSpPr/>
            <p:nvPr/>
          </p:nvSpPr>
          <p:spPr>
            <a:xfrm>
              <a:off x="3575452" y="2188035"/>
              <a:ext cx="5568548" cy="426426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452" y="2188035"/>
              <a:ext cx="5519953" cy="4264260"/>
            </a:xfrm>
            <a:prstGeom prst="rect">
              <a:avLst/>
            </a:prstGeom>
          </p:spPr>
        </p:pic>
      </p:grpSp>
      <p:sp>
        <p:nvSpPr>
          <p:cNvPr id="43" name="Right Arrow 42"/>
          <p:cNvSpPr/>
          <p:nvPr/>
        </p:nvSpPr>
        <p:spPr>
          <a:xfrm>
            <a:off x="3553851" y="3666663"/>
            <a:ext cx="748742" cy="10387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From a computer science perspective: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what do Earth Simulation applications do?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1144" y="1698730"/>
            <a:ext cx="8268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They solve PDE’s on </a:t>
            </a:r>
            <a:r>
              <a:rPr lang="en-US" sz="2400" dirty="0" err="1" smtClean="0"/>
              <a:t>semiregular</a:t>
            </a:r>
            <a:r>
              <a:rPr lang="en-US" sz="2400" dirty="0" smtClean="0"/>
              <a:t> grids with stencil computations.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15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205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20466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2024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3582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20466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82024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3582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20466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82024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43582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0466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82024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43582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20466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82024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43582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20466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82024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43582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12420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73978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35536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2420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73978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35536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812420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3978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535536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020466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82024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43582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20466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382024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43582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0466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82024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743582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132400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493958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855516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132400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93958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855516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32400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493958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55516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132400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493958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855516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132400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493958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855516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132400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493958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855516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132400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493958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855516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132400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493958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855516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132400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493958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855516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812420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73978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535536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12420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73978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535536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812420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173978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535536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812420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173978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535536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812420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173978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35536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812420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173978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535536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/>
          <p:cNvGrpSpPr/>
          <p:nvPr/>
        </p:nvGrpSpPr>
        <p:grpSpPr>
          <a:xfrm>
            <a:off x="4181475" y="3270250"/>
            <a:ext cx="733425" cy="727075"/>
            <a:chOff x="4181475" y="3270250"/>
            <a:chExt cx="733425" cy="727075"/>
          </a:xfrm>
        </p:grpSpPr>
        <p:sp>
          <p:nvSpPr>
            <p:cNvPr id="107" name="Rectangle 106"/>
            <p:cNvSpPr/>
            <p:nvPr/>
          </p:nvSpPr>
          <p:spPr>
            <a:xfrm>
              <a:off x="4382024" y="3436636"/>
              <a:ext cx="361558" cy="361558"/>
            </a:xfrm>
            <a:prstGeom prst="rect">
              <a:avLst/>
            </a:prstGeom>
            <a:solidFill>
              <a:srgbClr val="C0504D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Arrow Connector 107"/>
            <p:cNvCxnSpPr/>
            <p:nvPr/>
          </p:nvCxnSpPr>
          <p:spPr>
            <a:xfrm>
              <a:off x="4568825" y="3270250"/>
              <a:ext cx="3175" cy="2127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4666293" y="3270250"/>
              <a:ext cx="248607" cy="251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4210050" y="3270250"/>
              <a:ext cx="267657" cy="25178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 flipV="1">
              <a:off x="4705350" y="3616325"/>
              <a:ext cx="209550" cy="10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traight Arrow Connector 111"/>
            <p:cNvCxnSpPr/>
            <p:nvPr/>
          </p:nvCxnSpPr>
          <p:spPr>
            <a:xfrm flipH="1" flipV="1">
              <a:off x="4666293" y="3710618"/>
              <a:ext cx="248607" cy="2867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4568825" y="3749675"/>
              <a:ext cx="3175" cy="2476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V="1">
              <a:off x="4181475" y="3710618"/>
              <a:ext cx="296232" cy="2613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 flipV="1">
              <a:off x="4210050" y="3616325"/>
              <a:ext cx="228600" cy="10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4548187" y="2308225"/>
            <a:ext cx="1477963" cy="1327150"/>
            <a:chOff x="4181475" y="2670175"/>
            <a:chExt cx="1477963" cy="1327150"/>
          </a:xfrm>
        </p:grpSpPr>
        <p:sp>
          <p:nvSpPr>
            <p:cNvPr id="140" name="Rectangle 139"/>
            <p:cNvSpPr/>
            <p:nvPr/>
          </p:nvSpPr>
          <p:spPr>
            <a:xfrm>
              <a:off x="4382024" y="3436636"/>
              <a:ext cx="361558" cy="361558"/>
            </a:xfrm>
            <a:prstGeom prst="rect">
              <a:avLst/>
            </a:prstGeom>
            <a:solidFill>
              <a:srgbClr val="C0504D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>
              <a:off x="4548188" y="2670175"/>
              <a:ext cx="23812" cy="8128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H="1">
              <a:off x="4666294" y="2708275"/>
              <a:ext cx="961394" cy="8137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>
              <a:off x="4202113" y="2708275"/>
              <a:ext cx="275594" cy="8137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 flipH="1">
              <a:off x="4705350" y="3616325"/>
              <a:ext cx="9540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 flipV="1">
              <a:off x="4666294" y="3710619"/>
              <a:ext cx="961394" cy="26874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/>
            <p:nvPr/>
          </p:nvCxnSpPr>
          <p:spPr>
            <a:xfrm flipV="1">
              <a:off x="4568825" y="3749675"/>
              <a:ext cx="3175" cy="24765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/>
            <p:nvPr/>
          </p:nvCxnSpPr>
          <p:spPr>
            <a:xfrm flipV="1">
              <a:off x="4181475" y="3710618"/>
              <a:ext cx="296232" cy="2613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Arrow Connector 147"/>
            <p:cNvCxnSpPr/>
            <p:nvPr/>
          </p:nvCxnSpPr>
          <p:spPr>
            <a:xfrm flipV="1">
              <a:off x="4210050" y="3616325"/>
              <a:ext cx="228600" cy="10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Rectangle 1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9" name="Group 118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20" name="Right Triangle 119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1" name="Right Triangle 120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2" name="Right Triangle 121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3" name="Right Triangle 122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Oval 123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Oval 124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26" name="Oval 125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Oval 126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28" name="Right Triangle 127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9" name="Right Triangle 128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30" name="Straight Connector 129"/>
            <p:cNvCxnSpPr>
              <a:stCxn id="124" idx="0"/>
              <a:endCxn id="149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>
              <a:stCxn id="149" idx="3"/>
              <a:endCxn id="126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stCxn id="149" idx="7"/>
              <a:endCxn id="127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26" idx="4"/>
              <a:endCxn id="127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Oval 133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35" name="Straight Connector 134"/>
            <p:cNvCxnSpPr>
              <a:stCxn id="127" idx="6"/>
              <a:endCxn id="125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>
              <a:stCxn id="124" idx="0"/>
              <a:endCxn id="125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>
              <a:stCxn id="124" idx="7"/>
              <a:endCxn id="134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51" name="Oval 150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Oval 151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Oval 152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Oval 153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Oval 154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Oval 155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57" name="Straight Arrow Connector 156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6" idx="5"/>
              <a:endCxn id="151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63" idx="6"/>
              <a:endCxn id="151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stCxn id="154" idx="2"/>
              <a:endCxn id="151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>
              <a:stCxn id="153" idx="1"/>
              <a:endCxn id="151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51" idx="4"/>
              <a:endCxn id="155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Oval 162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65" name="Rectangle 164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01" name="Rectangle 200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02" name="Picture 2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04" name="Rectangle 203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05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Halos</a:t>
            </a:r>
            <a:endParaRPr lang="en-US" sz="4000" dirty="0">
              <a:solidFill>
                <a:srgbClr val="020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7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Rectangle 235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020466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82024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43582" y="3075078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20466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82024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43582" y="3436636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20466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82024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43582" y="3798194"/>
            <a:ext cx="361558" cy="3615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20466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82024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743582" y="1444398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020466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82024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743582" y="1805956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020466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82024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43582" y="2167514"/>
            <a:ext cx="361558" cy="36155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812420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173978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535536" y="3075078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812420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73978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535536" y="3436636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812420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73978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535536" y="3798194"/>
            <a:ext cx="361558" cy="361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020466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82024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743582" y="4729464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20466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382024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43582" y="5091022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0466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82024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743582" y="5452580"/>
            <a:ext cx="361558" cy="36155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132400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493958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2855516" y="3075078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2132400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493958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855516" y="3436636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32400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493958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855516" y="3798194"/>
            <a:ext cx="361558" cy="361558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132400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2493958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855516" y="1444398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132400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493958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2855516" y="1805956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132400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2493958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855516" y="2167514"/>
            <a:ext cx="361558" cy="3615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132400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493958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855516" y="4729464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2132400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2493958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2855516" y="5091022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132400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2493958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855516" y="5452580"/>
            <a:ext cx="361558" cy="361558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812420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73978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6535536" y="4729464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5812420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173978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6535536" y="5091022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5812420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6173978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535536" y="5452580"/>
            <a:ext cx="361558" cy="361558"/>
          </a:xfrm>
          <a:prstGeom prst="rect">
            <a:avLst/>
          </a:prstGeom>
          <a:solidFill>
            <a:srgbClr val="D9D366"/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5812420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173978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6535536" y="1444398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812420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6173978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535536" y="1805956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812420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6173978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6535536" y="2167514"/>
            <a:ext cx="361558" cy="3615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658908" y="2713520"/>
            <a:ext cx="1807790" cy="1807790"/>
            <a:chOff x="3658908" y="2713520"/>
            <a:chExt cx="1807790" cy="1807790"/>
          </a:xfrm>
        </p:grpSpPr>
        <p:sp>
          <p:nvSpPr>
            <p:cNvPr id="89" name="Rectangle 88"/>
            <p:cNvSpPr/>
            <p:nvPr/>
          </p:nvSpPr>
          <p:spPr>
            <a:xfrm>
              <a:off x="4020466" y="2713520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658908" y="2713520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743582" y="2713520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382024" y="2713520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05140" y="2713520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020466" y="4159752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3658908" y="4159752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4743582" y="4159752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382024" y="4159752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105140" y="4159752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658908" y="3075078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658908" y="3436636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658908" y="3798194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105140" y="3075078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105140" y="3436636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105140" y="3798194"/>
              <a:ext cx="361558" cy="361558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3653087" y="2713520"/>
            <a:ext cx="1807790" cy="1807790"/>
            <a:chOff x="3658908" y="2713520"/>
            <a:chExt cx="1807790" cy="1807790"/>
          </a:xfrm>
        </p:grpSpPr>
        <p:sp>
          <p:nvSpPr>
            <p:cNvPr id="163" name="Rectangle 162"/>
            <p:cNvSpPr/>
            <p:nvPr/>
          </p:nvSpPr>
          <p:spPr>
            <a:xfrm>
              <a:off x="3658908" y="2713520"/>
              <a:ext cx="361558" cy="3615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3658908" y="3075078"/>
              <a:ext cx="361558" cy="36155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3658908" y="3436636"/>
              <a:ext cx="361558" cy="36155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658908" y="3798194"/>
              <a:ext cx="361558" cy="36155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3658908" y="4159752"/>
              <a:ext cx="361558" cy="3615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20466" y="4159752"/>
              <a:ext cx="361558" cy="361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82024" y="4159752"/>
              <a:ext cx="361558" cy="361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743582" y="4159752"/>
              <a:ext cx="361558" cy="3615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105140" y="4159752"/>
              <a:ext cx="361558" cy="361558"/>
            </a:xfrm>
            <a:prstGeom prst="rect">
              <a:avLst/>
            </a:prstGeom>
            <a:solidFill>
              <a:srgbClr val="D9D366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105140" y="3075078"/>
              <a:ext cx="361558" cy="3615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105140" y="3436636"/>
              <a:ext cx="361558" cy="3615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105140" y="3798194"/>
              <a:ext cx="361558" cy="3615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105140" y="2713520"/>
              <a:ext cx="361558" cy="36155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4020466" y="2713520"/>
              <a:ext cx="361558" cy="36155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4382024" y="2713520"/>
              <a:ext cx="361558" cy="36155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743582" y="2713520"/>
              <a:ext cx="361558" cy="36155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3044825" y="2326170"/>
            <a:ext cx="2960687" cy="2585555"/>
            <a:chOff x="3044825" y="2326170"/>
            <a:chExt cx="2960687" cy="2585555"/>
          </a:xfrm>
        </p:grpSpPr>
        <p:cxnSp>
          <p:nvCxnSpPr>
            <p:cNvPr id="106" name="Straight Arrow Connector 105"/>
            <p:cNvCxnSpPr/>
            <p:nvPr/>
          </p:nvCxnSpPr>
          <p:spPr>
            <a:xfrm>
              <a:off x="3044825" y="2346325"/>
              <a:ext cx="809625" cy="5810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4191000" y="2346325"/>
              <a:ext cx="0" cy="5810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>
              <a:off x="4562475" y="2326170"/>
              <a:ext cx="0" cy="5585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 flipH="1">
              <a:off x="4924425" y="2326170"/>
              <a:ext cx="1" cy="5585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 flipH="1">
              <a:off x="5307012" y="2326170"/>
              <a:ext cx="665163" cy="5585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>
              <a:off x="5307012" y="3270250"/>
              <a:ext cx="6651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H="1">
              <a:off x="5307012" y="3616325"/>
              <a:ext cx="6651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 flipV="1">
              <a:off x="5307012" y="3965575"/>
              <a:ext cx="698500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/>
            <p:nvPr/>
          </p:nvCxnSpPr>
          <p:spPr>
            <a:xfrm>
              <a:off x="3044825" y="3248025"/>
              <a:ext cx="7762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3044825" y="3616325"/>
              <a:ext cx="77628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/>
            <p:nvPr/>
          </p:nvCxnSpPr>
          <p:spPr>
            <a:xfrm>
              <a:off x="3044825" y="3965575"/>
              <a:ext cx="776288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V="1">
              <a:off x="3044825" y="4340225"/>
              <a:ext cx="776288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 flipV="1">
              <a:off x="5273676" y="4340225"/>
              <a:ext cx="698499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4191000" y="4340225"/>
              <a:ext cx="0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 flipV="1">
              <a:off x="4562475" y="4340225"/>
              <a:ext cx="12700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 flipV="1">
              <a:off x="4924425" y="4340225"/>
              <a:ext cx="0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8" name="Rectangle 137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41" name="Group 140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42" name="Right Triangle 141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ight Triangle 142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ight Triangle 143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ight Triangle 144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Oval 145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Oval 146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48" name="Oval 147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Oval 148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150" name="Right Triangle 149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ight Triangle 150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52" name="Straight Connector 151"/>
            <p:cNvCxnSpPr>
              <a:stCxn id="146" idx="0"/>
              <a:endCxn id="160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160" idx="3"/>
              <a:endCxn id="148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>
              <a:stCxn id="160" idx="7"/>
              <a:endCxn id="149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148" idx="4"/>
              <a:endCxn id="149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57" name="Straight Connector 156"/>
            <p:cNvCxnSpPr>
              <a:stCxn id="149" idx="6"/>
              <a:endCxn id="147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46" idx="0"/>
              <a:endCxn id="147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46" idx="7"/>
              <a:endCxn id="156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0" name="Oval 159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62" name="Oval 161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2" name="Oval 181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3" name="Oval 182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4" name="Oval 183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5" name="Oval 184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6" name="Oval 185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87" name="Straight Arrow Connector 186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>
              <a:stCxn id="186" idx="5"/>
              <a:endCxn id="162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>
              <a:stCxn id="193" idx="6"/>
              <a:endCxn id="162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>
              <a:stCxn id="184" idx="2"/>
              <a:endCxn id="162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183" idx="1"/>
              <a:endCxn id="162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/>
            <p:cNvCxnSpPr>
              <a:stCxn id="162" idx="4"/>
              <a:endCxn id="185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Oval 192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95" name="Rectangle 194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31" name="Rectangle 230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32" name="Picture 2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33" name="Rectangle 232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34" name="Rectangle 233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35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Halos</a:t>
            </a:r>
            <a:endParaRPr lang="en-US" sz="4000" dirty="0">
              <a:solidFill>
                <a:srgbClr val="020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3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-645080" y="1056060"/>
            <a:ext cx="5469335" cy="4966368"/>
            <a:chOff x="2277533" y="84667"/>
            <a:chExt cx="6415182" cy="58552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5049" y="231425"/>
              <a:ext cx="2337958" cy="233795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277533" y="84667"/>
              <a:ext cx="4077224" cy="1650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032437" y="2287657"/>
              <a:ext cx="5660278" cy="3652265"/>
              <a:chOff x="3032437" y="2287657"/>
              <a:chExt cx="5660278" cy="3652265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32437" y="3559352"/>
                <a:ext cx="2380570" cy="238057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32437" y="3299003"/>
                <a:ext cx="2640919" cy="2640919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54757" y="3601964"/>
                <a:ext cx="2337958" cy="2337958"/>
              </a:xfrm>
              <a:prstGeom prst="rect">
                <a:avLst/>
              </a:prstGeom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3048000" y="2287657"/>
                <a:ext cx="2372784" cy="1271695"/>
                <a:chOff x="3048000" y="2287657"/>
                <a:chExt cx="2372784" cy="1271695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075049" y="2287657"/>
                  <a:ext cx="2345735" cy="260349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4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Group 28"/>
                <p:cNvGrpSpPr/>
                <p:nvPr/>
              </p:nvGrpSpPr>
              <p:grpSpPr>
                <a:xfrm>
                  <a:off x="3048000" y="3299003"/>
                  <a:ext cx="2365007" cy="260349"/>
                  <a:chOff x="3048000" y="3299003"/>
                  <a:chExt cx="2365007" cy="260349"/>
                </a:xfrm>
              </p:grpSpPr>
              <p:sp>
                <p:nvSpPr>
                  <p:cNvPr id="14" name="Rectangle 13"/>
                  <p:cNvSpPr/>
                  <p:nvPr/>
                </p:nvSpPr>
                <p:spPr>
                  <a:xfrm>
                    <a:off x="3048000" y="3299003"/>
                    <a:ext cx="2365007" cy="26034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  <a:alpha val="54000"/>
                    </a:schemeClr>
                  </a:solidFill>
                  <a:ln w="38100" cmpd="sng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" name="Straight Connector 10"/>
                  <p:cNvCxnSpPr>
                    <a:stCxn id="14" idx="1"/>
                  </p:cNvCxnSpPr>
                  <p:nvPr/>
                </p:nvCxnSpPr>
                <p:spPr>
                  <a:xfrm>
                    <a:off x="3048000" y="3429178"/>
                    <a:ext cx="147807" cy="130174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075049" y="2417832"/>
                  <a:ext cx="147807" cy="13017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stCxn id="15" idx="2"/>
                  <a:endCxn id="14" idx="0"/>
                </p:cNvCxnSpPr>
                <p:nvPr/>
              </p:nvCxnSpPr>
              <p:spPr>
                <a:xfrm flipH="1">
                  <a:off x="4230504" y="2548006"/>
                  <a:ext cx="17413" cy="75099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>
                <a:off x="5413007" y="3576956"/>
                <a:ext cx="1224324" cy="2338069"/>
                <a:chOff x="5413007" y="3576956"/>
                <a:chExt cx="1224324" cy="2338069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5413007" y="3576956"/>
                  <a:ext cx="260349" cy="2338069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4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6376982" y="3629025"/>
                  <a:ext cx="260349" cy="2286000"/>
                </a:xfrm>
                <a:prstGeom prst="rect">
                  <a:avLst/>
                </a:prstGeom>
                <a:solidFill>
                  <a:schemeClr val="bg1">
                    <a:lumMod val="85000"/>
                    <a:alpha val="54000"/>
                  </a:schemeClr>
                </a:solidFill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5420784" y="5773665"/>
                  <a:ext cx="147807" cy="13017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6376982" y="5770490"/>
                  <a:ext cx="147807" cy="13017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>
                  <a:stCxn id="12" idx="1"/>
                  <a:endCxn id="5" idx="3"/>
                </p:cNvCxnSpPr>
                <p:nvPr/>
              </p:nvCxnSpPr>
              <p:spPr>
                <a:xfrm flipH="1" flipV="1">
                  <a:off x="5673356" y="4745991"/>
                  <a:ext cx="703626" cy="2603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" name="Rectangle 27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2" name="Group 31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33" name="Right Triangle 32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Right Triangle 33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Right Triangle 34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ight Triangle 35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Oval 37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41" name="Right Triangle 40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Right Triangle 41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43" name="Straight Connector 42"/>
            <p:cNvCxnSpPr>
              <a:stCxn id="37" idx="0"/>
              <a:endCxn id="51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51" idx="3"/>
              <a:endCxn id="39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51" idx="7"/>
              <a:endCxn id="40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9" idx="4"/>
              <a:endCxn id="40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48" name="Straight Connector 47"/>
            <p:cNvCxnSpPr>
              <a:stCxn id="40" idx="6"/>
              <a:endCxn id="38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7" idx="0"/>
              <a:endCxn id="38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7" idx="7"/>
              <a:endCxn id="47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53" name="Oval 52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4" name="Oval 53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5" name="Oval 54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6" name="Oval 55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Oval 56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Oval 57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>
              <a:stCxn id="58" idx="5"/>
              <a:endCxn id="53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65" idx="6"/>
              <a:endCxn id="53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56" idx="2"/>
              <a:endCxn id="53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55" idx="1"/>
              <a:endCxn id="53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53" idx="4"/>
              <a:endCxn id="57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67" name="Rectangle 66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6" name="Rectangle 105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7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Planning communication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575373" y="3315250"/>
            <a:ext cx="3314158" cy="31743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50009" y="932519"/>
            <a:ext cx="6278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Before conducting communication generate a communication plan.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2173" y="3782428"/>
            <a:ext cx="1477893" cy="1467489"/>
          </a:xfrm>
          <a:prstGeom prst="rect">
            <a:avLst/>
          </a:prstGeom>
          <a:noFill/>
          <a:ln w="76200">
            <a:solidFill>
              <a:srgbClr val="00CC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91138" y="1813312"/>
            <a:ext cx="555286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Communication plan includes: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List of Messages to receive and </a:t>
            </a:r>
            <a:r>
              <a:rPr lang="en-US" sz="2400" dirty="0" smtClean="0"/>
              <a:t>send.</a:t>
            </a: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What data to send/receive in a </a:t>
            </a:r>
            <a:r>
              <a:rPr lang="en-US" sz="2400" dirty="0" smtClean="0"/>
              <a:t>message.</a:t>
            </a: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/>
              <a:t>Who to receive/send a message from/</a:t>
            </a:r>
            <a:r>
              <a:rPr lang="en-US" sz="2400" dirty="0" smtClean="0"/>
              <a:t>to.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We determine what communication to conduct by finding out what blocks the halo intersects </a:t>
            </a:r>
            <a:r>
              <a:rPr lang="en-US" sz="2400" dirty="0" smtClean="0"/>
              <a:t>with.</a:t>
            </a: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If the halo reaches outside the </a:t>
            </a:r>
            <a:r>
              <a:rPr lang="en-US" sz="2400" dirty="0" err="1" smtClean="0"/>
              <a:t>subgrid</a:t>
            </a:r>
            <a:r>
              <a:rPr lang="en-US" sz="2400" dirty="0" smtClean="0"/>
              <a:t> </a:t>
            </a:r>
            <a:r>
              <a:rPr lang="en-US" sz="2400" dirty="0"/>
              <a:t>look at border maps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43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32380" y="1504950"/>
            <a:ext cx="3835400" cy="3835400"/>
            <a:chOff x="2654300" y="1602740"/>
            <a:chExt cx="3835400" cy="3835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4300" y="1602740"/>
              <a:ext cx="3835400" cy="38354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5056596" y="2705100"/>
              <a:ext cx="0" cy="2688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5122333" y="3035299"/>
              <a:ext cx="24024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056596" y="3145367"/>
              <a:ext cx="0" cy="2137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740275" y="3035299"/>
              <a:ext cx="2328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4740275" y="2705100"/>
              <a:ext cx="266700" cy="2688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5122333" y="3101976"/>
              <a:ext cx="240242" cy="2571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532380" y="1504950"/>
            <a:ext cx="3835400" cy="3835400"/>
            <a:chOff x="2654300" y="1602740"/>
            <a:chExt cx="3835400" cy="38354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4300" y="1602740"/>
              <a:ext cx="3835400" cy="3835400"/>
            </a:xfrm>
            <a:prstGeom prst="rect">
              <a:avLst/>
            </a:prstGeom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5056596" y="2419349"/>
              <a:ext cx="0" cy="554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5122333" y="3035299"/>
              <a:ext cx="5503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056596" y="3145366"/>
              <a:ext cx="0" cy="5418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403725" y="3035299"/>
              <a:ext cx="56938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403725" y="2390775"/>
              <a:ext cx="603250" cy="5831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5122333" y="3101975"/>
              <a:ext cx="550334" cy="58525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31" name="Group 30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33" name="Right Triangle 32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Right Triangle 33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Right Triangle 35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Right Triangle 36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Oval 37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1" name="Oval 40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42" name="Right Triangle 41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Right Triangle 42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44" name="Straight Connector 43"/>
            <p:cNvCxnSpPr>
              <a:stCxn id="38" idx="0"/>
              <a:endCxn id="52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52" idx="3"/>
              <a:endCxn id="40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52" idx="7"/>
              <a:endCxn id="41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40" idx="4"/>
              <a:endCxn id="41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49" name="Straight Connector 48"/>
            <p:cNvCxnSpPr>
              <a:stCxn id="41" idx="6"/>
              <a:endCxn id="39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8" idx="0"/>
              <a:endCxn id="39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8" idx="7"/>
              <a:endCxn id="48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54" name="Oval 53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5" name="Oval 54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6" name="Oval 55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Oval 56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Oval 5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Oval 5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>
              <a:stCxn id="59" idx="5"/>
              <a:endCxn id="54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>
              <a:stCxn id="66" idx="6"/>
              <a:endCxn id="54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57" idx="2"/>
              <a:endCxn id="54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>
              <a:stCxn id="56" idx="1"/>
              <a:endCxn id="54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54" idx="4"/>
              <a:endCxn id="5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Oval 6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68" name="Rectangle 6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07" name="Rectangle 10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Non-compact stencil</a:t>
            </a:r>
            <a:endParaRPr lang="en-US" sz="4000" dirty="0">
              <a:solidFill>
                <a:srgbClr val="020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19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70" y="1433830"/>
            <a:ext cx="4025900" cy="4025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170" y="1433830"/>
            <a:ext cx="4025900" cy="402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170" y="1433830"/>
            <a:ext cx="4025900" cy="4025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2" name="Group 11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4" name="Right Triangle 13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" name="Right Triangle 14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" name="Right Triangle 15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" name="Oval 17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" name="Oval 18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Oval 20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Right Triangle 22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24" name="Straight Connector 23"/>
            <p:cNvCxnSpPr>
              <a:stCxn id="18" idx="0"/>
              <a:endCxn id="32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2" idx="3"/>
              <a:endCxn id="20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32" idx="7"/>
              <a:endCxn id="21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4"/>
              <a:endCxn id="21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29" name="Straight Connector 28"/>
            <p:cNvCxnSpPr>
              <a:stCxn id="21" idx="6"/>
              <a:endCxn id="19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8" idx="0"/>
              <a:endCxn id="19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8" idx="7"/>
              <a:endCxn id="28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34" name="Oval 33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Oval 3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9" idx="5"/>
              <a:endCxn id="34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46" idx="6"/>
              <a:endCxn id="34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2"/>
              <a:endCxn id="34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6" idx="1"/>
              <a:endCxn id="34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4" idx="4"/>
              <a:endCxn id="3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48" name="Rectangle 4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7" name="Rectangle 8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Halos for interior block</a:t>
            </a:r>
            <a:endParaRPr lang="en-US" sz="4000" dirty="0">
              <a:solidFill>
                <a:srgbClr val="020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1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0" y="1638300"/>
            <a:ext cx="3479800" cy="3581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1375" y="3632200"/>
            <a:ext cx="1039813" cy="2159000"/>
            <a:chOff x="841375" y="3632200"/>
            <a:chExt cx="1039813" cy="2159000"/>
          </a:xfrm>
        </p:grpSpPr>
        <p:pic>
          <p:nvPicPr>
            <p:cNvPr id="12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375" y="3657600"/>
              <a:ext cx="908050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4" name="Rectangle 42"/>
            <p:cNvSpPr>
              <a:spLocks noChangeArrowheads="1"/>
            </p:cNvSpPr>
            <p:nvPr/>
          </p:nvSpPr>
          <p:spPr bwMode="auto">
            <a:xfrm>
              <a:off x="1603375" y="3632200"/>
              <a:ext cx="2778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4C4C4C"/>
                  </a:solidFill>
                </a:rPr>
                <a:t>?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11" name="Group 10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13" name="Right Triangle 12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" name="Right Triangle 14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" name="Right Triangle 15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" name="Oval 17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" name="Oval 18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" name="Oval 20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Right Triangle 22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24" name="Straight Connector 23"/>
            <p:cNvCxnSpPr>
              <a:stCxn id="18" idx="0"/>
              <a:endCxn id="32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2" idx="3"/>
              <a:endCxn id="20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32" idx="7"/>
              <a:endCxn id="21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0" idx="4"/>
              <a:endCxn id="21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29" name="Straight Connector 28"/>
            <p:cNvCxnSpPr>
              <a:stCxn id="21" idx="6"/>
              <a:endCxn id="19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8" idx="0"/>
              <a:endCxn id="19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8" idx="7"/>
              <a:endCxn id="28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34" name="Oval 33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8" name="Oval 3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9" idx="5"/>
              <a:endCxn id="34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46" idx="6"/>
              <a:endCxn id="34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2"/>
              <a:endCxn id="34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6" idx="1"/>
              <a:endCxn id="34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34" idx="4"/>
              <a:endCxn id="3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48" name="Rectangle 4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84" name="Rectangle 8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7" name="Rectangle 8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88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Halos for border blocks?</a:t>
            </a:r>
            <a:endParaRPr lang="en-US" sz="4000" dirty="0">
              <a:solidFill>
                <a:srgbClr val="0205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7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3126950" y="-51453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Ghost-cell lists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6" y="1310658"/>
            <a:ext cx="6303083" cy="4849506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388879" y="1463058"/>
            <a:ext cx="25315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To conduct communication for non-compact stencils do a BFS around a block to see</a:t>
            </a:r>
            <a:r>
              <a:rPr lang="en-US" dirty="0"/>
              <a:t> </a:t>
            </a:r>
            <a:r>
              <a:rPr lang="en-US" dirty="0" smtClean="0"/>
              <a:t>what nodes are accessible.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Conduct communication to transfer values.</a:t>
            </a:r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Store values in sorted list (ghost-cells list), access through an indirection array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7" name="Right Triangle 86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Right Triangle 88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Right Triangle 89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1" name="Oval 90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Oval 92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Oval 93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5" name="Right Triangle 94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6" name="Right Triangle 95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7" name="Straight Connector 96"/>
            <p:cNvCxnSpPr>
              <a:stCxn id="91" idx="0"/>
              <a:endCxn id="105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105" idx="3"/>
              <a:endCxn id="93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105" idx="7"/>
              <a:endCxn id="94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>
              <a:stCxn id="93" idx="4"/>
              <a:endCxn id="94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2" name="Straight Connector 101"/>
            <p:cNvCxnSpPr>
              <a:stCxn id="94" idx="6"/>
              <a:endCxn id="92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91" idx="0"/>
              <a:endCxn id="92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91" idx="7"/>
              <a:endCxn id="101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Oval 104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7" name="Oval 106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9" name="Oval 108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0" name="Oval 109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1" name="Oval 110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12" name="Oval 111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>
              <a:stCxn id="112" idx="5"/>
              <a:endCxn id="107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/>
            <p:cNvCxnSpPr>
              <a:stCxn id="119" idx="6"/>
              <a:endCxn id="107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>
              <a:stCxn id="110" idx="2"/>
              <a:endCxn id="107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/>
            <p:cNvCxnSpPr>
              <a:stCxn id="109" idx="1"/>
              <a:endCxn id="107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>
              <a:stCxn id="107" idx="4"/>
              <a:endCxn id="111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Oval 118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21" name="Rectangle 120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157" name="Rectangle 156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58" name="Picture 1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159" name="Rectangle 158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160" name="Rectangle 159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512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5847" y="-26054"/>
            <a:ext cx="9144000" cy="91871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" name="Title 1"/>
          <p:cNvSpPr txBox="1">
            <a:spLocks/>
          </p:cNvSpPr>
          <p:nvPr/>
        </p:nvSpPr>
        <p:spPr>
          <a:xfrm>
            <a:off x="3113511" y="-34262"/>
            <a:ext cx="6168958" cy="927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 smtClean="0">
                <a:solidFill>
                  <a:srgbClr val="02050A"/>
                </a:solidFill>
              </a:rPr>
              <a:t>Summary: communication</a:t>
            </a:r>
            <a:endParaRPr lang="en-US" sz="4000" dirty="0">
              <a:solidFill>
                <a:srgbClr val="0205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173" y="1419004"/>
            <a:ext cx="7660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Expressivity</a:t>
            </a:r>
            <a:r>
              <a:rPr lang="en-US" sz="2000" dirty="0" smtClean="0"/>
              <a:t>:</a:t>
            </a:r>
          </a:p>
          <a:p>
            <a:r>
              <a:rPr lang="en-US" sz="2000" dirty="0" smtClean="0"/>
              <a:t>	Communication is invisible to the user.  No control but no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responsibility.</a:t>
            </a:r>
          </a:p>
          <a:p>
            <a:endParaRPr lang="en-US" sz="2000" dirty="0" smtClean="0"/>
          </a:p>
          <a:p>
            <a:r>
              <a:rPr lang="en-US" sz="2000" b="1" dirty="0" smtClean="0"/>
              <a:t>Performance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Costs more for larger halos, but difference shrinks as we scale the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number of cores up.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GridWeaver</a:t>
            </a:r>
            <a:r>
              <a:rPr lang="en-US" sz="2000" dirty="0" smtClean="0"/>
              <a:t> automatically aggregates messages.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b="1" dirty="0" smtClean="0"/>
              <a:t>Programmability</a:t>
            </a:r>
            <a:r>
              <a:rPr lang="en-US" sz="2000" dirty="0" smtClean="0"/>
              <a:t>:</a:t>
            </a:r>
          </a:p>
          <a:p>
            <a:r>
              <a:rPr lang="en-US" sz="2000" dirty="0"/>
              <a:t>	Communication is invisible to the user.  No control but no </a:t>
            </a:r>
          </a:p>
          <a:p>
            <a:r>
              <a:rPr lang="en-US" sz="2000" dirty="0"/>
              <a:t>	responsibility.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847" y="-23263"/>
            <a:ext cx="3107664" cy="91591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84" name="Group 83"/>
          <p:cNvGrpSpPr/>
          <p:nvPr/>
        </p:nvGrpSpPr>
        <p:grpSpPr>
          <a:xfrm>
            <a:off x="152132" y="44502"/>
            <a:ext cx="506965" cy="503374"/>
            <a:chOff x="193440" y="44502"/>
            <a:chExt cx="570237" cy="566198"/>
          </a:xfrm>
        </p:grpSpPr>
        <p:sp>
          <p:nvSpPr>
            <p:cNvPr id="85" name="Right Triangle 84"/>
            <p:cNvSpPr/>
            <p:nvPr/>
          </p:nvSpPr>
          <p:spPr>
            <a:xfrm flipH="1">
              <a:off x="391070" y="229483"/>
              <a:ext cx="180102" cy="207813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6" name="Right Triangle 85"/>
            <p:cNvSpPr/>
            <p:nvPr/>
          </p:nvSpPr>
          <p:spPr>
            <a:xfrm rot="10800000" flipH="1">
              <a:off x="381307" y="230797"/>
              <a:ext cx="189865" cy="206499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7" name="Right Triangle 86"/>
            <p:cNvSpPr/>
            <p:nvPr/>
          </p:nvSpPr>
          <p:spPr>
            <a:xfrm flipH="1" flipV="1">
              <a:off x="193440" y="437296"/>
              <a:ext cx="570237" cy="173404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8" name="Right Triangle 87"/>
            <p:cNvSpPr/>
            <p:nvPr/>
          </p:nvSpPr>
          <p:spPr>
            <a:xfrm>
              <a:off x="384518" y="44502"/>
              <a:ext cx="180102" cy="184980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89" name="Oval 88"/>
            <p:cNvSpPr/>
            <p:nvPr/>
          </p:nvSpPr>
          <p:spPr>
            <a:xfrm>
              <a:off x="650177" y="484294"/>
              <a:ext cx="78540" cy="63582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0" name="Oval 89"/>
            <p:cNvSpPr/>
            <p:nvPr/>
          </p:nvSpPr>
          <p:spPr>
            <a:xfrm>
              <a:off x="483159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1" name="Oval 90"/>
            <p:cNvSpPr/>
            <p:nvPr/>
          </p:nvSpPr>
          <p:spPr>
            <a:xfrm>
              <a:off x="428779" y="15399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2" name="Oval 91"/>
            <p:cNvSpPr/>
            <p:nvPr/>
          </p:nvSpPr>
          <p:spPr>
            <a:xfrm>
              <a:off x="389509" y="271667"/>
              <a:ext cx="78540" cy="63580"/>
            </a:xfrm>
            <a:prstGeom prst="ellipse">
              <a:avLst/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sp>
          <p:nvSpPr>
            <p:cNvPr id="93" name="Right Triangle 92"/>
            <p:cNvSpPr/>
            <p:nvPr/>
          </p:nvSpPr>
          <p:spPr>
            <a:xfrm flipH="1">
              <a:off x="193440" y="44502"/>
              <a:ext cx="189581" cy="392793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94" name="Right Triangle 93"/>
            <p:cNvSpPr/>
            <p:nvPr/>
          </p:nvSpPr>
          <p:spPr>
            <a:xfrm flipH="1">
              <a:off x="570640" y="170366"/>
              <a:ext cx="189581" cy="266595"/>
            </a:xfrm>
            <a:prstGeom prst="rtTriangle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95" name="Straight Connector 94"/>
            <p:cNvCxnSpPr>
              <a:stCxn id="89" idx="0"/>
              <a:endCxn id="103" idx="5"/>
            </p:cNvCxnSpPr>
            <p:nvPr/>
          </p:nvCxnSpPr>
          <p:spPr>
            <a:xfrm flipH="1" flipV="1">
              <a:off x="327830" y="392503"/>
              <a:ext cx="361616" cy="9179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>
              <a:stCxn id="103" idx="3"/>
              <a:endCxn id="91" idx="2"/>
            </p:cNvCxnSpPr>
            <p:nvPr/>
          </p:nvCxnSpPr>
          <p:spPr>
            <a:xfrm flipV="1">
              <a:off x="272295" y="185781"/>
              <a:ext cx="156484" cy="206721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>
              <a:stCxn id="103" idx="7"/>
              <a:endCxn id="92" idx="2"/>
            </p:cNvCxnSpPr>
            <p:nvPr/>
          </p:nvCxnSpPr>
          <p:spPr>
            <a:xfrm flipV="1">
              <a:off x="327832" y="303457"/>
              <a:ext cx="61677" cy="4408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1" idx="4"/>
              <a:endCxn id="92" idx="0"/>
            </p:cNvCxnSpPr>
            <p:nvPr/>
          </p:nvCxnSpPr>
          <p:spPr>
            <a:xfrm flipH="1">
              <a:off x="428779" y="217572"/>
              <a:ext cx="39272" cy="54096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61679" y="329112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 dirty="0"/>
            </a:p>
          </p:txBody>
        </p:sp>
        <p:cxnSp>
          <p:nvCxnSpPr>
            <p:cNvPr id="100" name="Straight Connector 99"/>
            <p:cNvCxnSpPr>
              <a:stCxn id="92" idx="6"/>
              <a:endCxn id="90" idx="2"/>
            </p:cNvCxnSpPr>
            <p:nvPr/>
          </p:nvCxnSpPr>
          <p:spPr>
            <a:xfrm>
              <a:off x="468049" y="303457"/>
              <a:ext cx="15109" cy="66565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89" idx="0"/>
              <a:endCxn id="90" idx="4"/>
            </p:cNvCxnSpPr>
            <p:nvPr/>
          </p:nvCxnSpPr>
          <p:spPr>
            <a:xfrm flipH="1" flipV="1">
              <a:off x="522429" y="401814"/>
              <a:ext cx="167018" cy="82480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89" idx="7"/>
              <a:endCxn id="99" idx="4"/>
            </p:cNvCxnSpPr>
            <p:nvPr/>
          </p:nvCxnSpPr>
          <p:spPr>
            <a:xfrm flipH="1" flipV="1">
              <a:off x="700948" y="392692"/>
              <a:ext cx="16266" cy="100912"/>
            </a:xfrm>
            <a:prstGeom prst="line">
              <a:avLst/>
            </a:prstGeom>
            <a:ln w="63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260792" y="338234"/>
              <a:ext cx="78540" cy="63580"/>
            </a:xfrm>
            <a:prstGeom prst="ellipse">
              <a:avLst/>
            </a:prstGeom>
            <a:ln w="6350" cmpd="sng"/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700609" y="133987"/>
            <a:ext cx="391326" cy="440141"/>
            <a:chOff x="1219711" y="2896675"/>
            <a:chExt cx="479448" cy="504824"/>
          </a:xfrm>
        </p:grpSpPr>
        <p:sp>
          <p:nvSpPr>
            <p:cNvPr id="105" name="Oval 104"/>
            <p:cNvSpPr/>
            <p:nvPr/>
          </p:nvSpPr>
          <p:spPr>
            <a:xfrm>
              <a:off x="141631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6" name="Oval 105"/>
            <p:cNvSpPr/>
            <p:nvPr/>
          </p:nvSpPr>
          <p:spPr>
            <a:xfrm>
              <a:off x="1422139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7" name="Oval 106"/>
            <p:cNvSpPr/>
            <p:nvPr/>
          </p:nvSpPr>
          <p:spPr>
            <a:xfrm>
              <a:off x="1624547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08" name="Oval 107"/>
            <p:cNvSpPr/>
            <p:nvPr/>
          </p:nvSpPr>
          <p:spPr>
            <a:xfrm>
              <a:off x="1624547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8" name="Oval 167"/>
            <p:cNvSpPr/>
            <p:nvPr/>
          </p:nvSpPr>
          <p:spPr>
            <a:xfrm>
              <a:off x="1419498" y="3326887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69" name="Oval 168"/>
            <p:cNvSpPr/>
            <p:nvPr/>
          </p:nvSpPr>
          <p:spPr>
            <a:xfrm>
              <a:off x="1219711" y="2896675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>
              <a:off x="1456804" y="2979622"/>
              <a:ext cx="0" cy="157559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/>
            <p:cNvCxnSpPr>
              <a:stCxn id="169" idx="5"/>
              <a:endCxn id="105" idx="1"/>
            </p:cNvCxnSpPr>
            <p:nvPr/>
          </p:nvCxnSpPr>
          <p:spPr>
            <a:xfrm>
              <a:off x="1283396" y="2960360"/>
              <a:ext cx="143848" cy="1877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/>
            <p:cNvCxnSpPr>
              <a:stCxn id="176" idx="6"/>
              <a:endCxn id="105" idx="2"/>
            </p:cNvCxnSpPr>
            <p:nvPr/>
          </p:nvCxnSpPr>
          <p:spPr>
            <a:xfrm>
              <a:off x="1294323" y="3174487"/>
              <a:ext cx="121994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>
              <a:stCxn id="108" idx="2"/>
              <a:endCxn id="105" idx="6"/>
            </p:cNvCxnSpPr>
            <p:nvPr/>
          </p:nvCxnSpPr>
          <p:spPr>
            <a:xfrm flipH="1">
              <a:off x="1490929" y="3174487"/>
              <a:ext cx="133618" cy="0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07" idx="1"/>
              <a:endCxn id="105" idx="5"/>
            </p:cNvCxnSpPr>
            <p:nvPr/>
          </p:nvCxnSpPr>
          <p:spPr>
            <a:xfrm flipH="1" flipV="1">
              <a:off x="1480002" y="3200866"/>
              <a:ext cx="155472" cy="136948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stCxn id="105" idx="4"/>
              <a:endCxn id="168" idx="0"/>
            </p:cNvCxnSpPr>
            <p:nvPr/>
          </p:nvCxnSpPr>
          <p:spPr>
            <a:xfrm>
              <a:off x="1453623" y="3211793"/>
              <a:ext cx="3181" cy="115094"/>
            </a:xfrm>
            <a:prstGeom prst="straightConnector1">
              <a:avLst/>
            </a:prstGeom>
            <a:ln w="12700" cap="sq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Oval 175"/>
            <p:cNvSpPr/>
            <p:nvPr/>
          </p:nvSpPr>
          <p:spPr>
            <a:xfrm>
              <a:off x="1219711" y="3137181"/>
              <a:ext cx="74612" cy="746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998473" y="126904"/>
            <a:ext cx="457601" cy="488811"/>
            <a:chOff x="1112837" y="3200400"/>
            <a:chExt cx="552450" cy="552450"/>
          </a:xfrm>
        </p:grpSpPr>
        <p:sp>
          <p:nvSpPr>
            <p:cNvPr id="178" name="Rectangle 177"/>
            <p:cNvSpPr/>
            <p:nvPr/>
          </p:nvSpPr>
          <p:spPr>
            <a:xfrm>
              <a:off x="1112837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204912" y="32004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296987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389062" y="32004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481137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573212" y="32004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112837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204912" y="32924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>
                <a:solidFill>
                  <a:srgbClr val="C0504D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296987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389062" y="32924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481137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573212" y="32924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112837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204912" y="3384550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296987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389062" y="3384550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481137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573212" y="3384550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112837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204912" y="3476625"/>
              <a:ext cx="92075" cy="92075"/>
            </a:xfrm>
            <a:prstGeom prst="rect">
              <a:avLst/>
            </a:prstGeom>
            <a:solidFill>
              <a:schemeClr val="accent3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1296987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1389062" y="3476625"/>
              <a:ext cx="92075" cy="92075"/>
            </a:xfrm>
            <a:prstGeom prst="rect">
              <a:avLst/>
            </a:prstGeom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1481137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573212" y="3476625"/>
              <a:ext cx="92075" cy="92075"/>
            </a:xfrm>
            <a:prstGeom prst="rect">
              <a:avLst/>
            </a:prstGeom>
            <a:solidFill>
              <a:srgbClr val="9BBB59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1112837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1204912" y="3568700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1296987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389062" y="3568700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1481137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1573212" y="3568700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112837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204912" y="3660775"/>
              <a:ext cx="92075" cy="92075"/>
            </a:xfrm>
            <a:prstGeom prst="rect">
              <a:avLst/>
            </a:prstGeom>
            <a:solidFill>
              <a:srgbClr val="C0504D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1296987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1389062" y="3660775"/>
              <a:ext cx="92075" cy="92075"/>
            </a:xfrm>
            <a:prstGeom prst="rect">
              <a:avLst/>
            </a:prstGeom>
            <a:solidFill>
              <a:schemeClr val="accent6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1481137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1573212" y="3660775"/>
              <a:ext cx="92075" cy="92075"/>
            </a:xfrm>
            <a:prstGeom prst="rect">
              <a:avLst/>
            </a:prstGeom>
            <a:solidFill>
              <a:schemeClr val="accent2"/>
            </a:solidFill>
            <a:ln w="31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14" name="Rectangle 213"/>
          <p:cNvSpPr/>
          <p:nvPr/>
        </p:nvSpPr>
        <p:spPr>
          <a:xfrm>
            <a:off x="-8594" y="-23263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215" name="Picture 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57" y="199325"/>
            <a:ext cx="606798" cy="398211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771210" y="-6072"/>
            <a:ext cx="780767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217" name="Rectangle 216"/>
          <p:cNvSpPr/>
          <p:nvPr/>
        </p:nvSpPr>
        <p:spPr>
          <a:xfrm>
            <a:off x="1551977" y="-26054"/>
            <a:ext cx="632423" cy="899689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30991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48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EB4E3"/>
                </a:solidFill>
              </a:rPr>
              <a:t>         Related Work</a:t>
            </a:r>
          </a:p>
          <a:p>
            <a:endParaRPr lang="en-US" sz="10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Communication</a:t>
            </a:r>
            <a:endParaRPr lang="en-US" sz="1400" b="1" dirty="0">
              <a:solidFill>
                <a:srgbClr val="8EB4E3"/>
              </a:solidFill>
            </a:endParaRPr>
          </a:p>
          <a:p>
            <a:endParaRPr lang="en-US" sz="14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Publication History</a:t>
            </a:r>
            <a:endParaRPr lang="en-US" sz="3200" b="1" dirty="0">
              <a:solidFill>
                <a:srgbClr val="8EB4E3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4993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" y="-767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Conclusions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056563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056563" algn="l"/>
                </a:tabLst>
              </a:pPr>
              <a:t>49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605" y="1233260"/>
            <a:ext cx="800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improve programmability and maintainability of stencil computations in Earth simulation applications.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4573" y="643451"/>
            <a:ext cx="2331720" cy="710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1F497D"/>
                </a:solidFill>
              </a:rPr>
              <a:t>Project goal: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573" y="1710678"/>
            <a:ext cx="2331720" cy="710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1F497D"/>
                </a:solidFill>
              </a:rPr>
              <a:t>Approach: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605" y="2205670"/>
            <a:ext cx="800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Identify the implementation concerns inherent in stencils for Earth simulation.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Separate concerns in a library and match performance with a source-to-source compilation tool.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17799" y="3632201"/>
            <a:ext cx="377998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Grid connectivity</a:t>
            </a: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Data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structure for grid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values</a:t>
            </a:r>
            <a:b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1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Data distribution</a:t>
            </a: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Computation distribution</a:t>
            </a:r>
            <a:b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1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Stencil computation</a:t>
            </a:r>
            <a:endParaRPr lang="en-US" sz="3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Iteration order</a:t>
            </a:r>
            <a:b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en-US" sz="1000" b="1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</a:rPr>
              <a:t>Communication</a:t>
            </a: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Title 1"/>
          <p:cNvSpPr txBox="1">
            <a:spLocks/>
          </p:cNvSpPr>
          <p:nvPr/>
        </p:nvSpPr>
        <p:spPr>
          <a:xfrm>
            <a:off x="223336" y="3042233"/>
            <a:ext cx="4123335" cy="710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1F497D"/>
                </a:solidFill>
              </a:rPr>
              <a:t>Implementation concerns: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98871" y="3687633"/>
            <a:ext cx="666888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. . . . .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Border map abstractions</a:t>
            </a:r>
            <a:endParaRPr lang="en-US" b="1" dirty="0" smtClean="0">
              <a:solidFill>
                <a:srgbClr val="2651D2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         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Stored in arrays</a:t>
            </a:r>
          </a:p>
          <a:p>
            <a:endParaRPr lang="en-US" sz="1000" b="1" dirty="0" smtClean="0">
              <a:solidFill>
                <a:srgbClr val="2651D2"/>
              </a:solidFill>
              <a:latin typeface="Courier"/>
              <a:cs typeface="Courier"/>
            </a:endParaRPr>
          </a:p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. . . . .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Functions to map blocks to </a:t>
            </a:r>
            <a:r>
              <a:rPr lang="en-US" b="1" dirty="0" err="1" smtClean="0">
                <a:solidFill>
                  <a:srgbClr val="2651D2"/>
                </a:solidFill>
                <a:cs typeface="Courier"/>
              </a:rPr>
              <a:t>procs</a:t>
            </a:r>
            <a:endParaRPr lang="en-US" b="1" dirty="0" smtClean="0">
              <a:solidFill>
                <a:srgbClr val="2651D2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b="1" dirty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     . .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Owner computes</a:t>
            </a:r>
          </a:p>
          <a:p>
            <a:endParaRPr lang="en-US" sz="1600" b="1" dirty="0">
              <a:solidFill>
                <a:srgbClr val="2651D2"/>
              </a:solidFill>
              <a:latin typeface="Courier"/>
              <a:cs typeface="Courier"/>
            </a:endParaRPr>
          </a:p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  . . . .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User written stencil operator function</a:t>
            </a:r>
          </a:p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. . . . . . . .</a:t>
            </a:r>
            <a:r>
              <a:rPr lang="en-US" b="1" dirty="0" smtClean="0">
                <a:solidFill>
                  <a:srgbClr val="2651D2"/>
                </a:solidFill>
                <a:latin typeface="Courier"/>
                <a:cs typeface="Courier"/>
              </a:rPr>
              <a:t>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Handled by </a:t>
            </a:r>
            <a:r>
              <a:rPr lang="en-US" b="1" dirty="0" err="1" smtClean="0">
                <a:solidFill>
                  <a:srgbClr val="2651D2"/>
                </a:solidFill>
                <a:cs typeface="Courier"/>
              </a:rPr>
              <a:t>GridWeaver</a:t>
            </a:r>
            <a:endParaRPr lang="en-US" b="1" dirty="0" smtClean="0">
              <a:solidFill>
                <a:srgbClr val="2651D2"/>
              </a:solidFill>
              <a:cs typeface="Courier"/>
            </a:endParaRPr>
          </a:p>
          <a:p>
            <a:endParaRPr lang="en-US" sz="1000" b="1" dirty="0">
              <a:solidFill>
                <a:srgbClr val="2651D2"/>
              </a:solidFill>
              <a:latin typeface="Courier"/>
              <a:cs typeface="Courier"/>
            </a:endParaRPr>
          </a:p>
          <a:p>
            <a:r>
              <a:rPr lang="en-US" b="1" dirty="0" smtClean="0">
                <a:solidFill>
                  <a:srgbClr val="2651D2"/>
                </a:solidFill>
                <a:latin typeface="Courier New" pitchFamily="49" charset="0"/>
                <a:cs typeface="Courier New" pitchFamily="49" charset="0"/>
              </a:rPr>
              <a:t> . . . . . . . . </a:t>
            </a:r>
            <a:r>
              <a:rPr lang="en-US" b="1" dirty="0" smtClean="0">
                <a:solidFill>
                  <a:srgbClr val="2651D2"/>
                </a:solidFill>
                <a:cs typeface="Courier"/>
              </a:rPr>
              <a:t>Automated by </a:t>
            </a:r>
            <a:r>
              <a:rPr lang="en-US" b="1" dirty="0" err="1" smtClean="0">
                <a:solidFill>
                  <a:srgbClr val="2651D2"/>
                </a:solidFill>
                <a:cs typeface="Courier"/>
              </a:rPr>
              <a:t>GridWeaver</a:t>
            </a:r>
            <a:endParaRPr lang="en-US" b="1" dirty="0" smtClean="0">
              <a:solidFill>
                <a:srgbClr val="2651D2"/>
              </a:solidFill>
              <a:cs typeface="Courier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8726" y="3688646"/>
            <a:ext cx="877717" cy="2685936"/>
            <a:chOff x="488726" y="3688646"/>
            <a:chExt cx="877717" cy="2685936"/>
          </a:xfrm>
        </p:grpSpPr>
        <p:grpSp>
          <p:nvGrpSpPr>
            <p:cNvPr id="18" name="Group 17"/>
            <p:cNvGrpSpPr/>
            <p:nvPr/>
          </p:nvGrpSpPr>
          <p:grpSpPr>
            <a:xfrm>
              <a:off x="639366" y="4489365"/>
              <a:ext cx="469330" cy="469330"/>
              <a:chOff x="1112837" y="3200400"/>
              <a:chExt cx="552450" cy="55245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112837" y="3200400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504D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204912" y="3200400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504D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96987" y="3200400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89062" y="3200400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481137" y="3200400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573212" y="3200400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12837" y="3292475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504D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204912" y="3292475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504D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296987" y="3292475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89062" y="3292475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481137" y="3292475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573212" y="3292475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112837" y="3384550"/>
                <a:ext cx="92075" cy="92075"/>
              </a:xfrm>
              <a:prstGeom prst="rect">
                <a:avLst/>
              </a:prstGeom>
              <a:solidFill>
                <a:schemeClr val="accent3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204912" y="3384550"/>
                <a:ext cx="92075" cy="92075"/>
              </a:xfrm>
              <a:prstGeom prst="rect">
                <a:avLst/>
              </a:prstGeom>
              <a:solidFill>
                <a:schemeClr val="accent3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296987" y="3384550"/>
                <a:ext cx="92075" cy="92075"/>
              </a:xfrm>
              <a:prstGeom prst="rect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389062" y="3384550"/>
                <a:ext cx="92075" cy="92075"/>
              </a:xfrm>
              <a:prstGeom prst="rect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481137" y="3384550"/>
                <a:ext cx="92075" cy="92075"/>
              </a:xfrm>
              <a:prstGeom prst="rect">
                <a:avLst/>
              </a:prstGeom>
              <a:solidFill>
                <a:srgbClr val="9BBB59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573212" y="3384550"/>
                <a:ext cx="92075" cy="92075"/>
              </a:xfrm>
              <a:prstGeom prst="rect">
                <a:avLst/>
              </a:prstGeom>
              <a:solidFill>
                <a:srgbClr val="9BBB59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112837" y="3476625"/>
                <a:ext cx="92075" cy="92075"/>
              </a:xfrm>
              <a:prstGeom prst="rect">
                <a:avLst/>
              </a:prstGeom>
              <a:solidFill>
                <a:schemeClr val="accent3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204912" y="3476625"/>
                <a:ext cx="92075" cy="92075"/>
              </a:xfrm>
              <a:prstGeom prst="rect">
                <a:avLst/>
              </a:prstGeom>
              <a:solidFill>
                <a:schemeClr val="accent3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296987" y="3476625"/>
                <a:ext cx="92075" cy="92075"/>
              </a:xfrm>
              <a:prstGeom prst="rect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389062" y="3476625"/>
                <a:ext cx="92075" cy="92075"/>
              </a:xfrm>
              <a:prstGeom prst="rect">
                <a:avLst/>
              </a:prstGeom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481137" y="3476625"/>
                <a:ext cx="92075" cy="92075"/>
              </a:xfrm>
              <a:prstGeom prst="rect">
                <a:avLst/>
              </a:prstGeom>
              <a:solidFill>
                <a:srgbClr val="9BBB59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573212" y="3476625"/>
                <a:ext cx="92075" cy="92075"/>
              </a:xfrm>
              <a:prstGeom prst="rect">
                <a:avLst/>
              </a:prstGeom>
              <a:solidFill>
                <a:srgbClr val="9BBB59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112837" y="3568700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204912" y="3568700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296987" y="3568700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389062" y="3568700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481137" y="3568700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73212" y="3568700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112837" y="3660775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204912" y="3660775"/>
                <a:ext cx="92075" cy="92075"/>
              </a:xfrm>
              <a:prstGeom prst="rect">
                <a:avLst/>
              </a:prstGeom>
              <a:solidFill>
                <a:srgbClr val="C0504D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296987" y="3660775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389062" y="3660775"/>
                <a:ext cx="92075" cy="92075"/>
              </a:xfrm>
              <a:prstGeom prst="rect">
                <a:avLst/>
              </a:prstGeom>
              <a:solidFill>
                <a:schemeClr val="accent6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481137" y="3660775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573212" y="3660775"/>
                <a:ext cx="92075" cy="92075"/>
              </a:xfrm>
              <a:prstGeom prst="rect">
                <a:avLst/>
              </a:prstGeom>
              <a:solidFill>
                <a:schemeClr val="accent2"/>
              </a:solidFill>
              <a:ln w="31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588737" y="3688646"/>
              <a:ext cx="519959" cy="483313"/>
              <a:chOff x="251666" y="3093994"/>
              <a:chExt cx="762089" cy="708378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824958" y="3644224"/>
                <a:ext cx="104965" cy="79546"/>
              </a:xfrm>
              <a:prstGeom prst="ellipse">
                <a:avLst/>
              </a:prstGeom>
              <a:ln w="6350" cmpd="sng"/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38858" y="3461485"/>
                <a:ext cx="104965" cy="79546"/>
              </a:xfrm>
              <a:prstGeom prst="ellipse">
                <a:avLst/>
              </a:prstGeom>
              <a:ln w="6350" cmpd="sng"/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66183" y="3230978"/>
                <a:ext cx="104965" cy="79546"/>
              </a:xfrm>
              <a:prstGeom prst="ellipse">
                <a:avLst/>
              </a:prstGeom>
              <a:ln w="6350" cmpd="sng"/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13700" y="3378204"/>
                <a:ext cx="104965" cy="79546"/>
              </a:xfrm>
              <a:prstGeom prst="ellipse">
                <a:avLst/>
              </a:prstGeom>
              <a:ln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Right Triangle 59"/>
              <p:cNvSpPr/>
              <p:nvPr/>
            </p:nvSpPr>
            <p:spPr>
              <a:xfrm>
                <a:off x="507031" y="3093994"/>
                <a:ext cx="240695" cy="231431"/>
              </a:xfrm>
              <a:prstGeom prst="rt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ight Triangle 60"/>
              <p:cNvSpPr/>
              <p:nvPr/>
            </p:nvSpPr>
            <p:spPr>
              <a:xfrm flipH="1">
                <a:off x="251666" y="3093994"/>
                <a:ext cx="253363" cy="491429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ight Triangle 61"/>
              <p:cNvSpPr/>
              <p:nvPr/>
            </p:nvSpPr>
            <p:spPr>
              <a:xfrm flipH="1">
                <a:off x="755773" y="3251464"/>
                <a:ext cx="253363" cy="333541"/>
              </a:xfrm>
              <a:prstGeom prst="rt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ight Triangle 62"/>
              <p:cNvSpPr/>
              <p:nvPr/>
            </p:nvSpPr>
            <p:spPr>
              <a:xfrm flipH="1" flipV="1">
                <a:off x="251666" y="3585423"/>
                <a:ext cx="762089" cy="216949"/>
              </a:xfrm>
              <a:prstGeom prst="rt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ight Triangle 63"/>
              <p:cNvSpPr/>
              <p:nvPr/>
            </p:nvSpPr>
            <p:spPr>
              <a:xfrm flipH="1">
                <a:off x="507031" y="3325425"/>
                <a:ext cx="240695" cy="259998"/>
              </a:xfrm>
              <a:prstGeom prst="rtTriangle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>
                <a:stCxn id="56" idx="0"/>
                <a:endCxn id="73" idx="5"/>
              </p:cNvCxnSpPr>
              <p:nvPr/>
            </p:nvCxnSpPr>
            <p:spPr>
              <a:xfrm flipH="1" flipV="1">
                <a:off x="431272" y="3529382"/>
                <a:ext cx="446169" cy="114842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3" idx="3"/>
                <a:endCxn id="58" idx="2"/>
              </p:cNvCxnSpPr>
              <p:nvPr/>
            </p:nvCxnSpPr>
            <p:spPr>
              <a:xfrm flipV="1">
                <a:off x="357051" y="3270751"/>
                <a:ext cx="209132" cy="258631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>
                <a:stCxn id="73" idx="7"/>
                <a:endCxn id="59" idx="2"/>
              </p:cNvCxnSpPr>
              <p:nvPr/>
            </p:nvCxnSpPr>
            <p:spPr>
              <a:xfrm flipV="1">
                <a:off x="431272" y="3417977"/>
                <a:ext cx="82428" cy="55157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58" idx="4"/>
                <a:endCxn id="59" idx="0"/>
              </p:cNvCxnSpPr>
              <p:nvPr/>
            </p:nvCxnSpPr>
            <p:spPr>
              <a:xfrm flipH="1">
                <a:off x="566183" y="3310524"/>
                <a:ext cx="52483" cy="67680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877441" y="3450073"/>
                <a:ext cx="104965" cy="79546"/>
              </a:xfrm>
              <a:prstGeom prst="ellipse">
                <a:avLst/>
              </a:prstGeom>
              <a:ln w="6350" cmpd="sng"/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0" name="Straight Connector 69"/>
              <p:cNvCxnSpPr>
                <a:stCxn id="59" idx="6"/>
                <a:endCxn id="57" idx="2"/>
              </p:cNvCxnSpPr>
              <p:nvPr/>
            </p:nvCxnSpPr>
            <p:spPr>
              <a:xfrm>
                <a:off x="618665" y="3417977"/>
                <a:ext cx="20193" cy="83281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56" idx="0"/>
                <a:endCxn id="57" idx="4"/>
              </p:cNvCxnSpPr>
              <p:nvPr/>
            </p:nvCxnSpPr>
            <p:spPr>
              <a:xfrm flipH="1" flipV="1">
                <a:off x="691341" y="3541031"/>
                <a:ext cx="186100" cy="103193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>
                <a:stCxn id="56" idx="7"/>
                <a:endCxn id="69" idx="4"/>
              </p:cNvCxnSpPr>
              <p:nvPr/>
            </p:nvCxnSpPr>
            <p:spPr>
              <a:xfrm flipV="1">
                <a:off x="914551" y="3529619"/>
                <a:ext cx="15373" cy="126254"/>
              </a:xfrm>
              <a:prstGeom prst="line">
                <a:avLst/>
              </a:prstGeom>
              <a:ln w="6350" cmpd="sng"/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341679" y="3461485"/>
                <a:ext cx="104965" cy="79546"/>
              </a:xfrm>
              <a:prstGeom prst="ellipse">
                <a:avLst/>
              </a:prstGeom>
              <a:ln w="6350" cmpd="sng"/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26" y="5924460"/>
              <a:ext cx="685900" cy="450122"/>
            </a:xfrm>
            <a:prstGeom prst="rect">
              <a:avLst/>
            </a:prstGeom>
          </p:spPr>
        </p:pic>
        <p:grpSp>
          <p:nvGrpSpPr>
            <p:cNvPr id="75" name="Group 74"/>
            <p:cNvGrpSpPr/>
            <p:nvPr/>
          </p:nvGrpSpPr>
          <p:grpSpPr>
            <a:xfrm>
              <a:off x="621919" y="5230800"/>
              <a:ext cx="528240" cy="526861"/>
              <a:chOff x="-375124" y="4165115"/>
              <a:chExt cx="1018820" cy="1016159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62580" y="4600514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>
                <a:stCxn id="83" idx="4"/>
                <a:endCxn id="76" idx="0"/>
              </p:cNvCxnSpPr>
              <p:nvPr/>
            </p:nvCxnSpPr>
            <p:spPr>
              <a:xfrm flipH="1">
                <a:off x="135261" y="4310477"/>
                <a:ext cx="355" cy="290037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88" idx="5"/>
                <a:endCxn id="76" idx="1"/>
              </p:cNvCxnSpPr>
              <p:nvPr/>
            </p:nvCxnSpPr>
            <p:spPr>
              <a:xfrm>
                <a:off x="-251050" y="4289189"/>
                <a:ext cx="334918" cy="332612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85" idx="0"/>
                <a:endCxn id="76" idx="4"/>
              </p:cNvCxnSpPr>
              <p:nvPr/>
            </p:nvCxnSpPr>
            <p:spPr>
              <a:xfrm flipH="1" flipV="1">
                <a:off x="135261" y="4745875"/>
                <a:ext cx="355" cy="290037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stCxn id="87" idx="2"/>
                <a:endCxn id="76" idx="6"/>
              </p:cNvCxnSpPr>
              <p:nvPr/>
            </p:nvCxnSpPr>
            <p:spPr>
              <a:xfrm flipH="1">
                <a:off x="207942" y="4673195"/>
                <a:ext cx="281607" cy="0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84" idx="1"/>
                <a:endCxn id="76" idx="5"/>
              </p:cNvCxnSpPr>
              <p:nvPr/>
            </p:nvCxnSpPr>
            <p:spPr>
              <a:xfrm flipH="1" flipV="1">
                <a:off x="186655" y="4724588"/>
                <a:ext cx="332967" cy="332612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stCxn id="86" idx="6"/>
                <a:endCxn id="76" idx="2"/>
              </p:cNvCxnSpPr>
              <p:nvPr/>
            </p:nvCxnSpPr>
            <p:spPr>
              <a:xfrm>
                <a:off x="-225397" y="4673195"/>
                <a:ext cx="287978" cy="0"/>
              </a:xfrm>
              <a:prstGeom prst="straightConnector1">
                <a:avLst/>
              </a:prstGeom>
              <a:ln w="19050" cap="sq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/>
              <p:cNvSpPr/>
              <p:nvPr/>
            </p:nvSpPr>
            <p:spPr>
              <a:xfrm>
                <a:off x="62935" y="4165115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498334" y="5035912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62935" y="5035912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-370759" y="4600514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489549" y="4600514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-375124" y="4165115"/>
                <a:ext cx="145362" cy="14536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91"/>
            <p:cNvSpPr/>
            <p:nvPr/>
          </p:nvSpPr>
          <p:spPr>
            <a:xfrm>
              <a:off x="1235586" y="3883486"/>
              <a:ext cx="85725" cy="206375"/>
            </a:xfrm>
            <a:custGeom>
              <a:avLst/>
              <a:gdLst>
                <a:gd name="connsiteX0" fmla="*/ 3175 w 85725"/>
                <a:gd name="connsiteY0" fmla="*/ 0 h 206375"/>
                <a:gd name="connsiteX1" fmla="*/ 85725 w 85725"/>
                <a:gd name="connsiteY1" fmla="*/ 107950 h 206375"/>
                <a:gd name="connsiteX2" fmla="*/ 0 w 85725"/>
                <a:gd name="connsiteY2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06375">
                  <a:moveTo>
                    <a:pt x="3175" y="0"/>
                  </a:moveTo>
                  <a:lnTo>
                    <a:pt x="85725" y="107950"/>
                  </a:lnTo>
                  <a:lnTo>
                    <a:pt x="0" y="206375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1224623" y="4666225"/>
              <a:ext cx="85725" cy="206375"/>
            </a:xfrm>
            <a:custGeom>
              <a:avLst/>
              <a:gdLst>
                <a:gd name="connsiteX0" fmla="*/ 3175 w 85725"/>
                <a:gd name="connsiteY0" fmla="*/ 0 h 206375"/>
                <a:gd name="connsiteX1" fmla="*/ 85725 w 85725"/>
                <a:gd name="connsiteY1" fmla="*/ 107950 h 206375"/>
                <a:gd name="connsiteX2" fmla="*/ 0 w 85725"/>
                <a:gd name="connsiteY2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06375">
                  <a:moveTo>
                    <a:pt x="3175" y="0"/>
                  </a:moveTo>
                  <a:lnTo>
                    <a:pt x="85725" y="107950"/>
                  </a:lnTo>
                  <a:lnTo>
                    <a:pt x="0" y="206375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1238911" y="5417689"/>
              <a:ext cx="85725" cy="206375"/>
            </a:xfrm>
            <a:custGeom>
              <a:avLst/>
              <a:gdLst>
                <a:gd name="connsiteX0" fmla="*/ 3175 w 85725"/>
                <a:gd name="connsiteY0" fmla="*/ 0 h 206375"/>
                <a:gd name="connsiteX1" fmla="*/ 85725 w 85725"/>
                <a:gd name="connsiteY1" fmla="*/ 107950 h 206375"/>
                <a:gd name="connsiteX2" fmla="*/ 0 w 85725"/>
                <a:gd name="connsiteY2" fmla="*/ 2063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725" h="206375">
                  <a:moveTo>
                    <a:pt x="3175" y="0"/>
                  </a:moveTo>
                  <a:lnTo>
                    <a:pt x="85725" y="107950"/>
                  </a:lnTo>
                  <a:lnTo>
                    <a:pt x="0" y="206375"/>
                  </a:ln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/>
            <p:cNvCxnSpPr/>
            <p:nvPr/>
          </p:nvCxnSpPr>
          <p:spPr>
            <a:xfrm>
              <a:off x="1244456" y="6141085"/>
              <a:ext cx="12198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9807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90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3537413" y="989771"/>
            <a:ext cx="3580033" cy="323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467" y="798518"/>
            <a:ext cx="914400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DO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j = 2,jm-1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DO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= 2,im-1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   </a:t>
            </a: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    x2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area_inv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i,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 * 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      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((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x1(i+1,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j)-x1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i,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j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)*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laplacian_wghts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(1,i,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j.nsd) + 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(x1(i+1,j+1)-x1(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))*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laplacian_wghts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(2,i,j,nsd) +</a:t>
            </a:r>
          </a:p>
          <a:p>
            <a:r>
              <a:rPr lang="en-US" sz="160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		                        		</a:t>
            </a:r>
            <a:r>
              <a:rPr lang="en-US" sz="240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...</a:t>
            </a:r>
            <a:endParaRPr lang="en-US" sz="1600" dirty="0" smtClean="0">
              <a:solidFill>
                <a:schemeClr val="accent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ENDDO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 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ENDDO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/>
            </a:r>
            <a:br>
              <a:rPr lang="en-US" sz="1600" dirty="0"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 ! </a:t>
            </a:r>
            <a:r>
              <a:rPr lang="en-US" sz="160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NORTH POLE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2;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j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jm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x2(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area_inv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)*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laplacian_wghts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(1,i,j)*((x1(i+1,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j)-</a:t>
            </a:r>
            <a:r>
              <a:rPr lang="en-US" sz="160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endParaRPr lang="en-US" dirty="0" smtClean="0">
              <a:solidFill>
                <a:schemeClr val="accent3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600" dirty="0" smtClean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  ! </a:t>
            </a:r>
            <a:r>
              <a:rPr lang="en-US" sz="160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SOUTH POLE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im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; j = 2</a:t>
            </a:r>
          </a:p>
          <a:p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x2(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 =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area_inv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)*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laplacian_wghts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(1,i,j)*((x1(  1,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jm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solidFill>
                  <a:srgbClr val="9BBB59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  <a:p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 </a:t>
            </a:r>
            <a:endParaRPr lang="en-US" sz="1600" b="1" dirty="0">
              <a:solidFill>
                <a:srgbClr val="9BBB59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01614" y="990050"/>
            <a:ext cx="364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Iterate through nodes in subdomain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75674" y="1699248"/>
            <a:ext cx="8173593" cy="1220572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211667" y="3563808"/>
            <a:ext cx="8173593" cy="96413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117446" y="1499923"/>
            <a:ext cx="1414609" cy="385599"/>
            <a:chOff x="2896063" y="2679917"/>
            <a:chExt cx="3641404" cy="385599"/>
          </a:xfrm>
        </p:grpSpPr>
        <p:sp>
          <p:nvSpPr>
            <p:cNvPr id="29" name="Rectangle 28"/>
            <p:cNvSpPr/>
            <p:nvPr/>
          </p:nvSpPr>
          <p:spPr>
            <a:xfrm>
              <a:off x="2896063" y="2741638"/>
              <a:ext cx="3641404" cy="32387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96063" y="2679917"/>
              <a:ext cx="1412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0504D"/>
                  </a:solidFill>
                </a:rPr>
                <a:t>Apply stencil</a:t>
              </a:r>
              <a:endParaRPr lang="en-US" b="1" dirty="0">
                <a:solidFill>
                  <a:srgbClr val="C0504D"/>
                </a:solidFill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211667" y="4680338"/>
            <a:ext cx="8173593" cy="964130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152715" y="3424596"/>
            <a:ext cx="1980605" cy="323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152715" y="3379142"/>
            <a:ext cx="198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Update north pole</a:t>
            </a:r>
            <a:endParaRPr lang="en-US" b="1" dirty="0">
              <a:solidFill>
                <a:srgbClr val="C0504D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11667" y="1107663"/>
            <a:ext cx="2081259" cy="503517"/>
          </a:xfrm>
          <a:prstGeom prst="round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6152715" y="4573392"/>
            <a:ext cx="1980605" cy="3238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152715" y="452793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504D"/>
                </a:solidFill>
              </a:rPr>
              <a:t>Update south pole</a:t>
            </a:r>
            <a:endParaRPr lang="en-US" b="1" dirty="0">
              <a:solidFill>
                <a:srgbClr val="C0504D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062781" y="1200285"/>
            <a:ext cx="1474632" cy="113364"/>
          </a:xfrm>
          <a:prstGeom prst="straightConnector1">
            <a:avLst/>
          </a:prstGeom>
          <a:ln w="793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" y="36060"/>
            <a:ext cx="9135532" cy="899726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1F497D"/>
                </a:solidFill>
              </a:rPr>
              <a:t>Grid </a:t>
            </a:r>
            <a:r>
              <a:rPr lang="en-US" sz="3600" dirty="0" smtClean="0">
                <a:solidFill>
                  <a:srgbClr val="1F497D"/>
                </a:solidFill>
              </a:rPr>
              <a:t>connectivity affects programmability</a:t>
            </a:r>
            <a:endParaRPr lang="en-US" sz="36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84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/>
      <p:bldP spid="20" grpId="0" animBg="1"/>
      <p:bldP spid="28" grpId="0" animBg="1"/>
      <p:bldP spid="31" grpId="0" animBg="1"/>
      <p:bldP spid="33" grpId="0" animBg="1"/>
      <p:bldP spid="34" grpId="0"/>
      <p:bldP spid="44" grpId="0" animBg="1"/>
      <p:bldP spid="46" grpId="0" animBg="1"/>
      <p:bldP spid="4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066" y="-2989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1F497D"/>
                </a:solidFill>
              </a:rPr>
              <a:t>Conclusions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" y="955552"/>
            <a:ext cx="834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case studies: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09229" y="366966"/>
            <a:ext cx="2331720" cy="710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1F497D"/>
                </a:solidFill>
              </a:rPr>
              <a:t>Evaluation: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09229" y="4105691"/>
            <a:ext cx="2331720" cy="710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solidFill>
                  <a:srgbClr val="1F497D"/>
                </a:solidFill>
              </a:rPr>
              <a:t>Future Work: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4250" y="4644647"/>
            <a:ext cx="84820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Additional </a:t>
            </a:r>
            <a:r>
              <a:rPr lang="en-US" dirty="0" smtClean="0"/>
              <a:t>architectures, grids, and optimizations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Relaxing implementation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Higher dimensionality grids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Generic data-types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Automatically identifying semi-regular portions in existing irregular grids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056563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056563" algn="l"/>
                </a:tabLst>
              </a:pPr>
              <a:t>50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2808" y="2294549"/>
            <a:ext cx="6654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SWM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Icosahedral grid.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Non</a:t>
            </a:r>
            <a:r>
              <a:rPr lang="en-US" dirty="0"/>
              <a:t>-compact </a:t>
            </a:r>
            <a:r>
              <a:rPr lang="en-US" dirty="0" smtClean="0"/>
              <a:t>stencil.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4250" y="3265231"/>
            <a:ext cx="8581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 smtClean="0"/>
              <a:t>We maintain performance by eliminating library overhead by passing code through a source</a:t>
            </a:r>
            <a:r>
              <a:rPr lang="en-US" dirty="0"/>
              <a:t>-to-source translation </a:t>
            </a:r>
            <a:r>
              <a:rPr lang="en-US" dirty="0" smtClean="0"/>
              <a:t>tool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4784" y="1240051"/>
            <a:ext cx="8229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CGPOP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Ocean simulation </a:t>
            </a:r>
            <a:r>
              <a:rPr lang="en-US" dirty="0" smtClean="0"/>
              <a:t>code.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/>
              <a:t>We implement both dipole and </a:t>
            </a:r>
            <a:r>
              <a:rPr lang="en-US" dirty="0" err="1"/>
              <a:t>tripole</a:t>
            </a:r>
            <a:r>
              <a:rPr lang="en-US" dirty="0"/>
              <a:t> </a:t>
            </a:r>
            <a:r>
              <a:rPr lang="en-US" dirty="0" smtClean="0"/>
              <a:t>versions.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dirty="0" err="1"/>
              <a:t>Tripole</a:t>
            </a:r>
            <a:r>
              <a:rPr lang="en-US" dirty="0"/>
              <a:t> version is the same but with 2 additional lines to specify grid </a:t>
            </a:r>
            <a:r>
              <a:rPr lang="en-US" dirty="0" smtClean="0"/>
              <a:t>connectivity.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44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51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16104" y="1701234"/>
            <a:ext cx="8118505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EB4E3"/>
                </a:solidFill>
              </a:rPr>
              <a:t>         Related Work</a:t>
            </a:r>
          </a:p>
          <a:p>
            <a:endParaRPr lang="en-US" sz="10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Grid Connectivity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Data\Computation Distribution</a:t>
            </a:r>
          </a:p>
          <a:p>
            <a:endParaRPr lang="en-US" sz="1000" b="1" dirty="0" smtClean="0">
              <a:solidFill>
                <a:srgbClr val="8EB4E3"/>
              </a:solidFill>
            </a:endParaRPr>
          </a:p>
          <a:p>
            <a:r>
              <a:rPr lang="en-US" sz="3200" b="1" dirty="0">
                <a:solidFill>
                  <a:srgbClr val="8EB4E3"/>
                </a:solidFill>
              </a:rPr>
              <a:t> </a:t>
            </a:r>
            <a:r>
              <a:rPr lang="en-US" sz="3200" b="1" dirty="0" smtClean="0">
                <a:solidFill>
                  <a:srgbClr val="8EB4E3"/>
                </a:solidFill>
              </a:rPr>
              <a:t>                             Stencil Computations</a:t>
            </a:r>
          </a:p>
          <a:p>
            <a:endParaRPr lang="en-US" sz="1400" b="1" dirty="0" smtClean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Communication</a:t>
            </a:r>
            <a:endParaRPr lang="en-US" sz="1400" b="1" dirty="0">
              <a:solidFill>
                <a:srgbClr val="8EB4E3"/>
              </a:solidFill>
            </a:endParaRPr>
          </a:p>
          <a:p>
            <a:endParaRPr lang="en-US" sz="1400" b="1" dirty="0">
              <a:solidFill>
                <a:srgbClr val="8EB4E3"/>
              </a:solidFill>
            </a:endParaRPr>
          </a:p>
          <a:p>
            <a:r>
              <a:rPr lang="en-US" sz="3200" b="1" dirty="0" smtClean="0">
                <a:solidFill>
                  <a:srgbClr val="8EB4E3"/>
                </a:solidFill>
              </a:rPr>
              <a:t>                               Conclusions</a:t>
            </a:r>
          </a:p>
          <a:p>
            <a:endParaRPr lang="en-US" sz="1400" b="1" dirty="0">
              <a:solidFill>
                <a:srgbClr val="10253F"/>
              </a:solidFill>
            </a:endParaRPr>
          </a:p>
          <a:p>
            <a:r>
              <a:rPr lang="en-US" sz="3200" b="1" dirty="0" smtClean="0">
                <a:solidFill>
                  <a:srgbClr val="10253F"/>
                </a:solidFill>
              </a:rPr>
              <a:t>P                           Publication Record</a:t>
            </a:r>
            <a:endParaRPr lang="en-US" sz="3200" b="1" dirty="0">
              <a:solidFill>
                <a:srgbClr val="10253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5465" y="186124"/>
            <a:ext cx="3479800" cy="899726"/>
            <a:chOff x="135465" y="186124"/>
            <a:chExt cx="3479800" cy="899726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135465" y="186124"/>
              <a:ext cx="3479800" cy="89972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600" b="1" dirty="0" smtClean="0">
                  <a:solidFill>
                    <a:schemeClr val="tx2">
                      <a:lumMod val="50000"/>
                    </a:schemeClr>
                  </a:solidFill>
                </a:rPr>
                <a:t>Outline</a:t>
              </a:r>
              <a:endParaRPr lang="en-US" sz="6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35465" y="1085850"/>
              <a:ext cx="3479800" cy="0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908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24995"/>
            <a:ext cx="91475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Programming Abstractions to Separate Concerns in Semi-Regular </a:t>
            </a:r>
            <a:r>
              <a:rPr lang="en-US" b="1" dirty="0" smtClean="0">
                <a:solidFill>
                  <a:srgbClr val="0000FF"/>
                </a:solidFill>
              </a:rPr>
              <a:t>Grids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</a:rPr>
              <a:t>Andrew 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Stone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and Michelle Mills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Strout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.  Proceedings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of the 27th International Conference on Supercomputing (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ICS)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June 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10, 2013.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1000" dirty="0">
              <a:solidFill>
                <a:srgbClr val="322500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Evaluating </a:t>
            </a:r>
            <a:r>
              <a:rPr lang="en-US" b="1" dirty="0" err="1">
                <a:solidFill>
                  <a:srgbClr val="0000FF"/>
                </a:solidFill>
              </a:rPr>
              <a:t>Coarray</a:t>
            </a:r>
            <a:r>
              <a:rPr lang="en-US" b="1" dirty="0">
                <a:solidFill>
                  <a:srgbClr val="0000FF"/>
                </a:solidFill>
              </a:rPr>
              <a:t> Fortran with the CGPOP </a:t>
            </a:r>
            <a:r>
              <a:rPr lang="en-US" b="1" dirty="0" err="1" smtClean="0">
                <a:solidFill>
                  <a:srgbClr val="0000FF"/>
                </a:solidFill>
              </a:rPr>
              <a:t>Miniapp</a:t>
            </a:r>
            <a:r>
              <a:rPr lang="en-US" dirty="0" smtClean="0"/>
              <a:t>. </a:t>
            </a:r>
            <a:r>
              <a:rPr lang="en-US" sz="1600" b="1" dirty="0" smtClean="0">
                <a:solidFill>
                  <a:srgbClr val="10253F"/>
                </a:solidFill>
              </a:rPr>
              <a:t>Andrew </a:t>
            </a:r>
            <a:r>
              <a:rPr lang="en-US" sz="1600" b="1" dirty="0">
                <a:solidFill>
                  <a:srgbClr val="10253F"/>
                </a:solidFill>
              </a:rPr>
              <a:t>I. Stone</a:t>
            </a:r>
            <a:r>
              <a:rPr lang="en-US" sz="1600" dirty="0">
                <a:solidFill>
                  <a:srgbClr val="10253F"/>
                </a:solidFill>
              </a:rPr>
              <a:t>, John M. Dennis, and Michelle Mills </a:t>
            </a:r>
            <a:r>
              <a:rPr lang="en-US" sz="1600" dirty="0" err="1">
                <a:solidFill>
                  <a:srgbClr val="10253F"/>
                </a:solidFill>
              </a:rPr>
              <a:t>Strout</a:t>
            </a:r>
            <a:r>
              <a:rPr lang="en-US" sz="1600" dirty="0">
                <a:solidFill>
                  <a:srgbClr val="10253F"/>
                </a:solidFill>
              </a:rPr>
              <a:t>, Partitioned Global Address Space </a:t>
            </a:r>
            <a:r>
              <a:rPr lang="en-US" sz="1600" dirty="0" smtClean="0">
                <a:solidFill>
                  <a:srgbClr val="10253F"/>
                </a:solidFill>
              </a:rPr>
              <a:t>Conference. October </a:t>
            </a:r>
            <a:r>
              <a:rPr lang="en-US" sz="1600" dirty="0">
                <a:solidFill>
                  <a:srgbClr val="10253F"/>
                </a:solidFill>
              </a:rPr>
              <a:t>2011</a:t>
            </a:r>
            <a:endParaRPr lang="en-US" dirty="0">
              <a:solidFill>
                <a:srgbClr val="10253F"/>
              </a:solidFill>
            </a:endParaRPr>
          </a:p>
          <a:p>
            <a:endParaRPr lang="en-US" sz="1000" dirty="0" smtClean="0">
              <a:solidFill>
                <a:srgbClr val="3366FF"/>
              </a:solidFill>
            </a:endParaRPr>
          </a:p>
          <a:p>
            <a:r>
              <a:rPr lang="en-US" sz="2000" b="1" dirty="0">
                <a:solidFill>
                  <a:srgbClr val="0000FF"/>
                </a:solidFill>
              </a:rPr>
              <a:t>Mechanisms that Separate Algorithms from Implementations for Parallel </a:t>
            </a:r>
            <a:r>
              <a:rPr lang="en-US" sz="2000" b="1" dirty="0" smtClean="0">
                <a:solidFill>
                  <a:srgbClr val="0000FF"/>
                </a:solidFill>
              </a:rPr>
              <a:t>Patterns</a:t>
            </a:r>
            <a:endParaRPr lang="en-US" sz="400" dirty="0">
              <a:solidFill>
                <a:srgbClr val="0000FF"/>
              </a:solidFill>
            </a:endParaRPr>
          </a:p>
          <a:p>
            <a:r>
              <a:rPr lang="en-US" sz="1600" dirty="0">
                <a:solidFill>
                  <a:srgbClr val="10253F"/>
                </a:solidFill>
              </a:rPr>
              <a:t>Christopher D. Krieger and </a:t>
            </a:r>
            <a:r>
              <a:rPr lang="en-US" sz="1600" b="1" dirty="0">
                <a:solidFill>
                  <a:srgbClr val="10253F"/>
                </a:solidFill>
              </a:rPr>
              <a:t>Andrew Stone </a:t>
            </a:r>
            <a:r>
              <a:rPr lang="en-US" sz="1600" dirty="0">
                <a:solidFill>
                  <a:srgbClr val="10253F"/>
                </a:solidFill>
              </a:rPr>
              <a:t>and Michelle Mills </a:t>
            </a:r>
            <a:r>
              <a:rPr lang="en-US" sz="1600" dirty="0" err="1" smtClean="0">
                <a:solidFill>
                  <a:srgbClr val="10253F"/>
                </a:solidFill>
              </a:rPr>
              <a:t>Strout</a:t>
            </a:r>
            <a:r>
              <a:rPr lang="en-US" sz="1600" dirty="0" smtClean="0">
                <a:solidFill>
                  <a:srgbClr val="10253F"/>
                </a:solidFill>
              </a:rPr>
              <a:t>. Workshop </a:t>
            </a:r>
            <a:r>
              <a:rPr lang="en-US" sz="1600" dirty="0">
                <a:solidFill>
                  <a:srgbClr val="10253F"/>
                </a:solidFill>
              </a:rPr>
              <a:t>on Parallel Programming Patterns (</a:t>
            </a:r>
            <a:r>
              <a:rPr lang="en-US" sz="1600" dirty="0" err="1" smtClean="0">
                <a:solidFill>
                  <a:srgbClr val="10253F"/>
                </a:solidFill>
              </a:rPr>
              <a:t>ParaPLOP</a:t>
            </a:r>
            <a:r>
              <a:rPr lang="en-US" sz="1600" dirty="0" smtClean="0">
                <a:solidFill>
                  <a:srgbClr val="10253F"/>
                </a:solidFill>
              </a:rPr>
              <a:t>).  March 2010</a:t>
            </a:r>
            <a:endParaRPr lang="en-US" sz="1600" dirty="0">
              <a:solidFill>
                <a:srgbClr val="10253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9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>
                <a:solidFill>
                  <a:srgbClr val="1F497D"/>
                </a:solidFill>
              </a:rPr>
              <a:t>Dissertation work</a:t>
            </a:r>
            <a:endParaRPr lang="en-US" sz="3200" b="1" dirty="0">
              <a:solidFill>
                <a:srgbClr val="1F497D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056563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056563" algn="l"/>
                </a:tabLst>
              </a:pPr>
              <a:t>52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965010"/>
            <a:ext cx="9147589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Automatic Determination of May/Must Set Usage in Data-Flow Analysis.</a:t>
            </a:r>
            <a:r>
              <a:rPr lang="en-US" sz="400" b="1" dirty="0"/>
              <a:t> </a:t>
            </a:r>
            <a:r>
              <a:rPr lang="en-US" sz="400" b="1" dirty="0" smtClean="0"/>
              <a:t>      </a:t>
            </a:r>
            <a:r>
              <a:rPr lang="en-US" sz="1600" b="1" dirty="0" smtClean="0">
                <a:solidFill>
                  <a:srgbClr val="10253F"/>
                </a:solidFill>
              </a:rPr>
              <a:t>Andrew </a:t>
            </a:r>
            <a:r>
              <a:rPr lang="en-US" sz="1600" b="1" dirty="0">
                <a:solidFill>
                  <a:srgbClr val="10253F"/>
                </a:solidFill>
              </a:rPr>
              <a:t>Stone </a:t>
            </a:r>
            <a:r>
              <a:rPr lang="en-US" sz="1600" dirty="0">
                <a:solidFill>
                  <a:srgbClr val="10253F"/>
                </a:solidFill>
              </a:rPr>
              <a:t>and Michelle Mills </a:t>
            </a:r>
            <a:r>
              <a:rPr lang="en-US" sz="1600" dirty="0" err="1">
                <a:solidFill>
                  <a:srgbClr val="10253F"/>
                </a:solidFill>
              </a:rPr>
              <a:t>Strout</a:t>
            </a:r>
            <a:r>
              <a:rPr lang="en-US" sz="1600" dirty="0">
                <a:solidFill>
                  <a:srgbClr val="10253F"/>
                </a:solidFill>
              </a:rPr>
              <a:t> and </a:t>
            </a:r>
            <a:r>
              <a:rPr lang="en-US" sz="1600" dirty="0" err="1">
                <a:solidFill>
                  <a:srgbClr val="10253F"/>
                </a:solidFill>
              </a:rPr>
              <a:t>Shweta</a:t>
            </a:r>
            <a:r>
              <a:rPr lang="en-US" sz="1600" dirty="0">
                <a:solidFill>
                  <a:srgbClr val="10253F"/>
                </a:solidFill>
              </a:rPr>
              <a:t> </a:t>
            </a:r>
            <a:r>
              <a:rPr lang="en-US" sz="1600" dirty="0" err="1" smtClean="0">
                <a:solidFill>
                  <a:srgbClr val="10253F"/>
                </a:solidFill>
              </a:rPr>
              <a:t>Behere</a:t>
            </a:r>
            <a:r>
              <a:rPr lang="en-US" sz="1600" dirty="0" smtClean="0">
                <a:solidFill>
                  <a:srgbClr val="10253F"/>
                </a:solidFill>
              </a:rPr>
              <a:t>.</a:t>
            </a:r>
            <a:r>
              <a:rPr lang="en-US" sz="1600" dirty="0">
                <a:solidFill>
                  <a:srgbClr val="10253F"/>
                </a:solidFill>
              </a:rPr>
              <a:t> </a:t>
            </a:r>
            <a:r>
              <a:rPr lang="en-US" sz="1600" dirty="0" smtClean="0">
                <a:solidFill>
                  <a:srgbClr val="10253F"/>
                </a:solidFill>
              </a:rPr>
              <a:t>International </a:t>
            </a:r>
            <a:r>
              <a:rPr lang="en-US" sz="1600" dirty="0">
                <a:solidFill>
                  <a:srgbClr val="10253F"/>
                </a:solidFill>
              </a:rPr>
              <a:t>Working Conference on Source Code Analysis and Manipulation (</a:t>
            </a:r>
            <a:r>
              <a:rPr lang="en-US" sz="1600" dirty="0" smtClean="0">
                <a:solidFill>
                  <a:srgbClr val="10253F"/>
                </a:solidFill>
              </a:rPr>
              <a:t>SCAM). September 2008 </a:t>
            </a:r>
            <a:endParaRPr lang="en-US" dirty="0" smtClean="0">
              <a:solidFill>
                <a:srgbClr val="10253F"/>
              </a:solidFill>
            </a:endParaRP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May/Must Analysis and the </a:t>
            </a:r>
            <a:r>
              <a:rPr lang="en-US" b="1" dirty="0" err="1">
                <a:solidFill>
                  <a:srgbClr val="0000FF"/>
                </a:solidFill>
              </a:rPr>
              <a:t>DFAGen</a:t>
            </a:r>
            <a:r>
              <a:rPr lang="en-US" b="1" dirty="0">
                <a:solidFill>
                  <a:srgbClr val="0000FF"/>
                </a:solidFill>
              </a:rPr>
              <a:t> Data-flow Analysis </a:t>
            </a:r>
            <a:r>
              <a:rPr lang="en-US" b="1" dirty="0" smtClean="0">
                <a:solidFill>
                  <a:srgbClr val="0000FF"/>
                </a:solidFill>
              </a:rPr>
              <a:t>Generator</a:t>
            </a:r>
            <a:r>
              <a:rPr lang="en-US" b="1" dirty="0" smtClean="0">
                <a:solidFill>
                  <a:schemeClr val="accent2"/>
                </a:solidFill>
              </a:rPr>
              <a:t>. </a:t>
            </a:r>
            <a:r>
              <a:rPr lang="en-US" sz="1600" b="1" dirty="0" smtClean="0">
                <a:solidFill>
                  <a:srgbClr val="10253F"/>
                </a:solidFill>
              </a:rPr>
              <a:t>Andrew </a:t>
            </a:r>
            <a:r>
              <a:rPr lang="en-US" sz="1600" b="1" dirty="0">
                <a:solidFill>
                  <a:srgbClr val="10253F"/>
                </a:solidFill>
              </a:rPr>
              <a:t>Stone </a:t>
            </a:r>
            <a:r>
              <a:rPr lang="en-US" sz="1600" dirty="0">
                <a:solidFill>
                  <a:srgbClr val="10253F"/>
                </a:solidFill>
              </a:rPr>
              <a:t>and Michelle Mills </a:t>
            </a:r>
            <a:r>
              <a:rPr lang="en-US" sz="1600" dirty="0" err="1">
                <a:solidFill>
                  <a:srgbClr val="10253F"/>
                </a:solidFill>
              </a:rPr>
              <a:t>Strout</a:t>
            </a:r>
            <a:r>
              <a:rPr lang="en-US" sz="1600" dirty="0">
                <a:solidFill>
                  <a:srgbClr val="10253F"/>
                </a:solidFill>
              </a:rPr>
              <a:t> and </a:t>
            </a:r>
            <a:r>
              <a:rPr lang="en-US" sz="1600" dirty="0" err="1">
                <a:solidFill>
                  <a:srgbClr val="10253F"/>
                </a:solidFill>
              </a:rPr>
              <a:t>Shweta</a:t>
            </a:r>
            <a:r>
              <a:rPr lang="en-US" sz="1600" dirty="0">
                <a:solidFill>
                  <a:srgbClr val="10253F"/>
                </a:solidFill>
              </a:rPr>
              <a:t> </a:t>
            </a:r>
            <a:r>
              <a:rPr lang="en-US" sz="1600" dirty="0" err="1" smtClean="0">
                <a:solidFill>
                  <a:srgbClr val="10253F"/>
                </a:solidFill>
              </a:rPr>
              <a:t>Behere</a:t>
            </a:r>
            <a:r>
              <a:rPr lang="en-US" sz="1600" dirty="0" smtClean="0">
                <a:solidFill>
                  <a:srgbClr val="10253F"/>
                </a:solidFill>
              </a:rPr>
              <a:t>.</a:t>
            </a:r>
            <a:r>
              <a:rPr lang="en-US" sz="1600" dirty="0">
                <a:solidFill>
                  <a:srgbClr val="10253F"/>
                </a:solidFill>
              </a:rPr>
              <a:t> </a:t>
            </a:r>
            <a:r>
              <a:rPr lang="en-US" sz="1600" dirty="0" smtClean="0">
                <a:solidFill>
                  <a:srgbClr val="10253F"/>
                </a:solidFill>
              </a:rPr>
              <a:t> Information </a:t>
            </a:r>
            <a:r>
              <a:rPr lang="en-US" sz="1600" dirty="0">
                <a:solidFill>
                  <a:srgbClr val="10253F"/>
                </a:solidFill>
              </a:rPr>
              <a:t>and Software Technology, </a:t>
            </a:r>
            <a:r>
              <a:rPr lang="en-US" sz="1600" dirty="0" smtClean="0">
                <a:solidFill>
                  <a:srgbClr val="10253F"/>
                </a:solidFill>
              </a:rPr>
              <a:t>51(10) October 2009</a:t>
            </a:r>
            <a:endParaRPr lang="en-US" dirty="0" smtClean="0">
              <a:solidFill>
                <a:srgbClr val="10253F"/>
              </a:solidFill>
            </a:endParaRPr>
          </a:p>
          <a:p>
            <a:endParaRPr lang="en-US" sz="1050" dirty="0" smtClean="0">
              <a:solidFill>
                <a:srgbClr val="180909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Scalable Simulation of Complex Network Routing Policies.</a:t>
            </a:r>
            <a:r>
              <a:rPr lang="en-US" sz="400" dirty="0" smtClean="0"/>
              <a:t>   </a:t>
            </a:r>
            <a:r>
              <a:rPr lang="en-US" sz="1600" b="1" dirty="0" smtClean="0">
                <a:solidFill>
                  <a:srgbClr val="10253F"/>
                </a:solidFill>
              </a:rPr>
              <a:t>Andrew </a:t>
            </a:r>
            <a:r>
              <a:rPr lang="en-US" sz="1600" b="1" dirty="0">
                <a:solidFill>
                  <a:srgbClr val="10253F"/>
                </a:solidFill>
              </a:rPr>
              <a:t>I. Stone </a:t>
            </a:r>
            <a:r>
              <a:rPr lang="en-US" sz="1600" dirty="0">
                <a:solidFill>
                  <a:srgbClr val="10253F"/>
                </a:solidFill>
              </a:rPr>
              <a:t>and Steven </a:t>
            </a:r>
            <a:r>
              <a:rPr lang="en-US" sz="1600" dirty="0" err="1">
                <a:solidFill>
                  <a:srgbClr val="10253F"/>
                </a:solidFill>
              </a:rPr>
              <a:t>DiBenedetto</a:t>
            </a:r>
            <a:r>
              <a:rPr lang="en-US" sz="1600" dirty="0">
                <a:solidFill>
                  <a:srgbClr val="10253F"/>
                </a:solidFill>
              </a:rPr>
              <a:t> and Michelle Mills </a:t>
            </a:r>
            <a:r>
              <a:rPr lang="en-US" sz="1600" dirty="0" err="1">
                <a:solidFill>
                  <a:srgbClr val="10253F"/>
                </a:solidFill>
              </a:rPr>
              <a:t>Strout</a:t>
            </a:r>
            <a:r>
              <a:rPr lang="en-US" sz="1600" dirty="0">
                <a:solidFill>
                  <a:srgbClr val="10253F"/>
                </a:solidFill>
              </a:rPr>
              <a:t> and Daniel </a:t>
            </a:r>
            <a:r>
              <a:rPr lang="en-US" sz="1600" dirty="0" smtClean="0">
                <a:solidFill>
                  <a:srgbClr val="10253F"/>
                </a:solidFill>
              </a:rPr>
              <a:t>Massey. The </a:t>
            </a:r>
            <a:r>
              <a:rPr lang="en-US" sz="1600" dirty="0">
                <a:solidFill>
                  <a:srgbClr val="10253F"/>
                </a:solidFill>
              </a:rPr>
              <a:t>Proceedings of the ACM International Conference on Computing Frontiers (</a:t>
            </a:r>
            <a:r>
              <a:rPr lang="en-US" sz="1600" dirty="0" smtClean="0">
                <a:solidFill>
                  <a:srgbClr val="10253F"/>
                </a:solidFill>
              </a:rPr>
              <a:t>CF) 2010</a:t>
            </a:r>
            <a:endParaRPr lang="en-US" dirty="0">
              <a:solidFill>
                <a:srgbClr val="10253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31997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rgbClr val="1F497D"/>
                </a:solidFill>
              </a:rPr>
              <a:t>Other work</a:t>
            </a:r>
            <a:endParaRPr lang="en-US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8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2" y="9040"/>
            <a:ext cx="9143999" cy="6858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228600" y="-106077"/>
            <a:ext cx="9690100" cy="530037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3000">
                <a:schemeClr val="bg1">
                  <a:alpha val="0"/>
                </a:schemeClr>
              </a:gs>
              <a:gs pos="45000">
                <a:schemeClr val="accent1">
                  <a:lumMod val="60000"/>
                  <a:lumOff val="40000"/>
                  <a:alpha val="72000"/>
                </a:schemeClr>
              </a:gs>
              <a:gs pos="66000">
                <a:schemeClr val="tx2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228600" y="3639546"/>
            <a:ext cx="9690100" cy="296445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  <a:gs pos="50000">
                <a:schemeClr val="bg1">
                  <a:alpha val="54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180" y="1660040"/>
            <a:ext cx="6858000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072640" y="2062480"/>
            <a:ext cx="6065520" cy="6075680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  <a:gs pos="5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78468" y="73892"/>
            <a:ext cx="657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Acknowledgements</a:t>
            </a:r>
            <a:endParaRPr lang="en-US" sz="54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056563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056563" algn="l"/>
                </a:tabLst>
              </a:pPr>
              <a:t>53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0141" y="997222"/>
            <a:ext cx="509693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Advisor</a:t>
            </a:r>
            <a:r>
              <a:rPr lang="en-US" sz="2400" dirty="0" smtClean="0"/>
              <a:t>:  Michelle </a:t>
            </a:r>
            <a:r>
              <a:rPr lang="en-US" sz="2400" dirty="0" err="1" smtClean="0"/>
              <a:t>Strout</a:t>
            </a:r>
            <a:endParaRPr lang="en-US" sz="2400" dirty="0" smtClean="0"/>
          </a:p>
          <a:p>
            <a:r>
              <a:rPr lang="en-US" sz="2400" b="1" u="sng" dirty="0" err="1" smtClean="0"/>
              <a:t>Commitee</a:t>
            </a:r>
            <a:r>
              <a:rPr lang="en-US" sz="2400" b="1" u="sng" dirty="0" smtClean="0"/>
              <a:t>:  </a:t>
            </a:r>
          </a:p>
          <a:p>
            <a:r>
              <a:rPr lang="en-US" sz="2400" dirty="0" smtClean="0"/>
              <a:t>	Daniel Massey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Shirdeep</a:t>
            </a:r>
            <a:r>
              <a:rPr lang="en-US" sz="2400" dirty="0" smtClean="0"/>
              <a:t> </a:t>
            </a:r>
            <a:r>
              <a:rPr lang="en-US" sz="2400" dirty="0" err="1" smtClean="0"/>
              <a:t>Palickara</a:t>
            </a:r>
            <a:endParaRPr lang="en-US" sz="2400" dirty="0" smtClean="0"/>
          </a:p>
          <a:p>
            <a:r>
              <a:rPr lang="en-US" sz="2400" dirty="0" smtClean="0"/>
              <a:t>	David </a:t>
            </a:r>
            <a:r>
              <a:rPr lang="en-US" sz="2400" dirty="0" err="1" smtClean="0"/>
              <a:t>Randell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b="1" u="sng" dirty="0" err="1" smtClean="0"/>
              <a:t>Miniapp</a:t>
            </a:r>
            <a:r>
              <a:rPr lang="en-US" sz="2400" b="1" u="sng" dirty="0" smtClean="0"/>
              <a:t> developers \ support:</a:t>
            </a:r>
            <a:endParaRPr lang="en-US" sz="2400" b="1" u="sng" dirty="0"/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CGPOP</a:t>
            </a:r>
            <a:r>
              <a:rPr lang="en-US" sz="2400" dirty="0" smtClean="0"/>
              <a:t>:   John Dennis</a:t>
            </a:r>
          </a:p>
          <a:p>
            <a:r>
              <a:rPr lang="en-US" sz="2400" dirty="0" smtClean="0"/>
              <a:t>	</a:t>
            </a:r>
            <a:r>
              <a:rPr lang="en-US" sz="2400" b="1" dirty="0" smtClean="0"/>
              <a:t>SWM</a:t>
            </a:r>
            <a:r>
              <a:rPr lang="en-US" sz="2400" dirty="0" smtClean="0"/>
              <a:t>:	Ross </a:t>
            </a:r>
            <a:r>
              <a:rPr lang="en-US" sz="2400" dirty="0" err="1" smtClean="0"/>
              <a:t>Heikes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b="1" u="sng" dirty="0" smtClean="0"/>
              <a:t>Machines access \ support: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ISTeC</a:t>
            </a:r>
            <a:r>
              <a:rPr lang="en-US" sz="2400" dirty="0" smtClean="0"/>
              <a:t> Cray (Colorado State)</a:t>
            </a:r>
          </a:p>
          <a:p>
            <a:r>
              <a:rPr lang="en-US" sz="2400" dirty="0" smtClean="0"/>
              <a:t>	</a:t>
            </a:r>
            <a:r>
              <a:rPr lang="en-US" sz="2400" dirty="0" err="1" smtClean="0"/>
              <a:t>XSede</a:t>
            </a:r>
            <a:r>
              <a:rPr lang="en-US" sz="2400" dirty="0" smtClean="0"/>
              <a:t> Startup Allocation</a:t>
            </a:r>
          </a:p>
          <a:p>
            <a:r>
              <a:rPr lang="en-US" sz="2400" dirty="0" smtClean="0"/>
              <a:t>	NCAR University Allocation</a:t>
            </a:r>
          </a:p>
        </p:txBody>
      </p:sp>
    </p:spTree>
    <p:extLst>
      <p:ext uri="{BB962C8B-B14F-4D97-AF65-F5344CB8AC3E}">
        <p14:creationId xmlns:p14="http://schemas.microsoft.com/office/powerpoint/2010/main" val="362003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1" name="Group 260"/>
          <p:cNvGrpSpPr/>
          <p:nvPr/>
        </p:nvGrpSpPr>
        <p:grpSpPr>
          <a:xfrm>
            <a:off x="5983703" y="1211490"/>
            <a:ext cx="2903019" cy="5176280"/>
            <a:chOff x="5983703" y="957490"/>
            <a:chExt cx="2903019" cy="517628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703" y="957490"/>
              <a:ext cx="739133" cy="65853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836" y="957490"/>
              <a:ext cx="739133" cy="658536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3858" y="957490"/>
              <a:ext cx="739133" cy="658536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002" y="1598765"/>
              <a:ext cx="739133" cy="658536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0135" y="1598765"/>
              <a:ext cx="739133" cy="658536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157" y="1598765"/>
              <a:ext cx="739133" cy="658536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002" y="2260278"/>
              <a:ext cx="739133" cy="658536"/>
            </a:xfrm>
            <a:prstGeom prst="rect">
              <a:avLst/>
            </a:prstGeom>
          </p:spPr>
        </p:pic>
        <p:pic>
          <p:nvPicPr>
            <p:cNvPr id="169" name="Picture 16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0135" y="2260278"/>
              <a:ext cx="739133" cy="658536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157" y="2260278"/>
              <a:ext cx="739133" cy="658536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703" y="2918814"/>
              <a:ext cx="739133" cy="658536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836" y="2918814"/>
              <a:ext cx="739133" cy="658536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3858" y="2918814"/>
              <a:ext cx="739133" cy="658536"/>
            </a:xfrm>
            <a:prstGeom prst="rect">
              <a:avLst/>
            </a:prstGeom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703" y="3547554"/>
              <a:ext cx="739133" cy="658536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836" y="3547554"/>
              <a:ext cx="739133" cy="658536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3858" y="3547554"/>
              <a:ext cx="739133" cy="658536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002" y="4206090"/>
              <a:ext cx="739133" cy="658536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0135" y="4206090"/>
              <a:ext cx="739133" cy="658536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157" y="4206090"/>
              <a:ext cx="739133" cy="658536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3703" y="4816698"/>
              <a:ext cx="739133" cy="658536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836" y="4816698"/>
              <a:ext cx="739133" cy="658536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3858" y="4816698"/>
              <a:ext cx="739133" cy="658536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1002" y="5475234"/>
              <a:ext cx="739133" cy="658536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0135" y="5475234"/>
              <a:ext cx="739133" cy="658536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01157" y="5475234"/>
              <a:ext cx="739133" cy="658536"/>
            </a:xfrm>
            <a:prstGeom prst="rect">
              <a:avLst/>
            </a:prstGeom>
          </p:spPr>
        </p:pic>
        <p:pic>
          <p:nvPicPr>
            <p:cNvPr id="227" name="Picture 2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290" y="957490"/>
              <a:ext cx="739133" cy="658536"/>
            </a:xfrm>
            <a:prstGeom prst="rect">
              <a:avLst/>
            </a:prstGeom>
          </p:spPr>
        </p:pic>
        <p:pic>
          <p:nvPicPr>
            <p:cNvPr id="228" name="Picture 2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32991" y="1598765"/>
              <a:ext cx="739133" cy="658536"/>
            </a:xfrm>
            <a:prstGeom prst="rect">
              <a:avLst/>
            </a:prstGeom>
          </p:spPr>
        </p:pic>
        <p:pic>
          <p:nvPicPr>
            <p:cNvPr id="229" name="Picture 2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589" y="2260278"/>
              <a:ext cx="739133" cy="658536"/>
            </a:xfrm>
            <a:prstGeom prst="rect">
              <a:avLst/>
            </a:prstGeom>
          </p:spPr>
        </p:pic>
        <p:pic>
          <p:nvPicPr>
            <p:cNvPr id="230" name="Picture 2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290" y="2918814"/>
              <a:ext cx="739133" cy="658536"/>
            </a:xfrm>
            <a:prstGeom prst="rect">
              <a:avLst/>
            </a:prstGeom>
          </p:spPr>
        </p:pic>
        <p:pic>
          <p:nvPicPr>
            <p:cNvPr id="231" name="Picture 2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290" y="3547554"/>
              <a:ext cx="739133" cy="658536"/>
            </a:xfrm>
            <a:prstGeom prst="rect">
              <a:avLst/>
            </a:prstGeom>
          </p:spPr>
        </p:pic>
        <p:pic>
          <p:nvPicPr>
            <p:cNvPr id="232" name="Picture 2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589" y="4206090"/>
              <a:ext cx="739133" cy="658536"/>
            </a:xfrm>
            <a:prstGeom prst="rect">
              <a:avLst/>
            </a:prstGeom>
          </p:spPr>
        </p:pic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0290" y="4816698"/>
              <a:ext cx="739133" cy="658536"/>
            </a:xfrm>
            <a:prstGeom prst="rect">
              <a:avLst/>
            </a:prstGeom>
          </p:spPr>
        </p:pic>
        <p:pic>
          <p:nvPicPr>
            <p:cNvPr id="234" name="Picture 2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47589" y="5475234"/>
              <a:ext cx="739133" cy="658536"/>
            </a:xfrm>
            <a:prstGeom prst="rect">
              <a:avLst/>
            </a:prstGeom>
          </p:spPr>
        </p:pic>
      </p:grpSp>
      <p:sp>
        <p:nvSpPr>
          <p:cNvPr id="330" name="TextBox 329"/>
          <p:cNvSpPr txBox="1"/>
          <p:nvPr/>
        </p:nvSpPr>
        <p:spPr>
          <a:xfrm>
            <a:off x="0" y="795496"/>
            <a:ext cx="5881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Performance is crucial: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If simulating a hurricane we need a result in real-time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If studying climate change we want to do more computation for accuracy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578"/>
            <a:ext cx="9144000" cy="899726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1F497D"/>
                </a:solidFill>
              </a:rPr>
              <a:t>Parallelism affects programmability   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964" y="1534160"/>
            <a:ext cx="6477265" cy="5003800"/>
          </a:xfrm>
          <a:prstGeom prst="rect">
            <a:avLst/>
          </a:prstGeom>
        </p:spPr>
      </p:pic>
      <p:grpSp>
        <p:nvGrpSpPr>
          <p:cNvPr id="265" name="Group 264"/>
          <p:cNvGrpSpPr/>
          <p:nvPr/>
        </p:nvGrpSpPr>
        <p:grpSpPr>
          <a:xfrm>
            <a:off x="696217" y="2041525"/>
            <a:ext cx="4542310" cy="3899215"/>
            <a:chOff x="696217" y="2041525"/>
            <a:chExt cx="4542310" cy="3899215"/>
          </a:xfrm>
        </p:grpSpPr>
        <p:sp>
          <p:nvSpPr>
            <p:cNvPr id="203" name="Rounded Rectangle 202"/>
            <p:cNvSpPr/>
            <p:nvPr/>
          </p:nvSpPr>
          <p:spPr>
            <a:xfrm>
              <a:off x="4273326" y="4637105"/>
              <a:ext cx="787623" cy="804201"/>
            </a:xfrm>
            <a:prstGeom prst="roundRect">
              <a:avLst/>
            </a:prstGeom>
            <a:solidFill>
              <a:schemeClr val="tx1">
                <a:lumMod val="75000"/>
                <a:lumOff val="25000"/>
                <a:alpha val="20000"/>
              </a:schemeClr>
            </a:solidFill>
            <a:ln w="2857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4" name="Group 263"/>
            <p:cNvGrpSpPr/>
            <p:nvPr/>
          </p:nvGrpSpPr>
          <p:grpSpPr>
            <a:xfrm>
              <a:off x="696217" y="2041525"/>
              <a:ext cx="4542310" cy="3899215"/>
              <a:chOff x="696217" y="2041525"/>
              <a:chExt cx="4542310" cy="3899215"/>
            </a:xfrm>
          </p:grpSpPr>
          <p:grpSp>
            <p:nvGrpSpPr>
              <p:cNvPr id="195" name="Group 194"/>
              <p:cNvGrpSpPr/>
              <p:nvPr/>
            </p:nvGrpSpPr>
            <p:grpSpPr>
              <a:xfrm>
                <a:off x="696217" y="5277810"/>
                <a:ext cx="1453927" cy="662930"/>
                <a:chOff x="3784600" y="2041525"/>
                <a:chExt cx="1453927" cy="662930"/>
              </a:xfrm>
              <a:solidFill>
                <a:schemeClr val="tx1">
                  <a:lumMod val="75000"/>
                  <a:lumOff val="25000"/>
                  <a:alpha val="20000"/>
                </a:schemeClr>
              </a:solidFill>
            </p:grpSpPr>
            <p:sp>
              <p:nvSpPr>
                <p:cNvPr id="196" name="Rounded Rectangle 195"/>
                <p:cNvSpPr/>
                <p:nvPr/>
              </p:nvSpPr>
              <p:spPr>
                <a:xfrm>
                  <a:off x="3784600" y="2281237"/>
                  <a:ext cx="673100" cy="174625"/>
                </a:xfrm>
                <a:prstGeom prst="roundRect">
                  <a:avLst/>
                </a:prstGeom>
                <a:grpFill/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7" name="Group 196"/>
                <p:cNvGrpSpPr/>
                <p:nvPr/>
              </p:nvGrpSpPr>
              <p:grpSpPr>
                <a:xfrm>
                  <a:off x="3784600" y="2041525"/>
                  <a:ext cx="1453927" cy="662930"/>
                  <a:chOff x="3784600" y="2041525"/>
                  <a:chExt cx="1453927" cy="662930"/>
                </a:xfrm>
                <a:grpFill/>
              </p:grpSpPr>
              <p:sp>
                <p:nvSpPr>
                  <p:cNvPr id="198" name="Rounded Rectangle 197"/>
                  <p:cNvSpPr/>
                  <p:nvPr/>
                </p:nvSpPr>
                <p:spPr>
                  <a:xfrm>
                    <a:off x="3784600" y="2041525"/>
                    <a:ext cx="673100" cy="174625"/>
                  </a:xfrm>
                  <a:prstGeom prst="roundRect">
                    <a:avLst/>
                  </a:prstGeom>
                  <a:grp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9" name="Rounded Rectangle 198"/>
                  <p:cNvSpPr/>
                  <p:nvPr/>
                </p:nvSpPr>
                <p:spPr>
                  <a:xfrm>
                    <a:off x="3784600" y="2529830"/>
                    <a:ext cx="673100" cy="174625"/>
                  </a:xfrm>
                  <a:prstGeom prst="roundRect">
                    <a:avLst/>
                  </a:prstGeom>
                  <a:grp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ounded Rectangle 199"/>
                  <p:cNvSpPr/>
                  <p:nvPr/>
                </p:nvSpPr>
                <p:spPr>
                  <a:xfrm>
                    <a:off x="4565427" y="2041525"/>
                    <a:ext cx="673100" cy="174625"/>
                  </a:xfrm>
                  <a:prstGeom prst="roundRect">
                    <a:avLst/>
                  </a:prstGeom>
                  <a:grp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1" name="Rounded Rectangle 200"/>
                  <p:cNvSpPr/>
                  <p:nvPr/>
                </p:nvSpPr>
                <p:spPr>
                  <a:xfrm>
                    <a:off x="4565427" y="2281237"/>
                    <a:ext cx="673100" cy="174625"/>
                  </a:xfrm>
                  <a:prstGeom prst="roundRect">
                    <a:avLst/>
                  </a:prstGeom>
                  <a:grp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2" name="Rounded Rectangle 201"/>
                  <p:cNvSpPr/>
                  <p:nvPr/>
                </p:nvSpPr>
                <p:spPr>
                  <a:xfrm>
                    <a:off x="4565427" y="2529830"/>
                    <a:ext cx="673100" cy="174625"/>
                  </a:xfrm>
                  <a:prstGeom prst="roundRect">
                    <a:avLst/>
                  </a:prstGeom>
                  <a:grpFill/>
                  <a:ln w="28575" cmpd="sng"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60" name="Group 259"/>
              <p:cNvGrpSpPr/>
              <p:nvPr/>
            </p:nvGrpSpPr>
            <p:grpSpPr>
              <a:xfrm>
                <a:off x="914176" y="2041525"/>
                <a:ext cx="4324351" cy="3083885"/>
                <a:chOff x="914176" y="2041525"/>
                <a:chExt cx="4324351" cy="3083885"/>
              </a:xfrm>
            </p:grpSpPr>
            <p:sp>
              <p:nvSpPr>
                <p:cNvPr id="207" name="Rounded Rectangle 206"/>
                <p:cNvSpPr/>
                <p:nvPr/>
              </p:nvSpPr>
              <p:spPr>
                <a:xfrm>
                  <a:off x="914176" y="2428246"/>
                  <a:ext cx="787623" cy="804201"/>
                </a:xfrm>
                <a:prstGeom prst="roundRect">
                  <a:avLst/>
                </a:prstGeom>
                <a:solidFill>
                  <a:schemeClr val="tx1">
                    <a:lumMod val="75000"/>
                    <a:lumOff val="25000"/>
                    <a:alpha val="20000"/>
                  </a:schemeClr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59" name="Group 258"/>
                <p:cNvGrpSpPr/>
                <p:nvPr/>
              </p:nvGrpSpPr>
              <p:grpSpPr>
                <a:xfrm>
                  <a:off x="1477044" y="2041525"/>
                  <a:ext cx="3761483" cy="3083885"/>
                  <a:chOff x="1477044" y="2041525"/>
                  <a:chExt cx="3761483" cy="3083885"/>
                </a:xfrm>
              </p:grpSpPr>
              <p:grpSp>
                <p:nvGrpSpPr>
                  <p:cNvPr id="187" name="Group 186"/>
                  <p:cNvGrpSpPr/>
                  <p:nvPr/>
                </p:nvGrpSpPr>
                <p:grpSpPr>
                  <a:xfrm>
                    <a:off x="1477044" y="4462480"/>
                    <a:ext cx="1453927" cy="662930"/>
                    <a:chOff x="3784600" y="2041525"/>
                    <a:chExt cx="1453927" cy="662930"/>
                  </a:xfrm>
                  <a:solidFill>
                    <a:schemeClr val="tx1">
                      <a:lumMod val="75000"/>
                      <a:lumOff val="25000"/>
                      <a:alpha val="20000"/>
                    </a:schemeClr>
                  </a:solidFill>
                </p:grpSpPr>
                <p:sp>
                  <p:nvSpPr>
                    <p:cNvPr id="188" name="Rounded Rectangle 187"/>
                    <p:cNvSpPr/>
                    <p:nvPr/>
                  </p:nvSpPr>
                  <p:spPr>
                    <a:xfrm>
                      <a:off x="3784600" y="2281237"/>
                      <a:ext cx="673100" cy="174625"/>
                    </a:xfrm>
                    <a:prstGeom prst="roundRect">
                      <a:avLst/>
                    </a:prstGeom>
                    <a:grpFill/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89" name="Group 188"/>
                    <p:cNvGrpSpPr/>
                    <p:nvPr/>
                  </p:nvGrpSpPr>
                  <p:grpSpPr>
                    <a:xfrm>
                      <a:off x="3784600" y="2041525"/>
                      <a:ext cx="1453927" cy="662930"/>
                      <a:chOff x="3784600" y="2041525"/>
                      <a:chExt cx="1453927" cy="662930"/>
                    </a:xfrm>
                    <a:grpFill/>
                  </p:grpSpPr>
                  <p:sp>
                    <p:nvSpPr>
                      <p:cNvPr id="190" name="Rounded Rectangle 189"/>
                      <p:cNvSpPr/>
                      <p:nvPr/>
                    </p:nvSpPr>
                    <p:spPr>
                      <a:xfrm>
                        <a:off x="3784600" y="2041525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1" name="Rounded Rectangle 190"/>
                      <p:cNvSpPr/>
                      <p:nvPr/>
                    </p:nvSpPr>
                    <p:spPr>
                      <a:xfrm>
                        <a:off x="3784600" y="2529830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2" name="Rounded Rectangle 191"/>
                      <p:cNvSpPr/>
                      <p:nvPr/>
                    </p:nvSpPr>
                    <p:spPr>
                      <a:xfrm>
                        <a:off x="4565427" y="2041525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3" name="Rounded Rectangle 192"/>
                      <p:cNvSpPr/>
                      <p:nvPr/>
                    </p:nvSpPr>
                    <p:spPr>
                      <a:xfrm>
                        <a:off x="4565427" y="2281237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94" name="Rounded Rectangle 193"/>
                      <p:cNvSpPr/>
                      <p:nvPr/>
                    </p:nvSpPr>
                    <p:spPr>
                      <a:xfrm>
                        <a:off x="4565427" y="2529830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257" name="Group 256"/>
                  <p:cNvGrpSpPr/>
                  <p:nvPr/>
                </p:nvGrpSpPr>
                <p:grpSpPr>
                  <a:xfrm>
                    <a:off x="2226121" y="2041525"/>
                    <a:ext cx="3012406" cy="2293590"/>
                    <a:chOff x="2226121" y="2041525"/>
                    <a:chExt cx="3012406" cy="2293590"/>
                  </a:xfrm>
                </p:grpSpPr>
                <p:sp>
                  <p:nvSpPr>
                    <p:cNvPr id="136" name="Rounded Rectangle 135"/>
                    <p:cNvSpPr/>
                    <p:nvPr/>
                  </p:nvSpPr>
                  <p:spPr>
                    <a:xfrm>
                      <a:off x="3784600" y="2281237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grpSp>
                  <p:nvGrpSpPr>
                    <p:cNvPr id="171" name="Group 170"/>
                    <p:cNvGrpSpPr/>
                    <p:nvPr/>
                  </p:nvGrpSpPr>
                  <p:grpSpPr>
                    <a:xfrm>
                      <a:off x="3006948" y="2856855"/>
                      <a:ext cx="1453927" cy="662930"/>
                      <a:chOff x="3784600" y="2041525"/>
                      <a:chExt cx="1453927" cy="662930"/>
                    </a:xfr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</p:grpSpPr>
                  <p:sp>
                    <p:nvSpPr>
                      <p:cNvPr id="172" name="Rounded Rectangle 171"/>
                      <p:cNvSpPr/>
                      <p:nvPr/>
                    </p:nvSpPr>
                    <p:spPr>
                      <a:xfrm>
                        <a:off x="3784600" y="2281237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73" name="Group 172"/>
                      <p:cNvGrpSpPr/>
                      <p:nvPr/>
                    </p:nvGrpSpPr>
                    <p:grpSpPr>
                      <a:xfrm>
                        <a:off x="3784600" y="2041525"/>
                        <a:ext cx="1453927" cy="662930"/>
                        <a:chOff x="3784600" y="2041525"/>
                        <a:chExt cx="1453927" cy="662930"/>
                      </a:xfrm>
                      <a:grpFill/>
                    </p:grpSpPr>
                    <p:sp>
                      <p:nvSpPr>
                        <p:cNvPr id="174" name="Rounded Rectangle 173"/>
                        <p:cNvSpPr/>
                        <p:nvPr/>
                      </p:nvSpPr>
                      <p:spPr>
                        <a:xfrm>
                          <a:off x="3784600" y="2041525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5" name="Rounded Rectangle 174"/>
                        <p:cNvSpPr/>
                        <p:nvPr/>
                      </p:nvSpPr>
                      <p:spPr>
                        <a:xfrm>
                          <a:off x="3784600" y="2529830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6" name="Rounded Rectangle 175"/>
                        <p:cNvSpPr/>
                        <p:nvPr/>
                      </p:nvSpPr>
                      <p:spPr>
                        <a:xfrm>
                          <a:off x="4565427" y="2041525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7" name="Rounded Rectangle 176"/>
                        <p:cNvSpPr/>
                        <p:nvPr/>
                      </p:nvSpPr>
                      <p:spPr>
                        <a:xfrm>
                          <a:off x="4565427" y="2281237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78" name="Rounded Rectangle 177"/>
                        <p:cNvSpPr/>
                        <p:nvPr/>
                      </p:nvSpPr>
                      <p:spPr>
                        <a:xfrm>
                          <a:off x="4565427" y="2529830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79" name="Group 178"/>
                    <p:cNvGrpSpPr/>
                    <p:nvPr/>
                  </p:nvGrpSpPr>
                  <p:grpSpPr>
                    <a:xfrm>
                      <a:off x="2226121" y="3672185"/>
                      <a:ext cx="1453927" cy="662930"/>
                      <a:chOff x="3784600" y="2041525"/>
                      <a:chExt cx="1453927" cy="662930"/>
                    </a:xfr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</p:grpSpPr>
                  <p:sp>
                    <p:nvSpPr>
                      <p:cNvPr id="180" name="Rounded Rectangle 179"/>
                      <p:cNvSpPr/>
                      <p:nvPr/>
                    </p:nvSpPr>
                    <p:spPr>
                      <a:xfrm>
                        <a:off x="3784600" y="2281237"/>
                        <a:ext cx="673100" cy="174625"/>
                      </a:xfrm>
                      <a:prstGeom prst="roundRect">
                        <a:avLst/>
                      </a:prstGeom>
                      <a:grpFill/>
                      <a:ln w="2857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81" name="Group 180"/>
                      <p:cNvGrpSpPr/>
                      <p:nvPr/>
                    </p:nvGrpSpPr>
                    <p:grpSpPr>
                      <a:xfrm>
                        <a:off x="3784600" y="2041525"/>
                        <a:ext cx="1453927" cy="662930"/>
                        <a:chOff x="3784600" y="2041525"/>
                        <a:chExt cx="1453927" cy="662930"/>
                      </a:xfrm>
                      <a:grpFill/>
                    </p:grpSpPr>
                    <p:sp>
                      <p:nvSpPr>
                        <p:cNvPr id="182" name="Rounded Rectangle 181"/>
                        <p:cNvSpPr/>
                        <p:nvPr/>
                      </p:nvSpPr>
                      <p:spPr>
                        <a:xfrm>
                          <a:off x="3784600" y="2041525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3" name="Rounded Rectangle 182"/>
                        <p:cNvSpPr/>
                        <p:nvPr/>
                      </p:nvSpPr>
                      <p:spPr>
                        <a:xfrm>
                          <a:off x="3784600" y="2529830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4" name="Rounded Rectangle 183"/>
                        <p:cNvSpPr/>
                        <p:nvPr/>
                      </p:nvSpPr>
                      <p:spPr>
                        <a:xfrm>
                          <a:off x="4565427" y="2041525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5" name="Rounded Rectangle 184"/>
                        <p:cNvSpPr/>
                        <p:nvPr/>
                      </p:nvSpPr>
                      <p:spPr>
                        <a:xfrm>
                          <a:off x="4565427" y="2281237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  <p:sp>
                      <p:nvSpPr>
                        <p:cNvPr id="186" name="Rounded Rectangle 185"/>
                        <p:cNvSpPr/>
                        <p:nvPr/>
                      </p:nvSpPr>
                      <p:spPr>
                        <a:xfrm>
                          <a:off x="4565427" y="2529830"/>
                          <a:ext cx="673100" cy="174625"/>
                        </a:xfrm>
                        <a:prstGeom prst="roundRect">
                          <a:avLst/>
                        </a:prstGeom>
                        <a:grpFill/>
                        <a:ln w="28575" cmpd="sng">
                          <a:solidFill>
                            <a:srgbClr val="000000"/>
                          </a:solidFill>
                        </a:ln>
                        <a:effectLst/>
                      </p:spPr>
                      <p:style>
                        <a:lnRef idx="1">
                          <a:schemeClr val="accent1"/>
                        </a:lnRef>
                        <a:fillRef idx="3">
                          <a:schemeClr val="accent1"/>
                        </a:fillRef>
                        <a:effectRef idx="2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3" name="Rounded Rectangle 2"/>
                    <p:cNvSpPr/>
                    <p:nvPr/>
                  </p:nvSpPr>
                  <p:spPr>
                    <a:xfrm>
                      <a:off x="3784600" y="2041525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Rounded Rectangle 137"/>
                    <p:cNvSpPr/>
                    <p:nvPr/>
                  </p:nvSpPr>
                  <p:spPr>
                    <a:xfrm>
                      <a:off x="3784600" y="2529830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3" name="Rounded Rectangle 252"/>
                    <p:cNvSpPr/>
                    <p:nvPr/>
                  </p:nvSpPr>
                  <p:spPr>
                    <a:xfrm>
                      <a:off x="4565427" y="2041526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4" name="Rounded Rectangle 253"/>
                    <p:cNvSpPr/>
                    <p:nvPr/>
                  </p:nvSpPr>
                  <p:spPr>
                    <a:xfrm>
                      <a:off x="4565427" y="2281238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6" name="Rounded Rectangle 255"/>
                    <p:cNvSpPr/>
                    <p:nvPr/>
                  </p:nvSpPr>
                  <p:spPr>
                    <a:xfrm>
                      <a:off x="4565427" y="2529831"/>
                      <a:ext cx="673100" cy="174625"/>
                    </a:xfrm>
                    <a:prstGeom prst="roundRect">
                      <a:avLst/>
                    </a:prstGeom>
                    <a:solidFill>
                      <a:schemeClr val="tx1">
                        <a:lumMod val="75000"/>
                        <a:lumOff val="25000"/>
                        <a:alpha val="20000"/>
                      </a:schemeClr>
                    </a:solidFill>
                    <a:ln w="2857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</p:grpSp>
      </p:grpSp>
      <p:grpSp>
        <p:nvGrpSpPr>
          <p:cNvPr id="267" name="Group 266"/>
          <p:cNvGrpSpPr/>
          <p:nvPr/>
        </p:nvGrpSpPr>
        <p:grpSpPr>
          <a:xfrm>
            <a:off x="4572725" y="1211490"/>
            <a:ext cx="2157410" cy="1961324"/>
            <a:chOff x="5371877" y="1211490"/>
            <a:chExt cx="2157410" cy="1961324"/>
          </a:xfrm>
        </p:grpSpPr>
        <p:grpSp>
          <p:nvGrpSpPr>
            <p:cNvPr id="245" name="Group 244"/>
            <p:cNvGrpSpPr/>
            <p:nvPr/>
          </p:nvGrpSpPr>
          <p:grpSpPr>
            <a:xfrm>
              <a:off x="5371877" y="2529830"/>
              <a:ext cx="2157409" cy="642984"/>
              <a:chOff x="4565427" y="2529830"/>
              <a:chExt cx="2157409" cy="642984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4565427" y="2529830"/>
                <a:ext cx="673100" cy="174625"/>
              </a:xfrm>
              <a:prstGeom prst="roundRect">
                <a:avLst/>
              </a:prstGeom>
              <a:solidFill>
                <a:srgbClr val="B000B2">
                  <a:alpha val="34000"/>
                </a:srgbClr>
              </a:solidFill>
              <a:ln w="28575" cmpd="sng">
                <a:solidFill>
                  <a:srgbClr val="B000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4" name="Straight Connector 223"/>
              <p:cNvCxnSpPr/>
              <p:nvPr/>
            </p:nvCxnSpPr>
            <p:spPr>
              <a:xfrm flipH="1" flipV="1">
                <a:off x="4594225" y="2704456"/>
                <a:ext cx="1755552" cy="122767"/>
              </a:xfrm>
              <a:prstGeom prst="line">
                <a:avLst/>
              </a:prstGeom>
              <a:ln>
                <a:solidFill>
                  <a:srgbClr val="B000B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" name="Rounded Rectangle 234"/>
              <p:cNvSpPr/>
              <p:nvPr/>
            </p:nvSpPr>
            <p:spPr>
              <a:xfrm>
                <a:off x="5983703" y="2529830"/>
                <a:ext cx="739133" cy="642984"/>
              </a:xfrm>
              <a:prstGeom prst="roundRect">
                <a:avLst/>
              </a:prstGeom>
              <a:solidFill>
                <a:srgbClr val="B000B2">
                  <a:alpha val="20000"/>
                </a:srgbClr>
              </a:solidFill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3" name="Straight Connector 222"/>
              <p:cNvCxnSpPr/>
              <p:nvPr/>
            </p:nvCxnSpPr>
            <p:spPr>
              <a:xfrm flipH="1" flipV="1">
                <a:off x="5238527" y="2529830"/>
                <a:ext cx="1111250" cy="297393"/>
              </a:xfrm>
              <a:prstGeom prst="line">
                <a:avLst/>
              </a:prstGeom>
              <a:ln>
                <a:solidFill>
                  <a:srgbClr val="B000B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1" name="Group 250"/>
            <p:cNvGrpSpPr/>
            <p:nvPr/>
          </p:nvGrpSpPr>
          <p:grpSpPr>
            <a:xfrm>
              <a:off x="5371877" y="1905000"/>
              <a:ext cx="2157410" cy="606301"/>
              <a:chOff x="4565427" y="1905000"/>
              <a:chExt cx="2157410" cy="606301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 flipH="1">
                <a:off x="4594225" y="2171701"/>
                <a:ext cx="1784350" cy="109536"/>
              </a:xfrm>
              <a:prstGeom prst="line">
                <a:avLst/>
              </a:prstGeom>
              <a:ln>
                <a:solidFill>
                  <a:srgbClr val="9BBB5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7" name="Group 246"/>
              <p:cNvGrpSpPr/>
              <p:nvPr/>
            </p:nvGrpSpPr>
            <p:grpSpPr>
              <a:xfrm>
                <a:off x="4565427" y="1905000"/>
                <a:ext cx="2157410" cy="606301"/>
                <a:chOff x="4565427" y="1905000"/>
                <a:chExt cx="2157410" cy="606301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 flipH="1">
                  <a:off x="5238527" y="2171700"/>
                  <a:ext cx="1140048" cy="284162"/>
                </a:xfrm>
                <a:prstGeom prst="line">
                  <a:avLst/>
                </a:prstGeom>
                <a:ln>
                  <a:solidFill>
                    <a:srgbClr val="9BBB59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Rounded Rectangle 225"/>
                <p:cNvSpPr/>
                <p:nvPr/>
              </p:nvSpPr>
              <p:spPr>
                <a:xfrm>
                  <a:off x="5991003" y="1905000"/>
                  <a:ext cx="731834" cy="606301"/>
                </a:xfrm>
                <a:prstGeom prst="roundRect">
                  <a:avLst/>
                </a:prstGeom>
                <a:solidFill>
                  <a:schemeClr val="accent3">
                    <a:alpha val="20000"/>
                  </a:schemeClr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ounded Rectangle 139"/>
                <p:cNvSpPr/>
                <p:nvPr/>
              </p:nvSpPr>
              <p:spPr>
                <a:xfrm>
                  <a:off x="4565427" y="2281237"/>
                  <a:ext cx="673100" cy="174625"/>
                </a:xfrm>
                <a:prstGeom prst="roundRect">
                  <a:avLst/>
                </a:prstGeom>
                <a:solidFill>
                  <a:srgbClr val="008000">
                    <a:alpha val="45000"/>
                  </a:srgbClr>
                </a:solidFill>
                <a:ln w="28575" cmpd="sng"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0" name="Group 249"/>
            <p:cNvGrpSpPr/>
            <p:nvPr/>
          </p:nvGrpSpPr>
          <p:grpSpPr>
            <a:xfrm>
              <a:off x="5371877" y="1211490"/>
              <a:ext cx="2157410" cy="1004660"/>
              <a:chOff x="4565427" y="1211490"/>
              <a:chExt cx="2157410" cy="1004660"/>
            </a:xfrm>
          </p:grpSpPr>
          <p:grpSp>
            <p:nvGrpSpPr>
              <p:cNvPr id="241" name="Group 240"/>
              <p:cNvGrpSpPr/>
              <p:nvPr/>
            </p:nvGrpSpPr>
            <p:grpSpPr>
              <a:xfrm>
                <a:off x="4594225" y="1534160"/>
                <a:ext cx="1727200" cy="681990"/>
                <a:chOff x="4594225" y="1534160"/>
                <a:chExt cx="1727200" cy="681990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4594225" y="1534160"/>
                  <a:ext cx="1727200" cy="48514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Straight Connector 210"/>
                <p:cNvCxnSpPr/>
                <p:nvPr/>
              </p:nvCxnSpPr>
              <p:spPr>
                <a:xfrm flipH="1">
                  <a:off x="5238527" y="1534160"/>
                  <a:ext cx="1082898" cy="681990"/>
                </a:xfrm>
                <a:prstGeom prst="line">
                  <a:avLst/>
                </a:prstGeom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8" name="Group 247"/>
              <p:cNvGrpSpPr/>
              <p:nvPr/>
            </p:nvGrpSpPr>
            <p:grpSpPr>
              <a:xfrm>
                <a:off x="4565427" y="1211490"/>
                <a:ext cx="2157410" cy="1004660"/>
                <a:chOff x="4565427" y="1211490"/>
                <a:chExt cx="2157410" cy="1004660"/>
              </a:xfrm>
            </p:grpSpPr>
            <p:sp>
              <p:nvSpPr>
                <p:cNvPr id="225" name="Rounded Rectangle 224"/>
                <p:cNvSpPr/>
                <p:nvPr/>
              </p:nvSpPr>
              <p:spPr>
                <a:xfrm>
                  <a:off x="5991003" y="1211490"/>
                  <a:ext cx="731834" cy="641276"/>
                </a:xfrm>
                <a:prstGeom prst="roundRect">
                  <a:avLst/>
                </a:prstGeom>
                <a:solidFill>
                  <a:srgbClr val="FF0000">
                    <a:alpha val="20000"/>
                  </a:srgbClr>
                </a:solidFill>
                <a:ln w="28575" cmpd="sng"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ounded Rectangle 138"/>
                <p:cNvSpPr/>
                <p:nvPr/>
              </p:nvSpPr>
              <p:spPr>
                <a:xfrm>
                  <a:off x="4565427" y="2041525"/>
                  <a:ext cx="673100" cy="174625"/>
                </a:xfrm>
                <a:prstGeom prst="roundRect">
                  <a:avLst/>
                </a:prstGeom>
                <a:solidFill>
                  <a:srgbClr val="FF0000">
                    <a:alpha val="49000"/>
                  </a:srgbClr>
                </a:solidFill>
                <a:ln w="28575" cmpd="sng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10587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81280" y="3091568"/>
            <a:ext cx="283457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Grid structure</a:t>
            </a:r>
          </a:p>
          <a:p>
            <a:pPr algn="r"/>
            <a:endParaRPr lang="en-US" sz="600" dirty="0"/>
          </a:p>
          <a:p>
            <a:pPr algn="r"/>
            <a:r>
              <a:rPr lang="en-US" sz="2400" dirty="0" smtClean="0"/>
              <a:t>Data decomposition</a:t>
            </a:r>
          </a:p>
          <a:p>
            <a:pPr algn="r"/>
            <a:endParaRPr lang="en-US" sz="600" dirty="0" smtClean="0"/>
          </a:p>
          <a:p>
            <a:pPr algn="r"/>
            <a:r>
              <a:rPr lang="en-US" sz="2400" dirty="0" smtClean="0"/>
              <a:t>Stencil</a:t>
            </a:r>
            <a:endParaRPr lang="en-US" sz="600" dirty="0" smtClean="0"/>
          </a:p>
          <a:p>
            <a:pPr algn="r"/>
            <a:endParaRPr lang="en-US" sz="600" dirty="0" smtClean="0"/>
          </a:p>
          <a:p>
            <a:pPr algn="r"/>
            <a:r>
              <a:rPr lang="en-US" sz="2400" dirty="0" smtClean="0"/>
              <a:t>Performance</a:t>
            </a:r>
          </a:p>
          <a:p>
            <a:pPr algn="r"/>
            <a:r>
              <a:rPr lang="en-US" sz="2400" dirty="0" smtClean="0"/>
              <a:t>Optimizations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082742" y="3232652"/>
            <a:ext cx="2127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Stencil function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096869" y="4515414"/>
            <a:ext cx="2226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Communication function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6429719" y="4636176"/>
            <a:ext cx="250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38%</a:t>
            </a:r>
            <a:r>
              <a:rPr lang="en-US" dirty="0" smtClean="0"/>
              <a:t> (1226 SLOC) </a:t>
            </a:r>
            <a:r>
              <a:rPr lang="en-US" b="1" dirty="0" smtClean="0"/>
              <a:t>CGPOP</a:t>
            </a:r>
          </a:p>
          <a:p>
            <a:r>
              <a:rPr lang="en-US" b="1" dirty="0" smtClean="0"/>
              <a:t>6.8%</a:t>
            </a:r>
            <a:r>
              <a:rPr lang="en-US" dirty="0" smtClean="0"/>
              <a:t> (1010 SLOC) </a:t>
            </a:r>
            <a:r>
              <a:rPr lang="en-US" b="1" dirty="0" smtClean="0"/>
              <a:t>SWM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23602" y="3140319"/>
            <a:ext cx="2335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5%</a:t>
            </a:r>
            <a:r>
              <a:rPr lang="en-US" dirty="0" smtClean="0"/>
              <a:t> (150 SLOC) </a:t>
            </a:r>
            <a:r>
              <a:rPr lang="en-US" b="1" dirty="0" smtClean="0"/>
              <a:t>CGPOP</a:t>
            </a:r>
          </a:p>
          <a:p>
            <a:r>
              <a:rPr lang="en-US" b="1" dirty="0" smtClean="0"/>
              <a:t>12%</a:t>
            </a:r>
            <a:r>
              <a:rPr lang="en-US" dirty="0" smtClean="0"/>
              <a:t> (1770 SLOC) </a:t>
            </a:r>
            <a:r>
              <a:rPr lang="en-US" b="1" dirty="0" smtClean="0"/>
              <a:t>SWM</a:t>
            </a:r>
            <a:endParaRPr lang="en-US" b="1" dirty="0"/>
          </a:p>
        </p:txBody>
      </p:sp>
      <p:cxnSp>
        <p:nvCxnSpPr>
          <p:cNvPr id="31" name="Straight Arrow Connector 30"/>
          <p:cNvCxnSpPr>
            <a:endCxn id="17" idx="1"/>
          </p:cNvCxnSpPr>
          <p:nvPr/>
        </p:nvCxnSpPr>
        <p:spPr>
          <a:xfrm>
            <a:off x="2915857" y="3463485"/>
            <a:ext cx="11668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15857" y="3615887"/>
            <a:ext cx="1319285" cy="170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915857" y="3694318"/>
            <a:ext cx="1545079" cy="592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2915857" y="3698824"/>
            <a:ext cx="1951479" cy="1141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915857" y="3463485"/>
            <a:ext cx="1842410" cy="11726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915857" y="3786650"/>
            <a:ext cx="1639210" cy="881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2915857" y="4286814"/>
            <a:ext cx="1319285" cy="3493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3" idx="1"/>
          </p:cNvCxnSpPr>
          <p:nvPr/>
        </p:nvCxnSpPr>
        <p:spPr>
          <a:xfrm>
            <a:off x="2915857" y="4840235"/>
            <a:ext cx="1181012" cy="906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-12095" y="5656163"/>
            <a:ext cx="9156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Are modifications actually made:</a:t>
            </a:r>
            <a:r>
              <a:rPr lang="en-US" sz="2400" dirty="0" smtClean="0"/>
              <a:t>   POP grid changed between versions 1.4.3 and 2.0.</a:t>
            </a:r>
            <a:endParaRPr lang="en-US" sz="2400" dirty="0"/>
          </a:p>
        </p:txBody>
      </p:sp>
      <p:sp>
        <p:nvSpPr>
          <p:cNvPr id="63" name="Rectangle 62"/>
          <p:cNvSpPr/>
          <p:nvPr/>
        </p:nvSpPr>
        <p:spPr>
          <a:xfrm>
            <a:off x="2681119" y="1033424"/>
            <a:ext cx="3951096" cy="1891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initialization()</a:t>
            </a:r>
          </a:p>
          <a:p>
            <a:pPr lvl="1"/>
            <a:endParaRPr lang="en-US" dirty="0" smtClean="0">
              <a:solidFill>
                <a:srgbClr val="1F497D"/>
              </a:solidFill>
              <a:latin typeface="Monaco"/>
              <a:cs typeface="Monaco"/>
            </a:endParaRP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Loop {</a:t>
            </a:r>
            <a:endParaRPr lang="en-US" dirty="0">
              <a:solidFill>
                <a:srgbClr val="1F497D"/>
              </a:solidFill>
              <a:latin typeface="Monaco"/>
              <a:cs typeface="Monaco"/>
            </a:endParaRP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	communicate()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	stencil()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}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-81280" y="133698"/>
            <a:ext cx="9347200" cy="89972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Tangled Specifications affect programmability</a:t>
            </a:r>
            <a:endParaRPr lang="en-US" sz="3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20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81280" y="296343"/>
            <a:ext cx="9347200" cy="899726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1F497D"/>
                </a:solidFill>
              </a:rPr>
              <a:t>Approach for improving programmability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ocument 7"/>
          <p:cNvSpPr/>
          <p:nvPr/>
        </p:nvSpPr>
        <p:spPr>
          <a:xfrm>
            <a:off x="1192311" y="1976324"/>
            <a:ext cx="1847850" cy="1240618"/>
          </a:xfrm>
          <a:prstGeom prst="flowChartDocumen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Fortran program w/ </a:t>
            </a:r>
            <a:r>
              <a:rPr lang="en-US" dirty="0" err="1" smtClean="0">
                <a:solidFill>
                  <a:schemeClr val="tx1"/>
                </a:solidFill>
              </a:rPr>
              <a:t>GridWeaver</a:t>
            </a:r>
            <a:r>
              <a:rPr lang="en-US" dirty="0" smtClean="0">
                <a:solidFill>
                  <a:schemeClr val="tx1"/>
                </a:solidFill>
              </a:rPr>
              <a:t> Calls</a:t>
            </a:r>
          </a:p>
        </p:txBody>
      </p:sp>
      <p:sp>
        <p:nvSpPr>
          <p:cNvPr id="10" name="Flowchart: Data 9"/>
          <p:cNvSpPr/>
          <p:nvPr/>
        </p:nvSpPr>
        <p:spPr>
          <a:xfrm>
            <a:off x="6290484" y="2248708"/>
            <a:ext cx="2771949" cy="673913"/>
          </a:xfrm>
          <a:prstGeom prst="flowChartInputOutp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Executable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Program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17099" y="3329655"/>
            <a:ext cx="2096849" cy="7185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0000"/>
                </a:solidFill>
              </a:rPr>
              <a:t>GridWeaver</a:t>
            </a:r>
            <a:r>
              <a:rPr lang="en-US" sz="2000" b="1" dirty="0" smtClean="0">
                <a:solidFill>
                  <a:srgbClr val="000000"/>
                </a:solidFill>
              </a:rPr>
              <a:t> library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017099" y="2196350"/>
            <a:ext cx="1647825" cy="7566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Fortran Compiler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stCxn id="8" idx="3"/>
            <a:endCxn id="14" idx="1"/>
          </p:cNvCxnSpPr>
          <p:nvPr/>
        </p:nvCxnSpPr>
        <p:spPr>
          <a:xfrm flipV="1">
            <a:off x="3040161" y="2574698"/>
            <a:ext cx="976938" cy="2193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  <a:endCxn id="10" idx="2"/>
          </p:cNvCxnSpPr>
          <p:nvPr/>
        </p:nvCxnSpPr>
        <p:spPr>
          <a:xfrm>
            <a:off x="5664924" y="2574698"/>
            <a:ext cx="902755" cy="1096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8" idx="2"/>
            <a:endCxn id="12" idx="1"/>
          </p:cNvCxnSpPr>
          <p:nvPr/>
        </p:nvCxnSpPr>
        <p:spPr>
          <a:xfrm rot="16200000" flipH="1">
            <a:off x="2789654" y="2461504"/>
            <a:ext cx="554026" cy="1900863"/>
          </a:xfrm>
          <a:prstGeom prst="curvedConnector2">
            <a:avLst/>
          </a:prstGeom>
          <a:ln w="57150" cmpd="sng">
            <a:solidFill>
              <a:srgbClr val="4F81BD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97200" y="1976324"/>
            <a:ext cx="688055" cy="1783847"/>
            <a:chOff x="1219200" y="1599070"/>
            <a:chExt cx="760869" cy="1829930"/>
          </a:xfrm>
        </p:grpSpPr>
        <p:sp>
          <p:nvSpPr>
            <p:cNvPr id="29" name="Oval 28"/>
            <p:cNvSpPr/>
            <p:nvPr/>
          </p:nvSpPr>
          <p:spPr>
            <a:xfrm>
              <a:off x="1293173" y="1599070"/>
              <a:ext cx="610281" cy="60997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/>
            </a:p>
          </p:txBody>
        </p:sp>
        <p:cxnSp>
          <p:nvCxnSpPr>
            <p:cNvPr id="30" name="Straight Connector 29"/>
            <p:cNvCxnSpPr>
              <a:stCxn id="29" idx="4"/>
            </p:cNvCxnSpPr>
            <p:nvPr/>
          </p:nvCxnSpPr>
          <p:spPr>
            <a:xfrm rot="5400000">
              <a:off x="1293326" y="2512714"/>
              <a:ext cx="609977" cy="2641"/>
            </a:xfrm>
            <a:prstGeom prst="lin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6200000" flipH="1">
              <a:off x="1484863" y="2933794"/>
              <a:ext cx="609977" cy="380435"/>
            </a:xfrm>
            <a:prstGeom prst="lin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1104429" y="2933794"/>
              <a:ext cx="609977" cy="380435"/>
            </a:xfrm>
            <a:prstGeom prst="lin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369789" y="2437788"/>
              <a:ext cx="533665" cy="0"/>
            </a:xfrm>
            <a:prstGeom prst="lin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-24083" y="461636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Since </a:t>
            </a:r>
            <a:r>
              <a:rPr lang="en-US" sz="2000" dirty="0" err="1" smtClean="0"/>
              <a:t>GridWeaver</a:t>
            </a:r>
            <a:r>
              <a:rPr lang="en-US" sz="2000" dirty="0" smtClean="0"/>
              <a:t> is a library users can integrate it into existing programs or write new programs from scratch.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1667" y="3233875"/>
            <a:ext cx="90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Links to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14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487160"/>
            <a:ext cx="9144000" cy="381000"/>
          </a:xfrm>
          <a:prstGeom prst="rect">
            <a:avLst/>
          </a:prstGeom>
          <a:gradFill>
            <a:gsLst>
              <a:gs pos="0">
                <a:schemeClr val="accent3"/>
              </a:gs>
              <a:gs pos="7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8169275" algn="l"/>
              </a:tabLst>
            </a:pPr>
            <a:r>
              <a:rPr lang="en-US" sz="1400" dirty="0" smtClean="0">
                <a:solidFill>
                  <a:schemeClr val="tx1"/>
                </a:solidFill>
              </a:rPr>
              <a:t>Andrew Stone                                                                         PhD Defense	</a:t>
            </a:r>
            <a:r>
              <a:rPr lang="en-US" dirty="0" smtClean="0">
                <a:solidFill>
                  <a:schemeClr val="tx1"/>
                </a:solidFill>
              </a:rPr>
              <a:t>Slide </a:t>
            </a:r>
            <a:fld id="{5C46379F-106B-45FA-B27E-4F5964B2DD0C}" type="slidenum">
              <a:rPr lang="en-US" smtClean="0">
                <a:solidFill>
                  <a:schemeClr val="tx1"/>
                </a:solidFill>
              </a:rPr>
              <a:pPr>
                <a:tabLst>
                  <a:tab pos="8169275" algn="l"/>
                </a:tabLst>
              </a:p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132080" y="1794942"/>
            <a:ext cx="5252720" cy="2401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- Grid connectivity spec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- </a:t>
            </a:r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Decomposition spec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- Initialize </a:t>
            </a:r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data</a:t>
            </a:r>
          </a:p>
          <a:p>
            <a:pPr lvl="1"/>
            <a:endParaRPr lang="en-US" dirty="0">
              <a:solidFill>
                <a:srgbClr val="1F497D"/>
              </a:solidFill>
              <a:latin typeface="Monaco"/>
              <a:cs typeface="Monaco"/>
            </a:endParaRP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loop {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 communicate()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 </a:t>
            </a:r>
            <a:r>
              <a:rPr lang="en-US" dirty="0" smtClean="0">
                <a:solidFill>
                  <a:srgbClr val="1F497D"/>
                </a:solidFill>
                <a:latin typeface="Monaco"/>
                <a:cs typeface="Monaco"/>
              </a:rPr>
              <a:t> stencil()</a:t>
            </a:r>
          </a:p>
          <a:p>
            <a:pPr lvl="1"/>
            <a:r>
              <a:rPr lang="en-US" dirty="0">
                <a:solidFill>
                  <a:srgbClr val="1F497D"/>
                </a:solidFill>
                <a:latin typeface="Monaco"/>
                <a:cs typeface="Monaco"/>
              </a:rPr>
              <a:t>}</a:t>
            </a:r>
            <a:endParaRPr lang="en-US" dirty="0" smtClean="0">
              <a:solidFill>
                <a:srgbClr val="1F497D"/>
              </a:solidFill>
              <a:latin typeface="Monaco"/>
              <a:cs typeface="Monaco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5618480" y="1368222"/>
            <a:ext cx="3180080" cy="2401370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1F497D"/>
              </a:solidFill>
              <a:latin typeface="+mj-lt"/>
              <a:cs typeface="Monaco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198887" y="4785523"/>
            <a:ext cx="883335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STENCIL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swmStencil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x2, x1,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area_inv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laplacian_wghts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, j)</a:t>
            </a:r>
            <a:br>
              <a:rPr lang="en-US" sz="1600" dirty="0" smtClean="0">
                <a:latin typeface="Courier New" pitchFamily="49" charset="0"/>
                <a:cs typeface="Courier New" pitchFamily="49" charset="0"/>
              </a:rPr>
            </a:b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 </a:t>
            </a:r>
            <a:r>
              <a:rPr lang="en-US" sz="1600" b="1" dirty="0" smtClean="0">
                <a:latin typeface="Andale Mono"/>
                <a:cs typeface="Andale Mono"/>
              </a:rPr>
              <a:t>x2</a:t>
            </a:r>
            <a:r>
              <a:rPr lang="en-US" sz="1600" b="1" dirty="0">
                <a:latin typeface="Andale Mono"/>
                <a:cs typeface="Andale Mono"/>
              </a:rPr>
              <a:t>(</a:t>
            </a:r>
            <a:r>
              <a:rPr lang="en-US" sz="1600" b="1" dirty="0" err="1">
                <a:latin typeface="Andale Mono"/>
                <a:cs typeface="Andale Mono"/>
              </a:rPr>
              <a:t>i,j</a:t>
            </a:r>
            <a:r>
              <a:rPr lang="en-US" sz="1600" b="1" dirty="0">
                <a:latin typeface="Andale Mono"/>
                <a:cs typeface="Andale Mono"/>
              </a:rPr>
              <a:t>) = </a:t>
            </a:r>
            <a:r>
              <a:rPr lang="en-US" sz="1600" b="1" dirty="0" err="1">
                <a:latin typeface="Andale Mono"/>
                <a:cs typeface="Andale Mono"/>
              </a:rPr>
              <a:t>area_inv</a:t>
            </a:r>
            <a:r>
              <a:rPr lang="en-US" sz="1600" b="1" dirty="0">
                <a:latin typeface="Andale Mono"/>
                <a:cs typeface="Andale Mono"/>
              </a:rPr>
              <a:t>(</a:t>
            </a:r>
            <a:r>
              <a:rPr lang="en-US" sz="1600" b="1" dirty="0" err="1">
                <a:latin typeface="Andale Mono"/>
                <a:cs typeface="Andale Mono"/>
              </a:rPr>
              <a:t>i,</a:t>
            </a:r>
            <a:r>
              <a:rPr lang="en-US" sz="1600" b="1" dirty="0" err="1" smtClean="0">
                <a:latin typeface="Andale Mono"/>
                <a:cs typeface="Andale Mono"/>
              </a:rPr>
              <a:t>j</a:t>
            </a:r>
            <a:r>
              <a:rPr lang="en-US" sz="1600" b="1" dirty="0" smtClean="0">
                <a:latin typeface="Andale Mono"/>
                <a:cs typeface="Andale Mono"/>
              </a:rPr>
              <a:t>) </a:t>
            </a:r>
            <a:r>
              <a:rPr lang="en-US" sz="1600" b="1" dirty="0">
                <a:latin typeface="Andale Mono"/>
                <a:cs typeface="Andale Mono"/>
              </a:rPr>
              <a:t>* </a:t>
            </a:r>
          </a:p>
          <a:p>
            <a:r>
              <a:rPr lang="en-US" sz="1600" b="1" dirty="0" smtClean="0">
                <a:latin typeface="Andale Mono"/>
                <a:cs typeface="Andale Mono"/>
              </a:rPr>
              <a:t>     </a:t>
            </a:r>
            <a:r>
              <a:rPr lang="en-US" sz="1600" b="1" dirty="0">
                <a:latin typeface="Andale Mono"/>
                <a:cs typeface="Andale Mono"/>
              </a:rPr>
              <a:t>((x1(i+1,</a:t>
            </a:r>
            <a:r>
              <a:rPr lang="en-US" sz="1600" b="1" dirty="0" smtClean="0">
                <a:latin typeface="Andale Mono"/>
                <a:cs typeface="Andale Mono"/>
              </a:rPr>
              <a:t>j)   - x1</a:t>
            </a:r>
            <a:r>
              <a:rPr lang="en-US" sz="1600" b="1" dirty="0">
                <a:latin typeface="Andale Mono"/>
                <a:cs typeface="Andale Mono"/>
              </a:rPr>
              <a:t>(</a:t>
            </a:r>
            <a:r>
              <a:rPr lang="en-US" sz="1600" b="1" dirty="0" err="1">
                <a:latin typeface="Andale Mono"/>
                <a:cs typeface="Andale Mono"/>
              </a:rPr>
              <a:t>i,</a:t>
            </a:r>
            <a:r>
              <a:rPr lang="en-US" sz="1600" b="1" dirty="0" err="1" smtClean="0">
                <a:latin typeface="Andale Mono"/>
                <a:cs typeface="Andale Mono"/>
              </a:rPr>
              <a:t>j</a:t>
            </a:r>
            <a:r>
              <a:rPr lang="en-US" sz="1600" b="1" dirty="0" smtClean="0">
                <a:latin typeface="Andale Mono"/>
                <a:cs typeface="Andale Mono"/>
              </a:rPr>
              <a:t>)) * </a:t>
            </a:r>
            <a:r>
              <a:rPr lang="en-US" sz="1600" b="1" dirty="0" err="1" smtClean="0">
                <a:latin typeface="Andale Mono"/>
                <a:cs typeface="Andale Mono"/>
              </a:rPr>
              <a:t>laplacian_wghts</a:t>
            </a:r>
            <a:r>
              <a:rPr lang="en-US" sz="1600" b="1" dirty="0" smtClean="0">
                <a:latin typeface="Andale Mono"/>
                <a:cs typeface="Andale Mono"/>
              </a:rPr>
              <a:t>(1,i</a:t>
            </a:r>
            <a:r>
              <a:rPr lang="en-US" sz="1600" b="1" dirty="0">
                <a:latin typeface="Andale Mono"/>
                <a:cs typeface="Andale Mono"/>
              </a:rPr>
              <a:t>,</a:t>
            </a:r>
            <a:r>
              <a:rPr lang="en-US" sz="1600" b="1" dirty="0" smtClean="0">
                <a:latin typeface="Andale Mono"/>
                <a:cs typeface="Andale Mono"/>
              </a:rPr>
              <a:t>j) </a:t>
            </a:r>
            <a:r>
              <a:rPr lang="en-US" sz="1600" b="1" dirty="0">
                <a:latin typeface="Andale Mono"/>
                <a:cs typeface="Andale Mono"/>
              </a:rPr>
              <a:t>+ </a:t>
            </a:r>
          </a:p>
          <a:p>
            <a:r>
              <a:rPr lang="en-US" sz="1600" b="1" dirty="0">
                <a:latin typeface="Andale Mono"/>
                <a:cs typeface="Andale Mono"/>
              </a:rPr>
              <a:t>	</a:t>
            </a:r>
            <a:r>
              <a:rPr lang="en-US" sz="1600" b="1" dirty="0" smtClean="0">
                <a:latin typeface="Andale Mono"/>
                <a:cs typeface="Andale Mono"/>
              </a:rPr>
              <a:t>  (</a:t>
            </a:r>
            <a:r>
              <a:rPr lang="en-US" sz="1600" b="1" dirty="0">
                <a:latin typeface="Andale Mono"/>
                <a:cs typeface="Andale Mono"/>
              </a:rPr>
              <a:t>x1(i+1,j+</a:t>
            </a:r>
            <a:r>
              <a:rPr lang="en-US" sz="1600" b="1" dirty="0" smtClean="0">
                <a:latin typeface="Andale Mono"/>
                <a:cs typeface="Andale Mono"/>
              </a:rPr>
              <a:t>1) - x1</a:t>
            </a:r>
            <a:r>
              <a:rPr lang="en-US" sz="1600" b="1" dirty="0">
                <a:latin typeface="Andale Mono"/>
                <a:cs typeface="Andale Mono"/>
              </a:rPr>
              <a:t>(</a:t>
            </a:r>
            <a:r>
              <a:rPr lang="en-US" sz="1600" b="1" dirty="0" err="1">
                <a:latin typeface="Andale Mono"/>
                <a:cs typeface="Andale Mono"/>
              </a:rPr>
              <a:t>i,</a:t>
            </a:r>
            <a:r>
              <a:rPr lang="en-US" sz="1600" b="1" dirty="0" err="1" smtClean="0">
                <a:latin typeface="Andale Mono"/>
                <a:cs typeface="Andale Mono"/>
              </a:rPr>
              <a:t>j</a:t>
            </a:r>
            <a:r>
              <a:rPr lang="en-US" sz="1600" b="1" dirty="0" smtClean="0">
                <a:latin typeface="Andale Mono"/>
                <a:cs typeface="Andale Mono"/>
              </a:rPr>
              <a:t>)) * </a:t>
            </a:r>
            <a:r>
              <a:rPr lang="en-US" sz="1600" b="1" dirty="0" err="1" smtClean="0">
                <a:latin typeface="Andale Mono"/>
                <a:cs typeface="Andale Mono"/>
              </a:rPr>
              <a:t>laplacian_wghts</a:t>
            </a:r>
            <a:r>
              <a:rPr lang="en-US" sz="1600" b="1" dirty="0" smtClean="0">
                <a:latin typeface="Andale Mono"/>
                <a:cs typeface="Andale Mono"/>
              </a:rPr>
              <a:t>(2,i</a:t>
            </a:r>
            <a:r>
              <a:rPr lang="en-US" sz="1600" b="1" dirty="0">
                <a:latin typeface="Andale Mono"/>
                <a:cs typeface="Andale Mono"/>
              </a:rPr>
              <a:t>,</a:t>
            </a:r>
            <a:r>
              <a:rPr lang="en-US" sz="1600" b="1" dirty="0" smtClean="0">
                <a:latin typeface="Andale Mono"/>
                <a:cs typeface="Andale Mono"/>
              </a:rPr>
              <a:t>j) </a:t>
            </a:r>
            <a:r>
              <a:rPr lang="en-US" sz="1600" b="1" dirty="0">
                <a:latin typeface="Andale Mono"/>
                <a:cs typeface="Andale Mono"/>
              </a:rPr>
              <a:t>+</a:t>
            </a:r>
          </a:p>
          <a:p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end function</a:t>
            </a:r>
            <a:endParaRPr lang="en-US" sz="16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18021" y="4369579"/>
            <a:ext cx="3172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Simple stencil function:</a:t>
            </a:r>
            <a:endParaRPr lang="en-US" sz="2400" b="1" dirty="0"/>
          </a:p>
        </p:txBody>
      </p:sp>
      <p:sp>
        <p:nvSpPr>
          <p:cNvPr id="118" name="TextBox 117"/>
          <p:cNvSpPr txBox="1"/>
          <p:nvPr/>
        </p:nvSpPr>
        <p:spPr>
          <a:xfrm>
            <a:off x="132080" y="1241837"/>
            <a:ext cx="479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Structure of a </a:t>
            </a:r>
            <a:r>
              <a:rPr lang="en-US" sz="2400" b="1" dirty="0" err="1" smtClean="0"/>
              <a:t>GridWeaver</a:t>
            </a:r>
            <a:r>
              <a:rPr lang="en-US" sz="2400" b="1" dirty="0" smtClean="0"/>
              <a:t> program:</a:t>
            </a:r>
            <a:endParaRPr lang="en-US" sz="2400" b="1" dirty="0"/>
          </a:p>
        </p:txBody>
      </p:sp>
      <p:sp>
        <p:nvSpPr>
          <p:cNvPr id="122" name="Oval 121"/>
          <p:cNvSpPr/>
          <p:nvPr/>
        </p:nvSpPr>
        <p:spPr>
          <a:xfrm>
            <a:off x="838199" y="3249092"/>
            <a:ext cx="1997355" cy="3187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07446" y="4361112"/>
            <a:ext cx="8924793" cy="207256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1F497D"/>
              </a:solidFill>
              <a:latin typeface="+mj-lt"/>
              <a:cs typeface="Monaco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772173" y="3535912"/>
            <a:ext cx="1590990" cy="318770"/>
          </a:xfrm>
          <a:prstGeom prst="ellipse">
            <a:avLst/>
          </a:prstGeom>
          <a:noFill/>
          <a:ln w="5715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>
            <a:endCxn id="122" idx="6"/>
          </p:cNvCxnSpPr>
          <p:nvPr/>
        </p:nvCxnSpPr>
        <p:spPr>
          <a:xfrm flipH="1">
            <a:off x="2835554" y="1368222"/>
            <a:ext cx="2782926" cy="20402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endCxn id="122" idx="6"/>
          </p:cNvCxnSpPr>
          <p:nvPr/>
        </p:nvCxnSpPr>
        <p:spPr>
          <a:xfrm flipH="1" flipV="1">
            <a:off x="2835554" y="3408477"/>
            <a:ext cx="2782926" cy="361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Rectangle 147"/>
          <p:cNvSpPr/>
          <p:nvPr/>
        </p:nvSpPr>
        <p:spPr>
          <a:xfrm>
            <a:off x="5618480" y="1517042"/>
            <a:ext cx="318008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cs typeface="Monaco"/>
              </a:rPr>
              <a:t>Communication function provided by </a:t>
            </a:r>
            <a:r>
              <a:rPr lang="en-US" dirty="0" err="1" smtClean="0">
                <a:solidFill>
                  <a:srgbClr val="1F497D"/>
                </a:solidFill>
                <a:cs typeface="Monaco"/>
              </a:rPr>
              <a:t>GridWeaver</a:t>
            </a:r>
            <a:r>
              <a:rPr lang="en-US" dirty="0" smtClean="0">
                <a:solidFill>
                  <a:srgbClr val="1F497D"/>
                </a:solidFill>
                <a:cs typeface="Monaco"/>
              </a:rPr>
              <a:t>.</a:t>
            </a:r>
            <a:endParaRPr lang="en-US" dirty="0">
              <a:solidFill>
                <a:srgbClr val="1F497D"/>
              </a:solidFill>
              <a:cs typeface="Monaco"/>
            </a:endParaRPr>
          </a:p>
          <a:p>
            <a:pPr marL="285750" indent="-285750">
              <a:buFont typeface="Arial"/>
              <a:buChar char="•"/>
            </a:pPr>
            <a:endParaRPr lang="en-US" sz="900" dirty="0">
              <a:solidFill>
                <a:srgbClr val="1F497D"/>
              </a:solidFill>
              <a:cs typeface="Monaco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cs typeface="Monaco"/>
              </a:rPr>
              <a:t>Instead of writing 1226 lines of code for CGPOP and 1010 lines of code for SWM, with </a:t>
            </a:r>
            <a:r>
              <a:rPr lang="en-US" dirty="0" err="1">
                <a:solidFill>
                  <a:srgbClr val="1F497D"/>
                </a:solidFill>
                <a:cs typeface="Monaco"/>
              </a:rPr>
              <a:t>GridWeaver</a:t>
            </a:r>
            <a:r>
              <a:rPr lang="en-US" dirty="0">
                <a:solidFill>
                  <a:srgbClr val="1F497D"/>
                </a:solidFill>
                <a:cs typeface="Monaco"/>
              </a:rPr>
              <a:t> users write </a:t>
            </a:r>
            <a:r>
              <a:rPr lang="en-US" b="1" dirty="0">
                <a:solidFill>
                  <a:srgbClr val="1F497D"/>
                </a:solidFill>
                <a:cs typeface="Monaco"/>
              </a:rPr>
              <a:t>0 lines of </a:t>
            </a:r>
            <a:r>
              <a:rPr lang="en-US" b="1" dirty="0" smtClean="0">
                <a:solidFill>
                  <a:srgbClr val="1F497D"/>
                </a:solidFill>
                <a:cs typeface="Monaco"/>
              </a:rPr>
              <a:t>code.</a:t>
            </a:r>
            <a:endParaRPr lang="en-US" b="1" dirty="0">
              <a:solidFill>
                <a:srgbClr val="1F497D"/>
              </a:solidFill>
              <a:cs typeface="Monaco"/>
            </a:endParaRPr>
          </a:p>
        </p:txBody>
      </p:sp>
      <p:cxnSp>
        <p:nvCxnSpPr>
          <p:cNvPr id="149" name="Straight Connector 148"/>
          <p:cNvCxnSpPr/>
          <p:nvPr/>
        </p:nvCxnSpPr>
        <p:spPr>
          <a:xfrm flipH="1" flipV="1">
            <a:off x="1761508" y="3854683"/>
            <a:ext cx="7270732" cy="514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>
            <a:endCxn id="142" idx="4"/>
          </p:cNvCxnSpPr>
          <p:nvPr/>
        </p:nvCxnSpPr>
        <p:spPr>
          <a:xfrm flipV="1">
            <a:off x="132080" y="3854682"/>
            <a:ext cx="1435588" cy="514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Rectangle 154"/>
          <p:cNvSpPr/>
          <p:nvPr/>
        </p:nvSpPr>
        <p:spPr>
          <a:xfrm>
            <a:off x="0" y="0"/>
            <a:ext cx="9144000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49000">
                <a:schemeClr val="accent1">
                  <a:lumMod val="20000"/>
                  <a:lumOff val="80000"/>
                </a:schemeClr>
              </a:gs>
            </a:gsLst>
            <a:lin ang="5400000" scaled="0"/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Title 1"/>
          <p:cNvSpPr>
            <a:spLocks noGrp="1"/>
          </p:cNvSpPr>
          <p:nvPr>
            <p:ph type="title"/>
          </p:nvPr>
        </p:nvSpPr>
        <p:spPr>
          <a:xfrm>
            <a:off x="-81280" y="42333"/>
            <a:ext cx="9347200" cy="89972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1F497D"/>
                </a:solidFill>
              </a:rPr>
              <a:t>Approach for improving programmability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07446" y="808195"/>
            <a:ext cx="6144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Punchline</a:t>
            </a:r>
            <a:r>
              <a:rPr lang="en-US" b="1" dirty="0" smtClean="0"/>
              <a:t>: Separates concerns and automates communication</a:t>
            </a:r>
            <a:endParaRPr lang="en-US" b="1" dirty="0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-81280" y="1241837"/>
            <a:ext cx="950468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233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8" grpId="0"/>
      <p:bldP spid="117" grpId="0"/>
      <p:bldP spid="122" grpId="0" animBg="1"/>
      <p:bldP spid="141" grpId="0" animBg="1"/>
      <p:bldP spid="142" grpId="0" animBg="1"/>
      <p:bldP spid="1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14244</TotalTime>
  <Words>2587</Words>
  <Application>Microsoft Macintosh PowerPoint</Application>
  <PresentationFormat>On-screen Show (4:3)</PresentationFormat>
  <Paragraphs>695</Paragraphs>
  <Slides>53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Separating Implementation Concerns in Semiregular Grids for Stencil Computations</vt:lpstr>
      <vt:lpstr>Introduction</vt:lpstr>
      <vt:lpstr>PowerPoint Presentation</vt:lpstr>
      <vt:lpstr>From a computer science perspective: what do Earth Simulation applications do?</vt:lpstr>
      <vt:lpstr>Grid connectivity affects programmability</vt:lpstr>
      <vt:lpstr>Parallelism affects programmability   </vt:lpstr>
      <vt:lpstr>Tangled Specifications affect programmability</vt:lpstr>
      <vt:lpstr>Approach for improving programmability</vt:lpstr>
      <vt:lpstr>Approach for improving programmability</vt:lpstr>
      <vt:lpstr>Thesis Contributions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Grid type tradeoffs</vt:lpstr>
      <vt:lpstr>PowerPoint Presentation</vt:lpstr>
      <vt:lpstr>PowerPoint Presentation</vt:lpstr>
      <vt:lpstr>PowerPoint Presentation</vt:lpstr>
      <vt:lpstr>PowerPoint Presentation</vt:lpstr>
      <vt:lpstr>Related work: Grid structure</vt:lpstr>
      <vt:lpstr>Related work: Grid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Conclusions</vt:lpstr>
      <vt:lpstr>PowerPoint Presentation</vt:lpstr>
      <vt:lpstr>Dissertation work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Project: GridWeaver  Abstractions for, and Generation of, Semi-Regular Grid Computations </dc:title>
  <dc:creator>Andrew Stone</dc:creator>
  <cp:lastModifiedBy>Andrew Stone</cp:lastModifiedBy>
  <cp:revision>731</cp:revision>
  <cp:lastPrinted>2013-07-01T02:27:29Z</cp:lastPrinted>
  <dcterms:created xsi:type="dcterms:W3CDTF">2013-05-30T22:17:20Z</dcterms:created>
  <dcterms:modified xsi:type="dcterms:W3CDTF">2013-07-03T22:50:01Z</dcterms:modified>
</cp:coreProperties>
</file>