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60" r:id="rId3"/>
    <p:sldId id="316" r:id="rId4"/>
    <p:sldId id="318" r:id="rId5"/>
    <p:sldId id="323" r:id="rId6"/>
    <p:sldId id="317" r:id="rId7"/>
    <p:sldId id="265" r:id="rId8"/>
    <p:sldId id="315" r:id="rId9"/>
    <p:sldId id="283" r:id="rId10"/>
    <p:sldId id="264" r:id="rId11"/>
    <p:sldId id="280" r:id="rId12"/>
    <p:sldId id="284" r:id="rId13"/>
    <p:sldId id="268" r:id="rId14"/>
    <p:sldId id="269" r:id="rId15"/>
    <p:sldId id="279" r:id="rId16"/>
    <p:sldId id="310" r:id="rId17"/>
    <p:sldId id="311" r:id="rId18"/>
    <p:sldId id="312" r:id="rId19"/>
    <p:sldId id="302" r:id="rId20"/>
    <p:sldId id="286" r:id="rId21"/>
    <p:sldId id="262" r:id="rId22"/>
    <p:sldId id="300" r:id="rId23"/>
    <p:sldId id="319" r:id="rId24"/>
    <p:sldId id="289" r:id="rId25"/>
    <p:sldId id="304" r:id="rId26"/>
    <p:sldId id="303" r:id="rId27"/>
    <p:sldId id="320" r:id="rId28"/>
    <p:sldId id="266" r:id="rId29"/>
    <p:sldId id="276" r:id="rId30"/>
    <p:sldId id="313" r:id="rId31"/>
    <p:sldId id="288" r:id="rId32"/>
    <p:sldId id="261" r:id="rId33"/>
    <p:sldId id="263" r:id="rId34"/>
    <p:sldId id="270" r:id="rId35"/>
    <p:sldId id="306" r:id="rId36"/>
    <p:sldId id="309" r:id="rId37"/>
    <p:sldId id="324" r:id="rId38"/>
    <p:sldId id="321" r:id="rId39"/>
    <p:sldId id="307" r:id="rId40"/>
    <p:sldId id="281" r:id="rId41"/>
    <p:sldId id="299" r:id="rId42"/>
    <p:sldId id="293" r:id="rId43"/>
    <p:sldId id="296" r:id="rId44"/>
    <p:sldId id="285" r:id="rId45"/>
    <p:sldId id="272" r:id="rId46"/>
    <p:sldId id="29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A1D"/>
    <a:srgbClr val="A61800"/>
    <a:srgbClr val="893938"/>
    <a:srgbClr val="AE4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45" autoAdjust="0"/>
  </p:normalViewPr>
  <p:slideViewPr>
    <p:cSldViewPr snapToGrid="0" snapToObjects="1">
      <p:cViewPr varScale="1">
        <p:scale>
          <a:sx n="140" d="100"/>
          <a:sy n="140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462A1-C07F-CF44-B2C9-4173DAFACC8F}" type="datetimeFigureOut">
              <a:rPr lang="en-US" smtClean="0"/>
              <a:t>9/23/12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63C94-F592-A045-8DF9-6674D742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SWM 7078 SLOC</a:t>
            </a:r>
            <a:r>
              <a:rPr lang="en-US" baseline="0" dirty="0" smtClean="0"/>
              <a:t>   109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SLOC   3000 SLOC 301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63C94-F592-A045-8DF9-6674D74250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pattern appears multiple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63C94-F592-A045-8DF9-6674D74250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pattern appears multiple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63C94-F592-A045-8DF9-6674D74250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4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3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8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8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4113-F008-CC47-800D-023303E0E2DC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C415-2062-0643-B58B-F1AC6A06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366" y="2295043"/>
            <a:ext cx="6400800" cy="1752600"/>
          </a:xfrm>
        </p:spPr>
        <p:txBody>
          <a:bodyPr/>
          <a:lstStyle/>
          <a:p>
            <a:r>
              <a:rPr lang="en-US" dirty="0" smtClean="0"/>
              <a:t>Andy Stone</a:t>
            </a:r>
          </a:p>
          <a:p>
            <a:r>
              <a:rPr lang="en-US" dirty="0" smtClean="0"/>
              <a:t>Aug 15, 2012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816609"/>
            <a:ext cx="2641259" cy="26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-1896534" y="3666066"/>
            <a:ext cx="14300200" cy="5774268"/>
            <a:chOff x="-1896534" y="3649132"/>
            <a:chExt cx="14300200" cy="5774268"/>
          </a:xfrm>
        </p:grpSpPr>
        <p:sp>
          <p:nvSpPr>
            <p:cNvPr id="9" name="Isosceles Triangle 8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ord 14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ord 15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6781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/>
              <a:t>Abstractions for, and Generation of, Semi-Regular Grid Computations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9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885" y="4428615"/>
            <a:ext cx="512336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Restricted to tessellation of rectangular</a:t>
            </a:r>
          </a:p>
          <a:p>
            <a:r>
              <a:rPr lang="en-US" sz="2400" dirty="0" smtClean="0"/>
              <a:t>space with equal sized rectangles</a:t>
            </a:r>
          </a:p>
          <a:p>
            <a:endParaRPr lang="en-US" sz="1000" dirty="0"/>
          </a:p>
          <a:p>
            <a:r>
              <a:rPr lang="en-US" sz="2400" dirty="0" smtClean="0"/>
              <a:t>Structured with an array</a:t>
            </a:r>
          </a:p>
          <a:p>
            <a:endParaRPr lang="en-US" sz="1000" dirty="0"/>
          </a:p>
          <a:p>
            <a:r>
              <a:rPr lang="en-US" sz="2400" dirty="0" smtClean="0"/>
              <a:t>Storage efficient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293" y="1901894"/>
            <a:ext cx="405216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general</a:t>
            </a:r>
            <a:endParaRPr lang="en-US" sz="2400" dirty="0"/>
          </a:p>
          <a:p>
            <a:endParaRPr lang="en-US" sz="1000" dirty="0" smtClean="0"/>
          </a:p>
          <a:p>
            <a:r>
              <a:rPr lang="en-US" sz="2400" dirty="0" smtClean="0"/>
              <a:t>Structured with a graph</a:t>
            </a:r>
          </a:p>
          <a:p>
            <a:endParaRPr lang="en-US" sz="1000" dirty="0"/>
          </a:p>
          <a:p>
            <a:r>
              <a:rPr lang="en-US" sz="2400" dirty="0" smtClean="0"/>
              <a:t>Connectivity is explicitly stored</a:t>
            </a:r>
          </a:p>
          <a:p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457200" y="19843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Grid abstractions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8136492" y="2454108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136492" y="1777079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7624259" y="1235581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639076" y="1777079"/>
            <a:ext cx="245534" cy="18607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ight Triangle 129"/>
          <p:cNvSpPr/>
          <p:nvPr/>
        </p:nvSpPr>
        <p:spPr>
          <a:xfrm>
            <a:off x="5433750" y="1406104"/>
            <a:ext cx="563034" cy="541363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 flipH="1">
            <a:off x="4836402" y="1406104"/>
            <a:ext cx="592666" cy="1149551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H="1">
            <a:off x="6015608" y="1774459"/>
            <a:ext cx="592666" cy="780219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ight Triangle 132"/>
          <p:cNvSpPr/>
          <p:nvPr/>
        </p:nvSpPr>
        <p:spPr>
          <a:xfrm flipH="1" flipV="1">
            <a:off x="4836401" y="2555655"/>
            <a:ext cx="1782679" cy="507488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Triangle 133"/>
          <p:cNvSpPr/>
          <p:nvPr/>
        </p:nvSpPr>
        <p:spPr>
          <a:xfrm flipH="1">
            <a:off x="5433750" y="1947467"/>
            <a:ext cx="563033" cy="608188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Triangle 134"/>
          <p:cNvSpPr/>
          <p:nvPr/>
        </p:nvSpPr>
        <p:spPr>
          <a:xfrm flipV="1">
            <a:off x="5429068" y="1946490"/>
            <a:ext cx="563033" cy="608188"/>
          </a:xfrm>
          <a:prstGeom prst="rtTriangl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>
            <a:stCxn id="117" idx="0"/>
          </p:cNvCxnSpPr>
          <p:nvPr/>
        </p:nvCxnSpPr>
        <p:spPr>
          <a:xfrm flipH="1" flipV="1">
            <a:off x="7006242" y="1859083"/>
            <a:ext cx="1253017" cy="59502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19" idx="2"/>
          </p:cNvCxnSpPr>
          <p:nvPr/>
        </p:nvCxnSpPr>
        <p:spPr>
          <a:xfrm flipV="1">
            <a:off x="7006242" y="1328618"/>
            <a:ext cx="618017" cy="53046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120" idx="2"/>
          </p:cNvCxnSpPr>
          <p:nvPr/>
        </p:nvCxnSpPr>
        <p:spPr>
          <a:xfrm>
            <a:off x="7006242" y="1859083"/>
            <a:ext cx="632834" cy="1103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19" idx="4"/>
            <a:endCxn id="120" idx="0"/>
          </p:cNvCxnSpPr>
          <p:nvPr/>
        </p:nvCxnSpPr>
        <p:spPr>
          <a:xfrm>
            <a:off x="7747026" y="1421655"/>
            <a:ext cx="14817" cy="35542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8760912" y="1795381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1" name="Straight Connector 140"/>
          <p:cNvCxnSpPr>
            <a:stCxn id="120" idx="6"/>
            <a:endCxn id="118" idx="2"/>
          </p:cNvCxnSpPr>
          <p:nvPr/>
        </p:nvCxnSpPr>
        <p:spPr>
          <a:xfrm>
            <a:off x="7884610" y="1870116"/>
            <a:ext cx="25188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17" idx="0"/>
            <a:endCxn id="118" idx="4"/>
          </p:cNvCxnSpPr>
          <p:nvPr/>
        </p:nvCxnSpPr>
        <p:spPr>
          <a:xfrm flipV="1">
            <a:off x="8259259" y="1963153"/>
            <a:ext cx="0" cy="49095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17" idx="7"/>
            <a:endCxn id="140" idx="4"/>
          </p:cNvCxnSpPr>
          <p:nvPr/>
        </p:nvCxnSpPr>
        <p:spPr>
          <a:xfrm flipV="1">
            <a:off x="8346068" y="1981455"/>
            <a:ext cx="537611" cy="49990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84664" y="3796386"/>
            <a:ext cx="1649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Regular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5879" y="1235581"/>
            <a:ext cx="184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Irregular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998" y="5819104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" y="1877388"/>
            <a:ext cx="4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68680" y="4351501"/>
            <a:ext cx="2884786" cy="1588361"/>
            <a:chOff x="5668680" y="4351501"/>
            <a:chExt cx="2884786" cy="1588361"/>
          </a:xfrm>
        </p:grpSpPr>
        <p:sp>
          <p:nvSpPr>
            <p:cNvPr id="108" name="Oval 107"/>
            <p:cNvSpPr/>
            <p:nvPr/>
          </p:nvSpPr>
          <p:spPr>
            <a:xfrm>
              <a:off x="7222082" y="4832565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222082" y="5327580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7768182" y="4351501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768182" y="4832565"/>
              <a:ext cx="245534" cy="18607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768182" y="5327580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8307932" y="4351501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8307932" y="4832565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307932" y="5327580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668680" y="4513233"/>
              <a:ext cx="364067" cy="31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032747" y="4513233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396814" y="4513233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68680" y="4832565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032747" y="4832565"/>
              <a:ext cx="364067" cy="3193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396814" y="4832565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668680" y="5151897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032747" y="5151897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396814" y="5151897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flipV="1">
              <a:off x="7073913" y="5332235"/>
              <a:ext cx="8467" cy="4229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7073913" y="5755196"/>
              <a:ext cx="465667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896113" y="5018639"/>
              <a:ext cx="241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i</a:t>
              </a:r>
              <a:endParaRPr lang="en-US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566385" y="5570530"/>
              <a:ext cx="239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192465" y="4351501"/>
              <a:ext cx="245534" cy="1860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6896113" y="1766046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186264" y="2888308"/>
            <a:ext cx="380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b="1" dirty="0">
              <a:solidFill>
                <a:srgbClr val="C0504D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162558" y="4402077"/>
            <a:ext cx="380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9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  <p:bldP spid="2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Impact on code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264" y="4157974"/>
            <a:ext cx="1649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Regular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445" y="4713089"/>
            <a:ext cx="2474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Structured with an array</a:t>
            </a:r>
          </a:p>
          <a:p>
            <a:endParaRPr lang="en-US" dirty="0"/>
          </a:p>
          <a:p>
            <a:r>
              <a:rPr lang="en-US" dirty="0" smtClean="0"/>
              <a:t>Storage efficient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22082" y="5194153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22082" y="5689168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768182" y="4713089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68182" y="5194153"/>
            <a:ext cx="245534" cy="18607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68182" y="5689168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307932" y="4713089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07932" y="5194153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07932" y="5689168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136492" y="3293240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36492" y="2616211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4259" y="2074713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39076" y="2616211"/>
            <a:ext cx="245534" cy="18607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668680" y="4874821"/>
            <a:ext cx="364067" cy="31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32747" y="4874821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96814" y="4874821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68680" y="5194153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32747" y="5194153"/>
            <a:ext cx="364067" cy="31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96814" y="5194153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68680" y="5513485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32747" y="5513485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96814" y="5513485"/>
            <a:ext cx="364067" cy="31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>
            <a:off x="5433750" y="2245236"/>
            <a:ext cx="563034" cy="541363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/>
          <p:cNvSpPr/>
          <p:nvPr/>
        </p:nvSpPr>
        <p:spPr>
          <a:xfrm flipH="1">
            <a:off x="4836402" y="2245236"/>
            <a:ext cx="592666" cy="1149551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/>
          <p:cNvSpPr/>
          <p:nvPr/>
        </p:nvSpPr>
        <p:spPr>
          <a:xfrm flipH="1">
            <a:off x="6015608" y="2613591"/>
            <a:ext cx="592666" cy="780219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45"/>
          <p:cNvSpPr/>
          <p:nvPr/>
        </p:nvSpPr>
        <p:spPr>
          <a:xfrm flipH="1" flipV="1">
            <a:off x="4836401" y="3394787"/>
            <a:ext cx="1782679" cy="507488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46"/>
          <p:cNvSpPr/>
          <p:nvPr/>
        </p:nvSpPr>
        <p:spPr>
          <a:xfrm flipH="1">
            <a:off x="5433750" y="2786599"/>
            <a:ext cx="563033" cy="608188"/>
          </a:xfrm>
          <a:prstGeom prst="rt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/>
          <p:cNvSpPr/>
          <p:nvPr/>
        </p:nvSpPr>
        <p:spPr>
          <a:xfrm flipV="1">
            <a:off x="5429068" y="2785622"/>
            <a:ext cx="563033" cy="608188"/>
          </a:xfrm>
          <a:prstGeom prst="rtTriangl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24" idx="0"/>
          </p:cNvCxnSpPr>
          <p:nvPr/>
        </p:nvCxnSpPr>
        <p:spPr>
          <a:xfrm flipH="1" flipV="1">
            <a:off x="7006242" y="2698215"/>
            <a:ext cx="1253017" cy="59502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26" idx="2"/>
          </p:cNvCxnSpPr>
          <p:nvPr/>
        </p:nvCxnSpPr>
        <p:spPr>
          <a:xfrm flipV="1">
            <a:off x="7006242" y="2167750"/>
            <a:ext cx="618017" cy="53046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8" idx="2"/>
          </p:cNvCxnSpPr>
          <p:nvPr/>
        </p:nvCxnSpPr>
        <p:spPr>
          <a:xfrm>
            <a:off x="7006242" y="2698215"/>
            <a:ext cx="632834" cy="1103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6" idx="4"/>
            <a:endCxn id="28" idx="0"/>
          </p:cNvCxnSpPr>
          <p:nvPr/>
        </p:nvCxnSpPr>
        <p:spPr>
          <a:xfrm>
            <a:off x="7747026" y="2260787"/>
            <a:ext cx="14817" cy="35542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8760912" y="2634513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Connector 70"/>
          <p:cNvCxnSpPr>
            <a:stCxn id="28" idx="6"/>
            <a:endCxn id="25" idx="2"/>
          </p:cNvCxnSpPr>
          <p:nvPr/>
        </p:nvCxnSpPr>
        <p:spPr>
          <a:xfrm>
            <a:off x="7884610" y="2709248"/>
            <a:ext cx="25188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4" idx="0"/>
            <a:endCxn id="25" idx="4"/>
          </p:cNvCxnSpPr>
          <p:nvPr/>
        </p:nvCxnSpPr>
        <p:spPr>
          <a:xfrm flipV="1">
            <a:off x="8259259" y="2802285"/>
            <a:ext cx="0" cy="49095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4" idx="7"/>
            <a:endCxn id="70" idx="4"/>
          </p:cNvCxnSpPr>
          <p:nvPr/>
        </p:nvCxnSpPr>
        <p:spPr>
          <a:xfrm flipV="1">
            <a:off x="8346068" y="2820587"/>
            <a:ext cx="537611" cy="49990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200" y="4795838"/>
            <a:ext cx="4893734" cy="1681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for 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= 1 to n</a:t>
            </a:r>
          </a:p>
          <a:p>
            <a:r>
              <a:rPr lang="en-US" sz="1600" dirty="0">
                <a:solidFill>
                  <a:schemeClr val="tx1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for j = 1 to m</a:t>
            </a:r>
          </a:p>
          <a:p>
            <a:r>
              <a:rPr lang="en-US" sz="1600" dirty="0">
                <a:solidFill>
                  <a:schemeClr val="tx1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  A(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i,j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) = A(i-1, j)   + A(i+1, j) +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            A(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,   j-1) + A(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,   j+1)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073913" y="5693823"/>
            <a:ext cx="8467" cy="422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73913" y="6116784"/>
            <a:ext cx="46566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96113" y="5380227"/>
            <a:ext cx="24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66385" y="5932118"/>
            <a:ext cx="23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57200" y="2709248"/>
            <a:ext cx="4309533" cy="11026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for x = 1 to n</a:t>
            </a:r>
          </a:p>
          <a:p>
            <a:r>
              <a:rPr lang="en-US" sz="1600" dirty="0">
                <a:solidFill>
                  <a:schemeClr val="tx1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for neigh = 1 to 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numNeighs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(x)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   A(x) += A(neighbor(x, neigh))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8599" y="2074713"/>
            <a:ext cx="184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Irregular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92465" y="4713089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896113" y="2605178"/>
            <a:ext cx="245534" cy="18607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6264" y="1177246"/>
            <a:ext cx="1789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Generic: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38416" y="1237344"/>
            <a:ext cx="430953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for each cell c</a:t>
            </a:r>
          </a:p>
          <a:p>
            <a:r>
              <a:rPr lang="en-US" sz="1600" dirty="0">
                <a:solidFill>
                  <a:schemeClr val="tx1"/>
                </a:solidFill>
                <a:latin typeface="Monaco"/>
                <a:cs typeface="Monaco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c = sum(neighbors(c))</a:t>
            </a:r>
          </a:p>
        </p:txBody>
      </p:sp>
    </p:spTree>
    <p:extLst>
      <p:ext uri="{BB962C8B-B14F-4D97-AF65-F5344CB8AC3E}">
        <p14:creationId xmlns:p14="http://schemas.microsoft.com/office/powerpoint/2010/main" val="11142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44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Many </a:t>
            </a:r>
            <a:r>
              <a:rPr lang="en-US" dirty="0">
                <a:solidFill>
                  <a:srgbClr val="1F497D"/>
                </a:solidFill>
              </a:rPr>
              <a:t>E</a:t>
            </a:r>
            <a:r>
              <a:rPr lang="en-US" dirty="0" smtClean="0">
                <a:solidFill>
                  <a:srgbClr val="1F497D"/>
                </a:solidFill>
              </a:rPr>
              <a:t>arth grids are not purely regular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3667" y="1900764"/>
            <a:ext cx="390313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the structure of the cubed-sphere grid</a:t>
            </a:r>
          </a:p>
          <a:p>
            <a:endParaRPr lang="en-US" sz="2400" dirty="0"/>
          </a:p>
          <a:p>
            <a:r>
              <a:rPr lang="en-US" sz="2400" dirty="0" smtClean="0"/>
              <a:t>Set of regular grids (arrays)</a:t>
            </a:r>
          </a:p>
          <a:p>
            <a:endParaRPr lang="en-US" sz="2400" dirty="0"/>
          </a:p>
          <a:p>
            <a:r>
              <a:rPr lang="en-US" sz="2400" dirty="0" smtClean="0"/>
              <a:t>Connected to one another in an irregular fashion</a:t>
            </a:r>
          </a:p>
          <a:p>
            <a:endParaRPr lang="en-US" sz="2400" dirty="0"/>
          </a:p>
          <a:p>
            <a:r>
              <a:rPr lang="en-US" sz="2400" dirty="0" smtClean="0"/>
              <a:t>Specialized communication code is needed to handle the irregular structure.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666" y="1900764"/>
            <a:ext cx="4640933" cy="3636436"/>
            <a:chOff x="84666" y="1900764"/>
            <a:chExt cx="4640933" cy="3636436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6" y="1900764"/>
              <a:ext cx="4640933" cy="3636436"/>
            </a:xfrm>
            <a:prstGeom prst="rect">
              <a:avLst/>
            </a:prstGeom>
          </p:spPr>
        </p:pic>
        <p:sp>
          <p:nvSpPr>
            <p:cNvPr id="4" name="5-Point Star 3"/>
            <p:cNvSpPr/>
            <p:nvPr/>
          </p:nvSpPr>
          <p:spPr>
            <a:xfrm>
              <a:off x="2311400" y="2176781"/>
              <a:ext cx="45719" cy="45719"/>
            </a:xfrm>
            <a:prstGeom prst="star5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311400" y="5224781"/>
              <a:ext cx="45719" cy="45719"/>
            </a:xfrm>
            <a:prstGeom prst="star5">
              <a:avLst>
                <a:gd name="adj" fmla="val 6461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4312" y="5218431"/>
              <a:ext cx="72388" cy="48259"/>
            </a:xfrm>
            <a:prstGeom prst="rect">
              <a:avLst/>
            </a:prstGeom>
            <a:solidFill>
              <a:srgbClr val="A61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69813" y="2176781"/>
              <a:ext cx="144355" cy="52069"/>
            </a:xfrm>
            <a:prstGeom prst="rect">
              <a:avLst/>
            </a:prstGeom>
            <a:solidFill>
              <a:srgbClr val="EFAA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017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6" y="1216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Semi-regular grid examples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891" y="3203914"/>
            <a:ext cx="2226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Cubed Sphere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33" y="1474534"/>
            <a:ext cx="1467349" cy="1452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0" y="1736144"/>
            <a:ext cx="4723943" cy="4133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572" y="1212924"/>
            <a:ext cx="1864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Icosahedral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796" y="88207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Dipole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97645" y="824315"/>
            <a:ext cx="118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Tripole</a:t>
            </a:r>
            <a:endParaRPr lang="en-US" sz="28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349796" y="3727134"/>
            <a:ext cx="3165989" cy="2480733"/>
            <a:chOff x="84666" y="1900764"/>
            <a:chExt cx="4640933" cy="36364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66" y="1900764"/>
              <a:ext cx="4640933" cy="3636436"/>
            </a:xfrm>
            <a:prstGeom prst="rect">
              <a:avLst/>
            </a:prstGeom>
          </p:spPr>
        </p:pic>
        <p:sp>
          <p:nvSpPr>
            <p:cNvPr id="16" name="5-Point Star 15"/>
            <p:cNvSpPr/>
            <p:nvPr/>
          </p:nvSpPr>
          <p:spPr>
            <a:xfrm>
              <a:off x="2311400" y="2176781"/>
              <a:ext cx="45719" cy="45719"/>
            </a:xfrm>
            <a:prstGeom prst="star5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2311400" y="5224781"/>
              <a:ext cx="45719" cy="45719"/>
            </a:xfrm>
            <a:prstGeom prst="star5">
              <a:avLst>
                <a:gd name="adj" fmla="val 6461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64312" y="5218431"/>
              <a:ext cx="72388" cy="48259"/>
            </a:xfrm>
            <a:prstGeom prst="rect">
              <a:avLst/>
            </a:prstGeom>
            <a:solidFill>
              <a:srgbClr val="A61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69813" y="2176781"/>
              <a:ext cx="144355" cy="52069"/>
            </a:xfrm>
            <a:prstGeom prst="rect">
              <a:avLst/>
            </a:prstGeom>
            <a:solidFill>
              <a:srgbClr val="EFAA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43" y="1714500"/>
            <a:ext cx="1371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2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6" y="1216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Connectivity between </a:t>
            </a:r>
            <a:r>
              <a:rPr lang="en-US" dirty="0" err="1" smtClean="0">
                <a:solidFill>
                  <a:srgbClr val="1F497D"/>
                </a:solidFill>
              </a:rPr>
              <a:t>subgrids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45" y="1062031"/>
            <a:ext cx="4140914" cy="27342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531" y="1193264"/>
            <a:ext cx="4968310" cy="25076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356" y="4811953"/>
            <a:ext cx="963520" cy="7549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0" y="5623929"/>
            <a:ext cx="710420" cy="70300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387" y="5750546"/>
            <a:ext cx="699920" cy="61243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5984" y="5776239"/>
            <a:ext cx="148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Tripole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85982" y="4961411"/>
            <a:ext cx="173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Cubed Sphere: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829389" y="5714944"/>
            <a:ext cx="139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Icosahedral: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778467" y="5736630"/>
            <a:ext cx="186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Wrapping, folding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386543" y="496141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Adjacent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390292" y="5748811"/>
            <a:ext cx="166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Adjacent, offset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85984" y="5041570"/>
            <a:ext cx="148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Dipole: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778467" y="5057912"/>
            <a:ext cx="109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Wrapping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98" y="4872831"/>
            <a:ext cx="665296" cy="5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6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00039"/>
            <a:ext cx="750993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Domain decomposition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dirty="0" smtClean="0">
                <a:solidFill>
                  <a:srgbClr val="1F497D"/>
                </a:solidFill>
              </a:rPr>
              <a:t>for parallelization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2668" y="1845733"/>
            <a:ext cx="7881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map data and computation onto processors?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0066" y="2368952"/>
            <a:ext cx="4995334" cy="3845581"/>
            <a:chOff x="84666" y="1900764"/>
            <a:chExt cx="4640933" cy="36364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6" y="1900764"/>
              <a:ext cx="4640933" cy="3636436"/>
            </a:xfrm>
            <a:prstGeom prst="rect">
              <a:avLst/>
            </a:prstGeom>
          </p:spPr>
        </p:pic>
        <p:sp>
          <p:nvSpPr>
            <p:cNvPr id="16" name="5-Point Star 15"/>
            <p:cNvSpPr/>
            <p:nvPr/>
          </p:nvSpPr>
          <p:spPr>
            <a:xfrm>
              <a:off x="2311400" y="2176781"/>
              <a:ext cx="45719" cy="45719"/>
            </a:xfrm>
            <a:prstGeom prst="star5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2311400" y="5224781"/>
              <a:ext cx="45719" cy="45719"/>
            </a:xfrm>
            <a:prstGeom prst="star5">
              <a:avLst>
                <a:gd name="adj" fmla="val 6461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64312" y="5218431"/>
              <a:ext cx="72388" cy="48259"/>
            </a:xfrm>
            <a:prstGeom prst="rect">
              <a:avLst/>
            </a:prstGeom>
            <a:solidFill>
              <a:srgbClr val="A61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69813" y="2176781"/>
              <a:ext cx="144355" cy="52069"/>
            </a:xfrm>
            <a:prstGeom prst="rect">
              <a:avLst/>
            </a:prstGeom>
            <a:solidFill>
              <a:srgbClr val="EFAA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650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0066" y="2368952"/>
            <a:ext cx="4995334" cy="3845581"/>
            <a:chOff x="84666" y="1900764"/>
            <a:chExt cx="4640933" cy="363643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6" y="1900764"/>
              <a:ext cx="4640933" cy="3636436"/>
            </a:xfrm>
            <a:prstGeom prst="rect">
              <a:avLst/>
            </a:prstGeom>
          </p:spPr>
        </p:pic>
        <p:sp>
          <p:nvSpPr>
            <p:cNvPr id="56" name="5-Point Star 55"/>
            <p:cNvSpPr/>
            <p:nvPr/>
          </p:nvSpPr>
          <p:spPr>
            <a:xfrm>
              <a:off x="2311400" y="2176781"/>
              <a:ext cx="45719" cy="45719"/>
            </a:xfrm>
            <a:prstGeom prst="star5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2311400" y="5224781"/>
              <a:ext cx="45719" cy="45719"/>
            </a:xfrm>
            <a:prstGeom prst="star5">
              <a:avLst>
                <a:gd name="adj" fmla="val 6461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64312" y="5218431"/>
              <a:ext cx="72388" cy="48259"/>
            </a:xfrm>
            <a:prstGeom prst="rect">
              <a:avLst/>
            </a:prstGeom>
            <a:solidFill>
              <a:srgbClr val="A61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69813" y="2176781"/>
              <a:ext cx="144355" cy="52069"/>
            </a:xfrm>
            <a:prstGeom prst="rect">
              <a:avLst/>
            </a:prstGeom>
            <a:solidFill>
              <a:srgbClr val="EFAA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00039"/>
            <a:ext cx="750993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F497D"/>
                </a:solidFill>
              </a:rPr>
              <a:t>Domain </a:t>
            </a:r>
            <a:r>
              <a:rPr lang="en-US" dirty="0" smtClean="0">
                <a:solidFill>
                  <a:srgbClr val="1F497D"/>
                </a:solidFill>
              </a:rPr>
              <a:t>decomposition</a:t>
            </a:r>
            <a:r>
              <a:rPr lang="en-US" dirty="0">
                <a:solidFill>
                  <a:srgbClr val="1F497D"/>
                </a:solidFill>
              </a:rPr>
              <a:t/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for </a:t>
            </a:r>
            <a:r>
              <a:rPr lang="en-US" dirty="0" smtClean="0">
                <a:solidFill>
                  <a:srgbClr val="1F497D"/>
                </a:solidFill>
              </a:rPr>
              <a:t>parallelization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42" y="2980267"/>
            <a:ext cx="646197" cy="5757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76" y="3970867"/>
            <a:ext cx="646197" cy="5757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209" y="3970867"/>
            <a:ext cx="646197" cy="5757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008" y="3970867"/>
            <a:ext cx="646197" cy="5757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808" y="3970867"/>
            <a:ext cx="646197" cy="5757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009" y="5037667"/>
            <a:ext cx="646197" cy="57573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2668" y="1845733"/>
            <a:ext cx="7881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map data and computation onto processors?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366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0066" y="2368952"/>
            <a:ext cx="4995334" cy="3845581"/>
            <a:chOff x="84666" y="1900764"/>
            <a:chExt cx="4640933" cy="36364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6" y="1900764"/>
              <a:ext cx="4640933" cy="3636436"/>
            </a:xfrm>
            <a:prstGeom prst="rect">
              <a:avLst/>
            </a:prstGeom>
          </p:spPr>
        </p:pic>
        <p:sp>
          <p:nvSpPr>
            <p:cNvPr id="13" name="5-Point Star 12"/>
            <p:cNvSpPr/>
            <p:nvPr/>
          </p:nvSpPr>
          <p:spPr>
            <a:xfrm>
              <a:off x="2311400" y="2176781"/>
              <a:ext cx="45719" cy="45719"/>
            </a:xfrm>
            <a:prstGeom prst="star5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2311400" y="5224781"/>
              <a:ext cx="45719" cy="45719"/>
            </a:xfrm>
            <a:prstGeom prst="star5">
              <a:avLst>
                <a:gd name="adj" fmla="val 6461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64312" y="5218431"/>
              <a:ext cx="72388" cy="48259"/>
            </a:xfrm>
            <a:prstGeom prst="rect">
              <a:avLst/>
            </a:prstGeom>
            <a:solidFill>
              <a:srgbClr val="A61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69813" y="2176781"/>
              <a:ext cx="144355" cy="52069"/>
            </a:xfrm>
            <a:prstGeom prst="rect">
              <a:avLst/>
            </a:prstGeom>
            <a:solidFill>
              <a:srgbClr val="EFAA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00039"/>
            <a:ext cx="750993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F497D"/>
                </a:solidFill>
              </a:rPr>
              <a:t>Domain </a:t>
            </a:r>
            <a:r>
              <a:rPr lang="en-US" dirty="0" smtClean="0">
                <a:solidFill>
                  <a:srgbClr val="1F497D"/>
                </a:solidFill>
              </a:rPr>
              <a:t>decomposition</a:t>
            </a:r>
            <a:r>
              <a:rPr lang="en-US" dirty="0">
                <a:solidFill>
                  <a:srgbClr val="1F497D"/>
                </a:solidFill>
              </a:rPr>
              <a:t/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for </a:t>
            </a:r>
            <a:r>
              <a:rPr lang="en-US" dirty="0" smtClean="0">
                <a:solidFill>
                  <a:srgbClr val="1F497D"/>
                </a:solidFill>
              </a:rPr>
              <a:t>parallelization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606800" y="2760133"/>
            <a:ext cx="1490133" cy="1083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606801" y="4758267"/>
            <a:ext cx="1490132" cy="1388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2668" y="1845733"/>
            <a:ext cx="7881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map data and computation onto processors?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594006" y="2813419"/>
            <a:ext cx="3833971" cy="1030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594007" y="4758267"/>
            <a:ext cx="3833970" cy="137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170" y="2813419"/>
            <a:ext cx="3396885" cy="33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7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10066" y="2368952"/>
            <a:ext cx="4995334" cy="3845581"/>
            <a:chOff x="84666" y="1900764"/>
            <a:chExt cx="4640933" cy="363643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6" y="1900764"/>
              <a:ext cx="4640933" cy="3636436"/>
            </a:xfrm>
            <a:prstGeom prst="rect">
              <a:avLst/>
            </a:prstGeom>
          </p:spPr>
        </p:pic>
        <p:sp>
          <p:nvSpPr>
            <p:cNvPr id="34" name="5-Point Star 33"/>
            <p:cNvSpPr/>
            <p:nvPr/>
          </p:nvSpPr>
          <p:spPr>
            <a:xfrm>
              <a:off x="2311400" y="2176781"/>
              <a:ext cx="45719" cy="45719"/>
            </a:xfrm>
            <a:prstGeom prst="star5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2311400" y="5224781"/>
              <a:ext cx="45719" cy="45719"/>
            </a:xfrm>
            <a:prstGeom prst="star5">
              <a:avLst>
                <a:gd name="adj" fmla="val 6461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64312" y="5218431"/>
              <a:ext cx="72388" cy="48259"/>
            </a:xfrm>
            <a:prstGeom prst="rect">
              <a:avLst/>
            </a:prstGeom>
            <a:solidFill>
              <a:srgbClr val="A61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69813" y="2176781"/>
              <a:ext cx="144355" cy="52069"/>
            </a:xfrm>
            <a:prstGeom prst="rect">
              <a:avLst/>
            </a:prstGeom>
            <a:solidFill>
              <a:srgbClr val="EFAA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00039"/>
            <a:ext cx="750993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F497D"/>
                </a:solidFill>
              </a:rPr>
              <a:t>Domain </a:t>
            </a:r>
            <a:r>
              <a:rPr lang="en-US" dirty="0" smtClean="0">
                <a:solidFill>
                  <a:srgbClr val="1F497D"/>
                </a:solidFill>
              </a:rPr>
              <a:t>decomposition</a:t>
            </a:r>
            <a:r>
              <a:rPr lang="en-US" dirty="0">
                <a:solidFill>
                  <a:srgbClr val="1F497D"/>
                </a:solidFill>
              </a:rPr>
              <a:t/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for </a:t>
            </a:r>
            <a:r>
              <a:rPr lang="en-US" dirty="0" smtClean="0">
                <a:solidFill>
                  <a:srgbClr val="1F497D"/>
                </a:solidFill>
              </a:rPr>
              <a:t>parallelization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606800" y="2760133"/>
            <a:ext cx="1490133" cy="1083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606801" y="4758267"/>
            <a:ext cx="1490132" cy="1388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668" y="1845733"/>
            <a:ext cx="7881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map data and computation onto processors?</a:t>
            </a:r>
            <a:endParaRPr lang="en-US" sz="28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594006" y="2813419"/>
            <a:ext cx="3833971" cy="1030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594007" y="4758267"/>
            <a:ext cx="3833970" cy="137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813" y="2813419"/>
            <a:ext cx="3396885" cy="332304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216709" y="2929468"/>
            <a:ext cx="1439333" cy="14901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850774" y="2929468"/>
            <a:ext cx="1439333" cy="14901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225173" y="4572000"/>
            <a:ext cx="1439333" cy="14901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850774" y="4546600"/>
            <a:ext cx="1439333" cy="14901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785" y="3335867"/>
            <a:ext cx="646197" cy="57573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452" y="3335867"/>
            <a:ext cx="646197" cy="57573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519" y="4953001"/>
            <a:ext cx="646197" cy="5757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185" y="4953001"/>
            <a:ext cx="646197" cy="5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Common optimizations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136" y="1063488"/>
            <a:ext cx="85822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Better locality:</a:t>
            </a:r>
          </a:p>
          <a:p>
            <a:pPr lvl="1">
              <a:tabLst>
                <a:tab pos="2517775" algn="l"/>
              </a:tabLst>
            </a:pPr>
            <a:r>
              <a:rPr lang="en-US" sz="2400" dirty="0" smtClean="0"/>
              <a:t>Tiling:</a:t>
            </a:r>
            <a:r>
              <a:rPr lang="en-US" sz="2400" dirty="0"/>
              <a:t> </a:t>
            </a:r>
            <a:r>
              <a:rPr lang="en-US" sz="2400" dirty="0" smtClean="0"/>
              <a:t>  		Group computation into blocks for locality</a:t>
            </a:r>
          </a:p>
          <a:p>
            <a:pPr lvl="1">
              <a:tabLst>
                <a:tab pos="2517775" algn="l"/>
              </a:tabLst>
            </a:pPr>
            <a:endParaRPr lang="en-US" sz="100" dirty="0"/>
          </a:p>
          <a:p>
            <a:r>
              <a:rPr lang="en-US" sz="2400" dirty="0" smtClean="0"/>
              <a:t>	Array </a:t>
            </a:r>
            <a:r>
              <a:rPr lang="en-US" sz="2400" dirty="0"/>
              <a:t>of </a:t>
            </a:r>
            <a:r>
              <a:rPr lang="en-US" sz="2400" dirty="0" err="1" smtClean="0"/>
              <a:t>structs</a:t>
            </a:r>
            <a:r>
              <a:rPr lang="en-US" sz="2400" dirty="0" smtClean="0"/>
              <a:t>:	Pack multiple properties of grid together</a:t>
            </a:r>
          </a:p>
          <a:p>
            <a:endParaRPr lang="en-US" sz="100" dirty="0"/>
          </a:p>
          <a:p>
            <a:r>
              <a:rPr lang="en-US" sz="2400" dirty="0" smtClean="0"/>
              <a:t>	Array padding:		Start and end arrays on cache lines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263481"/>
            <a:ext cx="8311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dirty="0"/>
              <a:t>Hiding or Reducing Communication:</a:t>
            </a:r>
          </a:p>
          <a:p>
            <a:pPr lvl="1"/>
            <a:r>
              <a:rPr lang="en-US" sz="2400" dirty="0" smtClean="0"/>
              <a:t>Overlap </a:t>
            </a:r>
            <a:r>
              <a:rPr lang="en-US" sz="2400" dirty="0"/>
              <a:t>computation and communication</a:t>
            </a:r>
          </a:p>
          <a:p>
            <a:pPr lvl="1"/>
            <a:endParaRPr lang="en-US" sz="100" dirty="0"/>
          </a:p>
          <a:p>
            <a:pPr lvl="1"/>
            <a:r>
              <a:rPr lang="en-US" sz="2400" dirty="0" smtClean="0"/>
              <a:t>Perform redundant </a:t>
            </a:r>
            <a:r>
              <a:rPr lang="en-US" sz="2400" dirty="0"/>
              <a:t>computation to avoid </a:t>
            </a:r>
            <a:r>
              <a:rPr lang="en-US" sz="2400" dirty="0" smtClean="0"/>
              <a:t>communication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6136" y="2867740"/>
            <a:ext cx="8937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Use of special hardware:</a:t>
            </a:r>
            <a:endParaRPr lang="en-US" sz="2400" dirty="0"/>
          </a:p>
          <a:p>
            <a:pPr lvl="1"/>
            <a:r>
              <a:rPr lang="en-US" sz="2400" dirty="0" err="1"/>
              <a:t>SIMDization</a:t>
            </a:r>
            <a:r>
              <a:rPr lang="en-US" sz="2400" dirty="0"/>
              <a:t>:   Use special hardware </a:t>
            </a:r>
            <a:r>
              <a:rPr lang="en-US" sz="2400" dirty="0" smtClean="0"/>
              <a:t>(ex: SSE instructions) to 				perform </a:t>
            </a:r>
            <a:r>
              <a:rPr lang="en-US" sz="2400" dirty="0"/>
              <a:t>the </a:t>
            </a:r>
            <a:r>
              <a:rPr lang="en-US" sz="2400" dirty="0" smtClean="0"/>
              <a:t>same computation </a:t>
            </a:r>
            <a:r>
              <a:rPr lang="en-US" sz="2400" dirty="0"/>
              <a:t>on multiple </a:t>
            </a:r>
            <a:r>
              <a:rPr lang="en-US" sz="2400" dirty="0" smtClean="0"/>
              <a:t>pieces 				of data simultaneously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749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5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Motivation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909"/>
            <a:ext cx="8229600" cy="1296266"/>
          </a:xfrm>
        </p:spPr>
        <p:txBody>
          <a:bodyPr>
            <a:noAutofit/>
          </a:bodyPr>
          <a:lstStyle/>
          <a:p>
            <a:r>
              <a:rPr lang="en-US" sz="2000" dirty="0" smtClean="0"/>
              <a:t>Scientists use Earth Simulation programs to:</a:t>
            </a:r>
          </a:p>
          <a:p>
            <a:pPr lvl="1"/>
            <a:r>
              <a:rPr lang="en-US" sz="1800" b="1" dirty="0" smtClean="0"/>
              <a:t>Predict</a:t>
            </a:r>
            <a:r>
              <a:rPr lang="en-US" sz="1800" dirty="0" smtClean="0"/>
              <a:t> change in the weather and climate</a:t>
            </a:r>
          </a:p>
          <a:p>
            <a:pPr lvl="1"/>
            <a:r>
              <a:rPr lang="en-US" sz="1800" b="1" dirty="0" smtClean="0"/>
              <a:t>Gain insight </a:t>
            </a:r>
            <a:r>
              <a:rPr lang="en-US" sz="1800" dirty="0" smtClean="0"/>
              <a:t>into how the climate works</a:t>
            </a:r>
          </a:p>
          <a:p>
            <a:r>
              <a:rPr lang="en-US" sz="2000" dirty="0" smtClean="0"/>
              <a:t>Components include: ocean, land-surface, sea ice, atmosphere</a:t>
            </a:r>
          </a:p>
          <a:p>
            <a:r>
              <a:rPr lang="en-US" sz="2000" dirty="0" smtClean="0"/>
              <a:t>Performance is crucial:  it impacts </a:t>
            </a:r>
            <a:r>
              <a:rPr lang="en-US" sz="2000" b="1" dirty="0" smtClean="0"/>
              <a:t>time-to-solution </a:t>
            </a:r>
            <a:r>
              <a:rPr lang="en-US" sz="2000" dirty="0" smtClean="0"/>
              <a:t>and </a:t>
            </a:r>
            <a:r>
              <a:rPr lang="en-US" sz="2000" b="1" dirty="0" smtClean="0"/>
              <a:t>accuracy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74" y="2738333"/>
            <a:ext cx="3728299" cy="3657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87" y="2769210"/>
            <a:ext cx="3641424" cy="366756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947982" y="3769774"/>
            <a:ext cx="890588" cy="796925"/>
            <a:chOff x="4124324" y="3459162"/>
            <a:chExt cx="890588" cy="796925"/>
          </a:xfrm>
        </p:grpSpPr>
        <p:sp>
          <p:nvSpPr>
            <p:cNvPr id="8" name="Hexagon 7"/>
            <p:cNvSpPr/>
            <p:nvPr/>
          </p:nvSpPr>
          <p:spPr>
            <a:xfrm>
              <a:off x="4565650" y="3998912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/>
            <p:cNvSpPr/>
            <p:nvPr/>
          </p:nvSpPr>
          <p:spPr>
            <a:xfrm>
              <a:off x="4252912" y="3975100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16200000">
              <a:off x="4092574" y="3714213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>
              <a:off x="4252912" y="3460750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>
              <a:off x="4565650" y="3459162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6379454">
              <a:off x="4725987" y="3741737"/>
              <a:ext cx="320675" cy="257175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 rot="16004385">
              <a:off x="4405313" y="3721267"/>
              <a:ext cx="320675" cy="257175"/>
            </a:xfrm>
            <a:prstGeom prst="hexag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0858" y="3078966"/>
            <a:ext cx="19411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Discretize!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202245" y="5389474"/>
            <a:ext cx="38274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Apply a stencil!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96534" y="3649132"/>
            <a:ext cx="14300200" cy="5774268"/>
            <a:chOff x="-1896534" y="3649132"/>
            <a:chExt cx="14300200" cy="5774268"/>
          </a:xfrm>
        </p:grpSpPr>
        <p:sp>
          <p:nvSpPr>
            <p:cNvPr id="7" name="Isosceles Triangle 6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49856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Related work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2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Related work: Grid structure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3552"/>
              </p:ext>
            </p:extLst>
          </p:nvPr>
        </p:nvGraphicFramePr>
        <p:xfrm>
          <a:off x="126998" y="2623834"/>
          <a:ext cx="8890002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465250"/>
                <a:gridCol w="803094"/>
                <a:gridCol w="803094"/>
                <a:gridCol w="803094"/>
                <a:gridCol w="803094"/>
                <a:gridCol w="803094"/>
                <a:gridCol w="803094"/>
                <a:gridCol w="803094"/>
                <a:gridCol w="803094"/>
              </a:tblGrid>
              <a:tr h="33339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ZPL’s regions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(‘98)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3339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Chombo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(‘09)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33391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Kamil</a:t>
                      </a:r>
                      <a:r>
                        <a:rPr lang="en-US" dirty="0" smtClean="0"/>
                        <a:t> et. al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09)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3339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Mint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(‘11)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33391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Patus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(‘11)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33391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Physis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(‘11)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33391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Pocohir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‘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11)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565" y="1175524"/>
            <a:ext cx="986174" cy="6330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8000000">
            <a:off x="2548468" y="19503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8000000">
            <a:off x="3335861" y="1921405"/>
            <a:ext cx="8541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8000000">
            <a:off x="4190032" y="1930656"/>
            <a:ext cx="11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Wrapping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8000000">
            <a:off x="4969933" y="1885170"/>
            <a:ext cx="108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Mirroring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8000000">
            <a:off x="5846021" y="189228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Adjacent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8000000">
            <a:off x="6740880" y="1952226"/>
            <a:ext cx="75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18000000">
            <a:off x="7409312" y="1914719"/>
            <a:ext cx="86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Folding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18000000">
            <a:off x="8173659" y="1839653"/>
            <a:ext cx="10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Arbitrary</a:t>
            </a:r>
            <a:endParaRPr lang="en-US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11878"/>
              </p:ext>
            </p:extLst>
          </p:nvPr>
        </p:nvGraphicFramePr>
        <p:xfrm>
          <a:off x="126998" y="5209554"/>
          <a:ext cx="8890002" cy="731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465250"/>
                <a:gridCol w="803094"/>
                <a:gridCol w="803094"/>
                <a:gridCol w="803094"/>
                <a:gridCol w="803094"/>
                <a:gridCol w="803094"/>
                <a:gridCol w="803094"/>
                <a:gridCol w="803094"/>
                <a:gridCol w="803094"/>
              </a:tblGrid>
              <a:tr h="33339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OP2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(‘10)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3339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Liszt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(‘11)</a:t>
                      </a:r>
                      <a:endParaRPr lang="en-US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05606"/>
              </p:ext>
            </p:extLst>
          </p:nvPr>
        </p:nvGraphicFramePr>
        <p:xfrm>
          <a:off x="126998" y="6060440"/>
          <a:ext cx="8890002" cy="3657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465250"/>
                <a:gridCol w="803094"/>
                <a:gridCol w="803094"/>
                <a:gridCol w="803094"/>
                <a:gridCol w="803094"/>
                <a:gridCol w="803094"/>
                <a:gridCol w="803094"/>
                <a:gridCol w="803094"/>
                <a:gridCol w="803094"/>
              </a:tblGrid>
              <a:tr h="333391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Proposed Work</a:t>
                      </a:r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Zapf Dingbats"/>
                        </a:rPr>
                        <a:t>✔</a:t>
                      </a:r>
                      <a:endParaRPr lang="en-US" b="1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Zapf Dingbats"/>
                        </a:rPr>
                        <a:t>✔</a:t>
                      </a:r>
                      <a:endParaRPr lang="en-US" b="1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ym typeface="Zapf Dingbats"/>
                        </a:rPr>
                        <a:t>✔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Zapf Dingbats"/>
                        </a:rPr>
                        <a:t>✔</a:t>
                      </a:r>
                      <a:endParaRPr lang="en-US" b="1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Zapf Dingbats"/>
                        </a:rPr>
                        <a:t>✔</a:t>
                      </a:r>
                      <a:endParaRPr lang="en-US" b="1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Zapf Dingbats"/>
                        </a:rPr>
                        <a:t>✔</a:t>
                      </a:r>
                      <a:endParaRPr lang="en-US" b="1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ym typeface="Zapf Dingbats"/>
                        </a:rPr>
                        <a:t>✔</a:t>
                      </a:r>
                      <a:endParaRPr lang="en-US" b="1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0" y="1062985"/>
            <a:ext cx="778122" cy="6959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164635" y="2623834"/>
            <a:ext cx="0" cy="3802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540" y="1062985"/>
            <a:ext cx="768073" cy="698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825" y="1259311"/>
            <a:ext cx="856765" cy="4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9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8" y="206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Related work: Optimizations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7729"/>
              </p:ext>
            </p:extLst>
          </p:nvPr>
        </p:nvGraphicFramePr>
        <p:xfrm>
          <a:off x="223787" y="2516859"/>
          <a:ext cx="8606095" cy="256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68378"/>
                <a:gridCol w="726413"/>
                <a:gridCol w="726413"/>
                <a:gridCol w="726413"/>
                <a:gridCol w="726413"/>
                <a:gridCol w="726413"/>
                <a:gridCol w="726413"/>
                <a:gridCol w="726413"/>
                <a:gridCol w="726413"/>
                <a:gridCol w="726413"/>
              </a:tblGrid>
              <a:tr h="2669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ZPL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’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98)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6698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Chombo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’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09)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Kamil</a:t>
                      </a:r>
                      <a:r>
                        <a:rPr lang="en-US" dirty="0" smtClean="0"/>
                        <a:t> et al.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’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09)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0292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Mint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’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11)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7798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Patus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’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11)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26905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Physis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’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11)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4601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Pocohir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’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11)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770" y="1238532"/>
            <a:ext cx="986174" cy="633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8000000">
            <a:off x="2273150" y="19409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8000000">
            <a:off x="2962392" y="1911999"/>
            <a:ext cx="85417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688" y="1103174"/>
            <a:ext cx="778122" cy="69596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81150"/>
              </p:ext>
            </p:extLst>
          </p:nvPr>
        </p:nvGraphicFramePr>
        <p:xfrm>
          <a:off x="223786" y="5095993"/>
          <a:ext cx="8606092" cy="731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1029"/>
                <a:gridCol w="725007"/>
                <a:gridCol w="725007"/>
                <a:gridCol w="725007"/>
                <a:gridCol w="725007"/>
                <a:gridCol w="725007"/>
                <a:gridCol w="725007"/>
                <a:gridCol w="725007"/>
                <a:gridCol w="725007"/>
                <a:gridCol w="725007"/>
              </a:tblGrid>
              <a:tr h="243839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OP2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’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10)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492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Liszt 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’</a:t>
                      </a:r>
                      <a:r>
                        <a:rPr lang="en-US" dirty="0" smtClean="0">
                          <a:solidFill>
                            <a:srgbClr val="7F7F7F"/>
                          </a:solidFill>
                        </a:rPr>
                        <a:t>11)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82641"/>
              </p:ext>
            </p:extLst>
          </p:nvPr>
        </p:nvGraphicFramePr>
        <p:xfrm>
          <a:off x="223787" y="5902769"/>
          <a:ext cx="8606091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1028"/>
                <a:gridCol w="725007"/>
                <a:gridCol w="725007"/>
                <a:gridCol w="725007"/>
                <a:gridCol w="725007"/>
                <a:gridCol w="725007"/>
                <a:gridCol w="725007"/>
                <a:gridCol w="725007"/>
                <a:gridCol w="725007"/>
                <a:gridCol w="725007"/>
              </a:tblGrid>
              <a:tr h="133021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Proposed Work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rot="18000000">
            <a:off x="4932657" y="1665464"/>
            <a:ext cx="145954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Time skewing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8000000">
            <a:off x="5791030" y="1614468"/>
            <a:ext cx="150969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Comm. Hiding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8000000">
            <a:off x="6345552" y="1538873"/>
            <a:ext cx="166230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Array-of-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8000000">
            <a:off x="6923470" y="1517602"/>
            <a:ext cx="188435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Redundant Comp.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8000000">
            <a:off x="7797277" y="1754837"/>
            <a:ext cx="116356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err="1" smtClean="0"/>
              <a:t>Autotunes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8000000">
            <a:off x="3594221" y="1715436"/>
            <a:ext cx="131459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err="1" smtClean="0"/>
              <a:t>SIMDization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8000000">
            <a:off x="4397090" y="1973350"/>
            <a:ext cx="68600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Tiling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769506" y="2516859"/>
            <a:ext cx="0" cy="3751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737" y="1081117"/>
            <a:ext cx="768073" cy="6982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810" y="1338694"/>
            <a:ext cx="856765" cy="4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8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96534" y="3649132"/>
            <a:ext cx="14300200" cy="5774268"/>
            <a:chOff x="-1896534" y="3649132"/>
            <a:chExt cx="14300200" cy="5774268"/>
          </a:xfrm>
        </p:grpSpPr>
        <p:sp>
          <p:nvSpPr>
            <p:cNvPr id="7" name="Isosceles Triangle 6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49856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Proposed work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99" y="5457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Proposed project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40" y="3223760"/>
            <a:ext cx="2523067" cy="51865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b="1" dirty="0" err="1" smtClean="0">
                <a:solidFill>
                  <a:schemeClr val="accent1"/>
                </a:solidFill>
              </a:rPr>
              <a:t>Miniapps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22215" y="5103290"/>
            <a:ext cx="2071792" cy="518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Machines: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42322" y="5293637"/>
            <a:ext cx="3771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Department’s Bacon &amp; Eggs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(16 cores)</a:t>
            </a:r>
          </a:p>
          <a:p>
            <a:r>
              <a:rPr lang="en-US" dirty="0" smtClean="0"/>
              <a:t>ISTEC Cray </a:t>
            </a:r>
            <a:r>
              <a:rPr lang="en-US" dirty="0" smtClean="0">
                <a:solidFill>
                  <a:srgbClr val="7F7F7F"/>
                </a:solidFill>
              </a:rPr>
              <a:t> (1248 cores)</a:t>
            </a:r>
          </a:p>
          <a:p>
            <a:r>
              <a:rPr lang="en-US" dirty="0" smtClean="0"/>
              <a:t>NCAR </a:t>
            </a:r>
            <a:r>
              <a:rPr lang="en-US" dirty="0" err="1" smtClean="0"/>
              <a:t>YellowStone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(72,288 cores)</a:t>
            </a: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1563" y="1289227"/>
            <a:ext cx="969577" cy="908596"/>
            <a:chOff x="162748" y="1443443"/>
            <a:chExt cx="969577" cy="908596"/>
          </a:xfrm>
        </p:grpSpPr>
        <p:grpSp>
          <p:nvGrpSpPr>
            <p:cNvPr id="64" name="Group 63"/>
            <p:cNvGrpSpPr/>
            <p:nvPr/>
          </p:nvGrpSpPr>
          <p:grpSpPr>
            <a:xfrm>
              <a:off x="714961" y="1443443"/>
              <a:ext cx="417364" cy="425215"/>
              <a:chOff x="6691945" y="4100512"/>
              <a:chExt cx="1833988" cy="1868487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691945" y="4941031"/>
                <a:ext cx="156893" cy="1799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729815" y="5750146"/>
                <a:ext cx="156893" cy="1799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314105" y="4947456"/>
                <a:ext cx="156893" cy="1799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314105" y="5789081"/>
                <a:ext cx="156893" cy="179918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911087" y="4100512"/>
                <a:ext cx="156893" cy="1799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928119" y="5388843"/>
                <a:ext cx="156893" cy="1799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1" name="Straight Connector 70"/>
              <p:cNvCxnSpPr>
                <a:stCxn id="66" idx="0"/>
                <a:endCxn id="65" idx="4"/>
              </p:cNvCxnSpPr>
              <p:nvPr/>
            </p:nvCxnSpPr>
            <p:spPr>
              <a:xfrm flipH="1" flipV="1">
                <a:off x="6770392" y="5120949"/>
                <a:ext cx="37870" cy="629197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6" idx="6"/>
                <a:endCxn id="68" idx="2"/>
              </p:cNvCxnSpPr>
              <p:nvPr/>
            </p:nvCxnSpPr>
            <p:spPr>
              <a:xfrm>
                <a:off x="6886708" y="5840106"/>
                <a:ext cx="427397" cy="38934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8" idx="0"/>
                <a:endCxn id="67" idx="4"/>
              </p:cNvCxnSpPr>
              <p:nvPr/>
            </p:nvCxnSpPr>
            <p:spPr>
              <a:xfrm flipV="1">
                <a:off x="7392552" y="5127374"/>
                <a:ext cx="0" cy="661706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8" idx="1"/>
                <a:endCxn id="65" idx="5"/>
              </p:cNvCxnSpPr>
              <p:nvPr/>
            </p:nvCxnSpPr>
            <p:spPr>
              <a:xfrm flipH="1" flipV="1">
                <a:off x="6825861" y="5094601"/>
                <a:ext cx="511220" cy="720827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7" idx="0"/>
                <a:endCxn id="69" idx="5"/>
              </p:cNvCxnSpPr>
              <p:nvPr/>
            </p:nvCxnSpPr>
            <p:spPr>
              <a:xfrm flipH="1" flipV="1">
                <a:off x="7045003" y="4254082"/>
                <a:ext cx="347549" cy="693374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69" idx="3"/>
                <a:endCxn id="65" idx="0"/>
              </p:cNvCxnSpPr>
              <p:nvPr/>
            </p:nvCxnSpPr>
            <p:spPr>
              <a:xfrm flipH="1">
                <a:off x="6770392" y="4254082"/>
                <a:ext cx="163671" cy="686948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67" idx="2"/>
                <a:endCxn id="65" idx="6"/>
              </p:cNvCxnSpPr>
              <p:nvPr/>
            </p:nvCxnSpPr>
            <p:spPr>
              <a:xfrm flipH="1" flipV="1">
                <a:off x="6848838" y="5030991"/>
                <a:ext cx="465267" cy="6425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70" idx="2"/>
              </p:cNvCxnSpPr>
              <p:nvPr/>
            </p:nvCxnSpPr>
            <p:spPr>
              <a:xfrm flipH="1" flipV="1">
                <a:off x="7470999" y="5039195"/>
                <a:ext cx="457120" cy="439608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0" idx="3"/>
                <a:endCxn id="68" idx="6"/>
              </p:cNvCxnSpPr>
              <p:nvPr/>
            </p:nvCxnSpPr>
            <p:spPr>
              <a:xfrm flipH="1">
                <a:off x="7470998" y="5542414"/>
                <a:ext cx="480098" cy="336627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7508836" y="4262794"/>
                <a:ext cx="156893" cy="1799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952562" y="4624146"/>
                <a:ext cx="156893" cy="1799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2" name="Straight Connector 81"/>
              <p:cNvCxnSpPr>
                <a:stCxn id="80" idx="2"/>
                <a:endCxn id="69" idx="6"/>
              </p:cNvCxnSpPr>
              <p:nvPr/>
            </p:nvCxnSpPr>
            <p:spPr>
              <a:xfrm flipH="1" flipV="1">
                <a:off x="7067980" y="4190472"/>
                <a:ext cx="440856" cy="162282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67" idx="7"/>
                <a:endCxn id="80" idx="4"/>
              </p:cNvCxnSpPr>
              <p:nvPr/>
            </p:nvCxnSpPr>
            <p:spPr>
              <a:xfrm flipV="1">
                <a:off x="7448021" y="4442712"/>
                <a:ext cx="139262" cy="531092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0" idx="0"/>
                <a:endCxn id="81" idx="4"/>
              </p:cNvCxnSpPr>
              <p:nvPr/>
            </p:nvCxnSpPr>
            <p:spPr>
              <a:xfrm flipV="1">
                <a:off x="8006566" y="4804065"/>
                <a:ext cx="24444" cy="584778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67" idx="7"/>
                <a:endCxn id="81" idx="2"/>
              </p:cNvCxnSpPr>
              <p:nvPr/>
            </p:nvCxnSpPr>
            <p:spPr>
              <a:xfrm flipV="1">
                <a:off x="7448021" y="4714106"/>
                <a:ext cx="504541" cy="259698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8369040" y="5048326"/>
                <a:ext cx="156893" cy="1799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7" name="Straight Connector 86"/>
              <p:cNvCxnSpPr>
                <a:stCxn id="81" idx="6"/>
                <a:endCxn id="86" idx="1"/>
              </p:cNvCxnSpPr>
              <p:nvPr/>
            </p:nvCxnSpPr>
            <p:spPr>
              <a:xfrm>
                <a:off x="8109455" y="4714106"/>
                <a:ext cx="282561" cy="360568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70" idx="7"/>
                <a:endCxn id="86" idx="3"/>
              </p:cNvCxnSpPr>
              <p:nvPr/>
            </p:nvCxnSpPr>
            <p:spPr>
              <a:xfrm flipV="1">
                <a:off x="8062035" y="5201897"/>
                <a:ext cx="329982" cy="213294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544408" y="1887688"/>
              <a:ext cx="506526" cy="464351"/>
              <a:chOff x="6972063" y="3120427"/>
              <a:chExt cx="1370865" cy="1547597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7178113" y="3280233"/>
                <a:ext cx="142974" cy="1387791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32358" y="3734419"/>
                <a:ext cx="142974" cy="933605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857167" y="4319819"/>
                <a:ext cx="142974" cy="348205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6972063" y="3120427"/>
                <a:ext cx="0" cy="15475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6972063" y="4668024"/>
                <a:ext cx="13708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162748" y="1515463"/>
              <a:ext cx="425045" cy="446731"/>
              <a:chOff x="198933" y="3053933"/>
              <a:chExt cx="1100944" cy="1157113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198933" y="3605107"/>
                <a:ext cx="92481" cy="10605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21256" y="4082042"/>
                <a:ext cx="92481" cy="10605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65667" y="3608895"/>
                <a:ext cx="92481" cy="106053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65667" y="4104993"/>
                <a:ext cx="92481" cy="10605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28107" y="3109661"/>
                <a:ext cx="92481" cy="106053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927599" y="3869071"/>
                <a:ext cx="92481" cy="106053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/>
              <p:cNvCxnSpPr>
                <a:stCxn id="97" idx="0"/>
                <a:endCxn id="96" idx="4"/>
              </p:cNvCxnSpPr>
              <p:nvPr/>
            </p:nvCxnSpPr>
            <p:spPr>
              <a:xfrm flipH="1" flipV="1">
                <a:off x="245174" y="3711161"/>
                <a:ext cx="22323" cy="370882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97" idx="6"/>
                <a:endCxn id="99" idx="2"/>
              </p:cNvCxnSpPr>
              <p:nvPr/>
            </p:nvCxnSpPr>
            <p:spPr>
              <a:xfrm>
                <a:off x="313737" y="4135070"/>
                <a:ext cx="251930" cy="229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99" idx="0"/>
                <a:endCxn id="98" idx="4"/>
              </p:cNvCxnSpPr>
              <p:nvPr/>
            </p:nvCxnSpPr>
            <p:spPr>
              <a:xfrm flipV="1">
                <a:off x="611908" y="3714948"/>
                <a:ext cx="0" cy="390044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9" idx="1"/>
                <a:endCxn id="96" idx="5"/>
              </p:cNvCxnSpPr>
              <p:nvPr/>
            </p:nvCxnSpPr>
            <p:spPr>
              <a:xfrm flipH="1" flipV="1">
                <a:off x="277870" y="3695630"/>
                <a:ext cx="301340" cy="424894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98" idx="0"/>
                <a:endCxn id="100" idx="5"/>
              </p:cNvCxnSpPr>
              <p:nvPr/>
            </p:nvCxnSpPr>
            <p:spPr>
              <a:xfrm flipH="1" flipV="1">
                <a:off x="407044" y="3200183"/>
                <a:ext cx="204864" cy="408711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00" idx="3"/>
                <a:endCxn id="96" idx="0"/>
              </p:cNvCxnSpPr>
              <p:nvPr/>
            </p:nvCxnSpPr>
            <p:spPr>
              <a:xfrm flipH="1">
                <a:off x="245174" y="3200183"/>
                <a:ext cx="96476" cy="404923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98" idx="2"/>
                <a:endCxn id="96" idx="6"/>
              </p:cNvCxnSpPr>
              <p:nvPr/>
            </p:nvCxnSpPr>
            <p:spPr>
              <a:xfrm flipH="1" flipV="1">
                <a:off x="291414" y="3658135"/>
                <a:ext cx="274253" cy="3787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1" idx="2"/>
              </p:cNvCxnSpPr>
              <p:nvPr/>
            </p:nvCxnSpPr>
            <p:spPr>
              <a:xfrm flipH="1" flipV="1">
                <a:off x="658148" y="3662970"/>
                <a:ext cx="269451" cy="259128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01" idx="3"/>
                <a:endCxn id="99" idx="6"/>
              </p:cNvCxnSpPr>
              <p:nvPr/>
            </p:nvCxnSpPr>
            <p:spPr>
              <a:xfrm flipH="1">
                <a:off x="658148" y="3959594"/>
                <a:ext cx="282995" cy="198426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" name="Oval 110"/>
              <p:cNvSpPr/>
              <p:nvPr/>
            </p:nvSpPr>
            <p:spPr>
              <a:xfrm>
                <a:off x="680452" y="3205319"/>
                <a:ext cx="92481" cy="106053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942007" y="3418319"/>
                <a:ext cx="92481" cy="106053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3" name="Straight Connector 112"/>
              <p:cNvCxnSpPr>
                <a:stCxn id="111" idx="2"/>
                <a:endCxn id="100" idx="6"/>
              </p:cNvCxnSpPr>
              <p:nvPr/>
            </p:nvCxnSpPr>
            <p:spPr>
              <a:xfrm flipH="1" flipV="1">
                <a:off x="420588" y="3162688"/>
                <a:ext cx="259864" cy="95658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98" idx="7"/>
                <a:endCxn id="111" idx="4"/>
              </p:cNvCxnSpPr>
              <p:nvPr/>
            </p:nvCxnSpPr>
            <p:spPr>
              <a:xfrm flipV="1">
                <a:off x="644604" y="3311372"/>
                <a:ext cx="82088" cy="313054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1" idx="0"/>
                <a:endCxn id="112" idx="4"/>
              </p:cNvCxnSpPr>
              <p:nvPr/>
            </p:nvCxnSpPr>
            <p:spPr>
              <a:xfrm flipV="1">
                <a:off x="973840" y="3524372"/>
                <a:ext cx="14409" cy="34469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98" idx="7"/>
                <a:endCxn id="112" idx="2"/>
              </p:cNvCxnSpPr>
              <p:nvPr/>
            </p:nvCxnSpPr>
            <p:spPr>
              <a:xfrm flipV="1">
                <a:off x="644604" y="3471346"/>
                <a:ext cx="297403" cy="15308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Oval 116"/>
              <p:cNvSpPr/>
              <p:nvPr/>
            </p:nvSpPr>
            <p:spPr>
              <a:xfrm>
                <a:off x="1187501" y="3668353"/>
                <a:ext cx="92481" cy="106053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8" name="Straight Connector 117"/>
              <p:cNvCxnSpPr>
                <a:stCxn id="112" idx="6"/>
                <a:endCxn id="117" idx="1"/>
              </p:cNvCxnSpPr>
              <p:nvPr/>
            </p:nvCxnSpPr>
            <p:spPr>
              <a:xfrm>
                <a:off x="1034488" y="3471346"/>
                <a:ext cx="166556" cy="212538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1" idx="7"/>
                <a:endCxn id="117" idx="3"/>
              </p:cNvCxnSpPr>
              <p:nvPr/>
            </p:nvCxnSpPr>
            <p:spPr>
              <a:xfrm flipV="1">
                <a:off x="1006536" y="3758876"/>
                <a:ext cx="194509" cy="125727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786916" y="3128630"/>
                <a:ext cx="419431" cy="3027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880446" y="3053933"/>
                <a:ext cx="419431" cy="3027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2" name="Content Placeholder 2"/>
          <p:cNvSpPr txBox="1">
            <a:spLocks/>
          </p:cNvSpPr>
          <p:nvPr/>
        </p:nvSpPr>
        <p:spPr>
          <a:xfrm>
            <a:off x="1670591" y="1452258"/>
            <a:ext cx="1123416" cy="518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Goal: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942322" y="1377379"/>
            <a:ext cx="5106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enable a </a:t>
            </a:r>
            <a:r>
              <a:rPr lang="en-US" b="1" dirty="0" smtClean="0"/>
              <a:t>separation of concerns </a:t>
            </a:r>
            <a:r>
              <a:rPr lang="en-US" dirty="0" smtClean="0"/>
              <a:t>for semi-regular grid computations between </a:t>
            </a:r>
            <a:r>
              <a:rPr lang="en-US" b="1" dirty="0" smtClean="0"/>
              <a:t>stencil</a:t>
            </a:r>
            <a:r>
              <a:rPr lang="en-US" dirty="0" smtClean="0"/>
              <a:t> algorithm and: (1) </a:t>
            </a:r>
            <a:r>
              <a:rPr lang="en-US" b="1" dirty="0" smtClean="0"/>
              <a:t>grid structure</a:t>
            </a:r>
            <a:r>
              <a:rPr lang="en-US" dirty="0" smtClean="0"/>
              <a:t>, (2) </a:t>
            </a:r>
            <a:r>
              <a:rPr lang="en-US" b="1" dirty="0" smtClean="0"/>
              <a:t>parallelization</a:t>
            </a:r>
            <a:r>
              <a:rPr lang="en-US" dirty="0" smtClean="0"/>
              <a:t> and </a:t>
            </a:r>
            <a:r>
              <a:rPr lang="en-US" b="1" dirty="0" smtClean="0"/>
              <a:t>decomposition </a:t>
            </a:r>
            <a:r>
              <a:rPr lang="en-US" dirty="0" smtClean="0"/>
              <a:t>details, and (3) </a:t>
            </a:r>
            <a:r>
              <a:rPr lang="en-US" b="1" dirty="0" smtClean="0"/>
              <a:t>optimization </a:t>
            </a:r>
            <a:r>
              <a:rPr lang="en-US" dirty="0" smtClean="0"/>
              <a:t>without sacrificing performance.</a:t>
            </a:r>
            <a:endParaRPr lang="en-US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2942322" y="3257506"/>
            <a:ext cx="510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CGPOP  (ocean simulation)</a:t>
            </a:r>
          </a:p>
          <a:p>
            <a:r>
              <a:rPr lang="en-US" dirty="0" smtClean="0"/>
              <a:t>SWM  (shallow water model)</a:t>
            </a:r>
          </a:p>
          <a:p>
            <a:endParaRPr lang="en-US" dirty="0"/>
          </a:p>
        </p:txBody>
      </p:sp>
      <p:sp>
        <p:nvSpPr>
          <p:cNvPr id="125" name="Content Placeholder 2"/>
          <p:cNvSpPr txBox="1">
            <a:spLocks/>
          </p:cNvSpPr>
          <p:nvPr/>
        </p:nvSpPr>
        <p:spPr>
          <a:xfrm>
            <a:off x="177807" y="4350176"/>
            <a:ext cx="2616200" cy="518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Grids: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942322" y="4468714"/>
            <a:ext cx="510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Dipole, </a:t>
            </a:r>
            <a:r>
              <a:rPr lang="en-US" dirty="0" err="1" smtClean="0"/>
              <a:t>Tripole</a:t>
            </a:r>
            <a:r>
              <a:rPr lang="en-US" dirty="0" smtClean="0"/>
              <a:t>, Cubed Sphere, Icosahedral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2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Example Code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973" y="864949"/>
            <a:ext cx="8680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Monaco"/>
                <a:cs typeface="Monaco"/>
              </a:rPr>
              <a:t>! Define grid</a:t>
            </a:r>
          </a:p>
          <a:p>
            <a:r>
              <a:rPr lang="en-US" dirty="0" smtClean="0">
                <a:latin typeface="Monaco"/>
                <a:cs typeface="Monaco"/>
              </a:rPr>
              <a:t>call </a:t>
            </a:r>
            <a:r>
              <a:rPr lang="en-US" b="1" dirty="0" err="1" smtClean="0">
                <a:latin typeface="Monaco"/>
                <a:cs typeface="Monaco"/>
              </a:rPr>
              <a:t>sugrid_new</a:t>
            </a:r>
            <a:r>
              <a:rPr lang="en-US" dirty="0" smtClean="0">
                <a:latin typeface="Monaco"/>
                <a:cs typeface="Monaco"/>
              </a:rPr>
              <a:t>(sg1, N, M)</a:t>
            </a:r>
          </a:p>
          <a:p>
            <a:r>
              <a:rPr lang="en-US" dirty="0">
                <a:latin typeface="Monaco"/>
                <a:cs typeface="Monaco"/>
              </a:rPr>
              <a:t>call </a:t>
            </a:r>
            <a:r>
              <a:rPr lang="en-US" b="1" dirty="0" err="1">
                <a:latin typeface="Monaco"/>
                <a:cs typeface="Monaco"/>
              </a:rPr>
              <a:t>sugrid_new</a:t>
            </a:r>
            <a:r>
              <a:rPr lang="en-US" dirty="0">
                <a:latin typeface="Monaco"/>
                <a:cs typeface="Monaco"/>
              </a:rPr>
              <a:t>(</a:t>
            </a:r>
            <a:r>
              <a:rPr lang="en-US" dirty="0" smtClean="0">
                <a:latin typeface="Monaco"/>
                <a:cs typeface="Monaco"/>
              </a:rPr>
              <a:t>sg2, </a:t>
            </a:r>
            <a:r>
              <a:rPr lang="en-US" dirty="0">
                <a:latin typeface="Monaco"/>
                <a:cs typeface="Monaco"/>
              </a:rPr>
              <a:t>N, M</a:t>
            </a:r>
            <a:r>
              <a:rPr lang="en-US" dirty="0" smtClean="0">
                <a:latin typeface="Monaco"/>
                <a:cs typeface="Monaco"/>
              </a:rPr>
              <a:t>)</a:t>
            </a:r>
          </a:p>
          <a:p>
            <a:r>
              <a:rPr lang="en-US" dirty="0" smtClean="0">
                <a:latin typeface="Monaco"/>
                <a:cs typeface="Monaco"/>
              </a:rPr>
              <a:t>call </a:t>
            </a:r>
            <a:r>
              <a:rPr lang="en-US" b="1" dirty="0" err="1" smtClean="0">
                <a:latin typeface="Monaco"/>
                <a:cs typeface="Monaco"/>
              </a:rPr>
              <a:t>grid_new</a:t>
            </a:r>
            <a:r>
              <a:rPr lang="en-US" dirty="0" smtClean="0">
                <a:latin typeface="Monaco"/>
                <a:cs typeface="Monaco"/>
              </a:rPr>
              <a:t>(g)</a:t>
            </a:r>
          </a:p>
          <a:p>
            <a:r>
              <a:rPr lang="en-US" dirty="0" smtClean="0">
                <a:latin typeface="Monaco"/>
                <a:cs typeface="Monaco"/>
              </a:rPr>
              <a:t>call </a:t>
            </a:r>
            <a:r>
              <a:rPr lang="en-US" b="1" dirty="0" err="1" smtClean="0">
                <a:latin typeface="Monaco"/>
                <a:cs typeface="Monaco"/>
              </a:rPr>
              <a:t>grid_placeAdjacentWE</a:t>
            </a:r>
            <a:r>
              <a:rPr lang="en-US" dirty="0" smtClean="0">
                <a:latin typeface="Monaco"/>
                <a:cs typeface="Monaco"/>
              </a:rPr>
              <a:t>(g, sg1, sg2)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1973" y="266249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Monaco"/>
                <a:cs typeface="Monaco"/>
              </a:rPr>
              <a:t>! Define distribution and read in data</a:t>
            </a:r>
          </a:p>
          <a:p>
            <a:r>
              <a:rPr lang="en-US" dirty="0">
                <a:latin typeface="Monaco"/>
                <a:cs typeface="Monaco"/>
              </a:rPr>
              <a:t>call </a:t>
            </a:r>
            <a:r>
              <a:rPr lang="en-US" b="1" dirty="0" err="1">
                <a:latin typeface="Monaco"/>
                <a:cs typeface="Monaco"/>
              </a:rPr>
              <a:t>distribution_new_blocked</a:t>
            </a:r>
            <a:r>
              <a:rPr lang="en-US" dirty="0">
                <a:latin typeface="Monaco"/>
                <a:cs typeface="Monaco"/>
              </a:rPr>
              <a:t>(</a:t>
            </a:r>
            <a:r>
              <a:rPr lang="en-US" dirty="0" err="1">
                <a:latin typeface="Monaco"/>
                <a:cs typeface="Monaco"/>
              </a:rPr>
              <a:t>dist</a:t>
            </a:r>
            <a:r>
              <a:rPr lang="en-US" dirty="0">
                <a:latin typeface="Monaco"/>
                <a:cs typeface="Monaco"/>
              </a:rPr>
              <a:t>, g, 100, 100)</a:t>
            </a:r>
          </a:p>
          <a:p>
            <a:r>
              <a:rPr lang="en-US" dirty="0">
                <a:latin typeface="Monaco"/>
                <a:cs typeface="Monaco"/>
              </a:rPr>
              <a:t>call </a:t>
            </a:r>
            <a:r>
              <a:rPr lang="en-US" b="1" dirty="0" err="1">
                <a:latin typeface="Monaco"/>
                <a:cs typeface="Monaco"/>
              </a:rPr>
              <a:t>data_new_from_file</a:t>
            </a:r>
            <a:r>
              <a:rPr lang="en-US" dirty="0">
                <a:latin typeface="Monaco"/>
                <a:cs typeface="Monaco"/>
              </a:rPr>
              <a:t>(</a:t>
            </a:r>
            <a:r>
              <a:rPr lang="en-US" dirty="0" err="1">
                <a:latin typeface="Monaco"/>
                <a:cs typeface="Monaco"/>
              </a:rPr>
              <a:t>data_in</a:t>
            </a:r>
            <a:r>
              <a:rPr lang="en-US" dirty="0">
                <a:latin typeface="Monaco"/>
                <a:cs typeface="Monaco"/>
              </a:rPr>
              <a:t>, “</a:t>
            </a:r>
            <a:r>
              <a:rPr lang="en-US" dirty="0" err="1">
                <a:latin typeface="Monaco"/>
                <a:cs typeface="Monaco"/>
              </a:rPr>
              <a:t>input.dat</a:t>
            </a:r>
            <a:r>
              <a:rPr lang="en-US" dirty="0">
                <a:latin typeface="Monaco"/>
                <a:cs typeface="Monaco"/>
              </a:rPr>
              <a:t>”, g, </a:t>
            </a:r>
            <a:r>
              <a:rPr lang="en-US" dirty="0" err="1">
                <a:latin typeface="Monaco"/>
                <a:cs typeface="Monaco"/>
              </a:rPr>
              <a:t>dist</a:t>
            </a:r>
            <a:r>
              <a:rPr lang="en-US" dirty="0" smtClean="0">
                <a:latin typeface="Monaco"/>
                <a:cs typeface="Monaco"/>
              </a:rPr>
              <a:t>)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973" y="3891677"/>
            <a:ext cx="89463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Monaco"/>
                <a:cs typeface="Monaco"/>
              </a:rPr>
              <a:t>! Apply stencil</a:t>
            </a:r>
          </a:p>
          <a:p>
            <a:r>
              <a:rPr lang="en-US" dirty="0" err="1">
                <a:latin typeface="Monaco"/>
                <a:cs typeface="Monaco"/>
              </a:rPr>
              <a:t>data_out</a:t>
            </a:r>
            <a:r>
              <a:rPr lang="en-US" dirty="0">
                <a:latin typeface="Monaco"/>
                <a:cs typeface="Monaco"/>
              </a:rPr>
              <a:t> = </a:t>
            </a:r>
            <a:r>
              <a:rPr lang="en-US" dirty="0" err="1">
                <a:latin typeface="Monaco"/>
                <a:cs typeface="Monaco"/>
              </a:rPr>
              <a:t>data_apply</a:t>
            </a:r>
            <a:r>
              <a:rPr lang="en-US" dirty="0">
                <a:latin typeface="Monaco"/>
                <a:cs typeface="Monaco"/>
              </a:rPr>
              <a:t>(</a:t>
            </a:r>
            <a:r>
              <a:rPr lang="en-US" dirty="0" err="1">
                <a:latin typeface="Monaco"/>
                <a:cs typeface="Monaco"/>
              </a:rPr>
              <a:t>data_in</a:t>
            </a:r>
            <a:r>
              <a:rPr lang="en-US" dirty="0">
                <a:latin typeface="Monaco"/>
                <a:cs typeface="Monaco"/>
              </a:rPr>
              <a:t>, </a:t>
            </a:r>
            <a:r>
              <a:rPr lang="en-US" dirty="0" err="1">
                <a:latin typeface="Monaco"/>
                <a:cs typeface="Monaco"/>
              </a:rPr>
              <a:t>fourPtAvg</a:t>
            </a:r>
            <a:r>
              <a:rPr lang="en-US" dirty="0">
                <a:latin typeface="Monaco"/>
                <a:cs typeface="Monaco"/>
              </a:rPr>
              <a:t>)</a:t>
            </a:r>
          </a:p>
          <a:p>
            <a:endParaRPr lang="en-US" dirty="0">
              <a:latin typeface="Monaco"/>
              <a:cs typeface="Monaco"/>
            </a:endParaRPr>
          </a:p>
          <a:p>
            <a:r>
              <a:rPr lang="en-US" b="1" dirty="0">
                <a:latin typeface="Monaco"/>
                <a:cs typeface="Monaco"/>
              </a:rPr>
              <a:t>real function </a:t>
            </a:r>
            <a:r>
              <a:rPr lang="en-US" dirty="0" err="1">
                <a:latin typeface="Monaco"/>
                <a:cs typeface="Monaco"/>
              </a:rPr>
              <a:t>fourPtAvg</a:t>
            </a:r>
            <a:r>
              <a:rPr lang="en-US" dirty="0">
                <a:latin typeface="Monaco"/>
                <a:cs typeface="Monaco"/>
              </a:rPr>
              <a:t>(A, </a:t>
            </a:r>
            <a:r>
              <a:rPr lang="en-US" dirty="0" err="1">
                <a:latin typeface="Monaco"/>
                <a:cs typeface="Monaco"/>
              </a:rPr>
              <a:t>i</a:t>
            </a:r>
            <a:r>
              <a:rPr lang="en-US" dirty="0">
                <a:latin typeface="Monaco"/>
                <a:cs typeface="Monaco"/>
              </a:rPr>
              <a:t>, j)</a:t>
            </a:r>
          </a:p>
          <a:p>
            <a:r>
              <a:rPr lang="en-US" dirty="0">
                <a:latin typeface="Monaco"/>
                <a:cs typeface="Monaco"/>
              </a:rPr>
              <a:t>    </a:t>
            </a:r>
            <a:r>
              <a:rPr lang="en-US" dirty="0" err="1">
                <a:latin typeface="Monaco"/>
                <a:cs typeface="Monaco"/>
              </a:rPr>
              <a:t>fourPtAv</a:t>
            </a:r>
            <a:r>
              <a:rPr lang="en-US" dirty="0">
                <a:latin typeface="Monaco"/>
                <a:cs typeface="Monaco"/>
              </a:rPr>
              <a:t> = &amp;</a:t>
            </a:r>
          </a:p>
          <a:p>
            <a:r>
              <a:rPr lang="en-US" dirty="0">
                <a:latin typeface="Monaco"/>
                <a:cs typeface="Monaco"/>
              </a:rPr>
              <a:t>	0.2 * (A(</a:t>
            </a:r>
            <a:r>
              <a:rPr lang="en-US" dirty="0" err="1">
                <a:latin typeface="Monaco"/>
                <a:cs typeface="Monaco"/>
              </a:rPr>
              <a:t>i,j</a:t>
            </a:r>
            <a:r>
              <a:rPr lang="en-US" dirty="0">
                <a:latin typeface="Monaco"/>
                <a:cs typeface="Monaco"/>
              </a:rPr>
              <a:t>) + A(i-1,j) +  &amp;</a:t>
            </a:r>
          </a:p>
          <a:p>
            <a:r>
              <a:rPr lang="en-US" dirty="0">
                <a:latin typeface="Monaco"/>
                <a:cs typeface="Monaco"/>
              </a:rPr>
              <a:t>		  A(i+1, j) + A(</a:t>
            </a:r>
            <a:r>
              <a:rPr lang="en-US" dirty="0" err="1">
                <a:latin typeface="Monaco"/>
                <a:cs typeface="Monaco"/>
              </a:rPr>
              <a:t>i</a:t>
            </a:r>
            <a:r>
              <a:rPr lang="en-US" dirty="0">
                <a:latin typeface="Monaco"/>
                <a:cs typeface="Monaco"/>
              </a:rPr>
              <a:t>, j-1) +  &amp;</a:t>
            </a:r>
          </a:p>
          <a:p>
            <a:r>
              <a:rPr lang="en-US" dirty="0">
                <a:latin typeface="Monaco"/>
                <a:cs typeface="Monaco"/>
              </a:rPr>
              <a:t>		  A(</a:t>
            </a:r>
            <a:r>
              <a:rPr lang="en-US" dirty="0" err="1">
                <a:latin typeface="Monaco"/>
                <a:cs typeface="Monaco"/>
              </a:rPr>
              <a:t>i</a:t>
            </a:r>
            <a:r>
              <a:rPr lang="en-US" dirty="0">
                <a:latin typeface="Monaco"/>
                <a:cs typeface="Monaco"/>
              </a:rPr>
              <a:t>, j+1))</a:t>
            </a:r>
          </a:p>
          <a:p>
            <a:r>
              <a:rPr lang="en-US" b="1" dirty="0">
                <a:latin typeface="Monaco"/>
                <a:cs typeface="Monaco"/>
              </a:rPr>
              <a:t>end function</a:t>
            </a:r>
          </a:p>
        </p:txBody>
      </p:sp>
    </p:spTree>
    <p:extLst>
      <p:ext uri="{BB962C8B-B14F-4D97-AF65-F5344CB8AC3E}">
        <p14:creationId xmlns:p14="http://schemas.microsoft.com/office/powerpoint/2010/main" val="91778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049" y="231425"/>
            <a:ext cx="2337958" cy="2337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437" y="3559352"/>
            <a:ext cx="2380570" cy="23805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437" y="3299003"/>
            <a:ext cx="2640919" cy="2640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757" y="3601964"/>
            <a:ext cx="2337958" cy="23379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7533" y="84667"/>
            <a:ext cx="4077224" cy="1650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73" y="2062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Communication plan</a:t>
            </a:r>
            <a:endParaRPr lang="en-US" sz="3200" dirty="0">
              <a:solidFill>
                <a:srgbClr val="1F497D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48000" y="2287657"/>
            <a:ext cx="2372784" cy="1271695"/>
            <a:chOff x="3048000" y="2287657"/>
            <a:chExt cx="2372784" cy="1271695"/>
          </a:xfrm>
        </p:grpSpPr>
        <p:sp>
          <p:nvSpPr>
            <p:cNvPr id="15" name="Rectangle 14"/>
            <p:cNvSpPr/>
            <p:nvPr/>
          </p:nvSpPr>
          <p:spPr>
            <a:xfrm>
              <a:off x="3075049" y="2287657"/>
              <a:ext cx="2345735" cy="260349"/>
            </a:xfrm>
            <a:prstGeom prst="rect">
              <a:avLst/>
            </a:prstGeom>
            <a:solidFill>
              <a:schemeClr val="bg1">
                <a:lumMod val="85000"/>
                <a:alpha val="54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048000" y="3299003"/>
              <a:ext cx="2365007" cy="260349"/>
              <a:chOff x="3048000" y="3299003"/>
              <a:chExt cx="2365007" cy="26034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048000" y="3299003"/>
                <a:ext cx="2365007" cy="260349"/>
              </a:xfrm>
              <a:prstGeom prst="rect">
                <a:avLst/>
              </a:prstGeom>
              <a:solidFill>
                <a:schemeClr val="bg1">
                  <a:lumMod val="85000"/>
                  <a:alpha val="54000"/>
                </a:schemeClr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14" idx="1"/>
              </p:cNvCxnSpPr>
              <p:nvPr/>
            </p:nvCxnSpPr>
            <p:spPr>
              <a:xfrm>
                <a:off x="3048000" y="3429178"/>
                <a:ext cx="147807" cy="13017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3075049" y="2417832"/>
              <a:ext cx="147807" cy="1301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2"/>
              <a:endCxn id="14" idx="0"/>
            </p:cNvCxnSpPr>
            <p:nvPr/>
          </p:nvCxnSpPr>
          <p:spPr>
            <a:xfrm flipH="1">
              <a:off x="4230504" y="2548006"/>
              <a:ext cx="17413" cy="7509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413007" y="3576956"/>
            <a:ext cx="1224324" cy="2338069"/>
            <a:chOff x="5413007" y="3576956"/>
            <a:chExt cx="1224324" cy="2338069"/>
          </a:xfrm>
        </p:grpSpPr>
        <p:sp>
          <p:nvSpPr>
            <p:cNvPr id="5" name="Rectangle 4"/>
            <p:cNvSpPr/>
            <p:nvPr/>
          </p:nvSpPr>
          <p:spPr>
            <a:xfrm>
              <a:off x="5413007" y="3576956"/>
              <a:ext cx="260349" cy="2338069"/>
            </a:xfrm>
            <a:prstGeom prst="rect">
              <a:avLst/>
            </a:prstGeom>
            <a:solidFill>
              <a:schemeClr val="bg1">
                <a:lumMod val="85000"/>
                <a:alpha val="54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6982" y="3629025"/>
              <a:ext cx="260349" cy="2286000"/>
            </a:xfrm>
            <a:prstGeom prst="rect">
              <a:avLst/>
            </a:prstGeom>
            <a:solidFill>
              <a:schemeClr val="bg1">
                <a:lumMod val="85000"/>
                <a:alpha val="54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420784" y="5773665"/>
              <a:ext cx="147807" cy="1301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76982" y="5770490"/>
              <a:ext cx="147807" cy="1301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1"/>
              <a:endCxn id="5" idx="3"/>
            </p:cNvCxnSpPr>
            <p:nvPr/>
          </p:nvCxnSpPr>
          <p:spPr>
            <a:xfrm flipH="1" flipV="1">
              <a:off x="5673356" y="4745991"/>
              <a:ext cx="703626" cy="26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071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99" y="5457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Proposed project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99387" y="2867025"/>
            <a:ext cx="1847850" cy="131445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Fortran Program w/ </a:t>
            </a:r>
            <a:r>
              <a:rPr lang="en-US" dirty="0" err="1" smtClean="0">
                <a:solidFill>
                  <a:schemeClr val="tx1"/>
                </a:solidFill>
              </a:rPr>
              <a:t>GridLib</a:t>
            </a:r>
            <a:r>
              <a:rPr lang="en-US" dirty="0" smtClean="0">
                <a:solidFill>
                  <a:schemeClr val="tx1"/>
                </a:solidFill>
              </a:rPr>
              <a:t> Calls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Flowchart: Document 127"/>
          <p:cNvSpPr/>
          <p:nvPr/>
        </p:nvSpPr>
        <p:spPr>
          <a:xfrm>
            <a:off x="1749937" y="1197570"/>
            <a:ext cx="1526485" cy="108585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Input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lowchart: Data 8"/>
          <p:cNvSpPr/>
          <p:nvPr/>
        </p:nvSpPr>
        <p:spPr>
          <a:xfrm>
            <a:off x="5985835" y="2560701"/>
            <a:ext cx="2771949" cy="612648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Program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9" name="Flowchart: Data 128"/>
          <p:cNvSpPr/>
          <p:nvPr/>
        </p:nvSpPr>
        <p:spPr>
          <a:xfrm>
            <a:off x="5985834" y="4060771"/>
            <a:ext cx="2771949" cy="612648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Optimized program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9937" y="5063209"/>
            <a:ext cx="133627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GridLib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523728" y="3909895"/>
            <a:ext cx="1457325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GridGen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523728" y="2409825"/>
            <a:ext cx="1647825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Fortran Compiler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8" idx="3"/>
            <a:endCxn id="131" idx="1"/>
          </p:cNvCxnSpPr>
          <p:nvPr/>
        </p:nvCxnSpPr>
        <p:spPr>
          <a:xfrm flipV="1">
            <a:off x="1947237" y="2867025"/>
            <a:ext cx="1576491" cy="65722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30" idx="1"/>
          </p:cNvCxnSpPr>
          <p:nvPr/>
        </p:nvCxnSpPr>
        <p:spPr>
          <a:xfrm>
            <a:off x="1947237" y="3524250"/>
            <a:ext cx="1576491" cy="84284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1" idx="3"/>
            <a:endCxn id="9" idx="2"/>
          </p:cNvCxnSpPr>
          <p:nvPr/>
        </p:nvCxnSpPr>
        <p:spPr>
          <a:xfrm>
            <a:off x="5171553" y="2867025"/>
            <a:ext cx="109147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0" idx="3"/>
            <a:endCxn id="129" idx="2"/>
          </p:cNvCxnSpPr>
          <p:nvPr/>
        </p:nvCxnSpPr>
        <p:spPr>
          <a:xfrm>
            <a:off x="4981053" y="4367095"/>
            <a:ext cx="128197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8" idx="0"/>
            <a:endCxn id="128" idx="1"/>
          </p:cNvCxnSpPr>
          <p:nvPr/>
        </p:nvCxnSpPr>
        <p:spPr>
          <a:xfrm rot="5400000" flipH="1" flipV="1">
            <a:off x="823359" y="1940448"/>
            <a:ext cx="1126530" cy="726625"/>
          </a:xfrm>
          <a:prstGeom prst="curvedConnector2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8" idx="2"/>
            <a:endCxn id="10" idx="1"/>
          </p:cNvCxnSpPr>
          <p:nvPr/>
        </p:nvCxnSpPr>
        <p:spPr>
          <a:xfrm rot="16200000" flipH="1">
            <a:off x="673707" y="4444179"/>
            <a:ext cx="1425834" cy="726625"/>
          </a:xfrm>
          <a:prstGeom prst="curvedConnector2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47237" y="2661921"/>
            <a:ext cx="12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Debug Path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3199" y="4172594"/>
            <a:ext cx="188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0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9" y="-7589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Preliminary results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" name="Picture 2" descr="multic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2271503"/>
            <a:ext cx="3770229" cy="2968648"/>
          </a:xfrm>
          <a:prstGeom prst="rect">
            <a:avLst/>
          </a:prstGeom>
        </p:spPr>
      </p:pic>
      <p:pic>
        <p:nvPicPr>
          <p:cNvPr id="5" name="Picture 4" descr="cra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48" y="2238881"/>
            <a:ext cx="3742267" cy="3001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" y="1902171"/>
            <a:ext cx="261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Shared Memory Machine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04649" y="1851324"/>
            <a:ext cx="412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Distributed Memory Machine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" y="5475009"/>
            <a:ext cx="435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Bacon</a:t>
            </a:r>
            <a:r>
              <a:rPr lang="fr-FR" dirty="0"/>
              <a:t>, a 16 </a:t>
            </a:r>
            <a:r>
              <a:rPr lang="fr-FR" dirty="0" err="1"/>
              <a:t>core</a:t>
            </a:r>
            <a:r>
              <a:rPr lang="fr-FR" dirty="0"/>
              <a:t>, 2.13 GHz, XeonE7 </a:t>
            </a:r>
            <a:r>
              <a:rPr lang="fr-FR" dirty="0" smtClean="0"/>
              <a:t>machine</a:t>
            </a:r>
          </a:p>
          <a:p>
            <a:r>
              <a:rPr lang="fr-FR" dirty="0" smtClean="0"/>
              <a:t>100 </a:t>
            </a:r>
            <a:r>
              <a:rPr lang="fr-FR" dirty="0" err="1" smtClean="0"/>
              <a:t>iterations</a:t>
            </a:r>
            <a:r>
              <a:rPr lang="fr-FR" dirty="0" smtClean="0"/>
              <a:t>,  3600 x 3600 </a:t>
            </a:r>
            <a:r>
              <a:rPr lang="fr-FR" dirty="0" err="1" smtClean="0"/>
              <a:t>grid</a:t>
            </a:r>
            <a:endParaRPr lang="fr-F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75484" y="5453965"/>
            <a:ext cx="436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Cray XT6m with 1248 cores across 52 </a:t>
            </a:r>
            <a:r>
              <a:rPr lang="en-US" dirty="0" smtClean="0"/>
              <a:t>nodes,</a:t>
            </a:r>
            <a:endParaRPr lang="en-US" dirty="0"/>
          </a:p>
          <a:p>
            <a:r>
              <a:rPr lang="es-ES_tradnl" dirty="0"/>
              <a:t>24 </a:t>
            </a:r>
            <a:r>
              <a:rPr lang="es-ES_tradnl" dirty="0" err="1"/>
              <a:t>cores</a:t>
            </a:r>
            <a:r>
              <a:rPr lang="es-ES_tradnl" dirty="0"/>
              <a:t> per </a:t>
            </a:r>
            <a:r>
              <a:rPr lang="es-ES_tradnl" dirty="0" err="1"/>
              <a:t>node</a:t>
            </a:r>
            <a:r>
              <a:rPr lang="es-ES_tradnl" dirty="0"/>
              <a:t> </a:t>
            </a:r>
            <a:endParaRPr lang="es-ES_tradnl" dirty="0" smtClean="0"/>
          </a:p>
          <a:p>
            <a:r>
              <a:rPr lang="es-ES_tradnl" dirty="0"/>
              <a:t>1000 </a:t>
            </a:r>
            <a:r>
              <a:rPr lang="es-ES_tradnl" dirty="0" err="1" smtClean="0"/>
              <a:t>Iterations</a:t>
            </a:r>
            <a:r>
              <a:rPr lang="es-ES_tradnl" dirty="0" smtClean="0"/>
              <a:t>,  10800 x 10800</a:t>
            </a:r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-30480" y="920404"/>
            <a:ext cx="917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of stencil from CGPOP on a dipole grid</a:t>
            </a:r>
          </a:p>
          <a:p>
            <a:pPr algn="ctr"/>
            <a:endParaRPr lang="en-US" sz="400" dirty="0" smtClean="0"/>
          </a:p>
          <a:p>
            <a:pPr algn="ctr"/>
            <a:r>
              <a:rPr lang="en-US" b="1" dirty="0"/>
              <a:t>Goal</a:t>
            </a:r>
            <a:r>
              <a:rPr lang="en-US" dirty="0"/>
              <a:t>:  To Have </a:t>
            </a:r>
            <a:r>
              <a:rPr lang="en-US" dirty="0" err="1"/>
              <a:t>GridGen</a:t>
            </a:r>
            <a:r>
              <a:rPr lang="en-US" dirty="0"/>
              <a:t> match performance of handwritten </a:t>
            </a:r>
            <a:r>
              <a:rPr lang="en-US" dirty="0" smtClean="0"/>
              <a:t>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Proposed solution: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8149" y="1510433"/>
            <a:ext cx="2353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SubGrids</a:t>
            </a:r>
            <a:endParaRPr lang="en-US" dirty="0" smtClean="0"/>
          </a:p>
          <a:p>
            <a:r>
              <a:rPr lang="en-US" dirty="0" smtClean="0"/>
              <a:t>Border Mappings</a:t>
            </a:r>
          </a:p>
          <a:p>
            <a:r>
              <a:rPr lang="en-US" dirty="0" smtClean="0"/>
              <a:t>Grids</a:t>
            </a:r>
          </a:p>
          <a:p>
            <a:r>
              <a:rPr lang="en-US" dirty="0" smtClean="0"/>
              <a:t>Convenience Functions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6848" y="1159144"/>
            <a:ext cx="1081049" cy="1101385"/>
            <a:chOff x="6691945" y="4100512"/>
            <a:chExt cx="1833988" cy="1868487"/>
          </a:xfrm>
        </p:grpSpPr>
        <p:sp>
          <p:nvSpPr>
            <p:cNvPr id="8" name="Oval 7"/>
            <p:cNvSpPr/>
            <p:nvPr/>
          </p:nvSpPr>
          <p:spPr>
            <a:xfrm>
              <a:off x="6691945" y="4941031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29815" y="5750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4105" y="494745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314105" y="5789081"/>
              <a:ext cx="156893" cy="17991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911087" y="4100512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928119" y="5388843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>
              <a:stCxn id="9" idx="0"/>
              <a:endCxn id="8" idx="4"/>
            </p:cNvCxnSpPr>
            <p:nvPr/>
          </p:nvCxnSpPr>
          <p:spPr>
            <a:xfrm flipH="1" flipV="1">
              <a:off x="6770392" y="5120949"/>
              <a:ext cx="37870" cy="62919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6"/>
              <a:endCxn id="11" idx="2"/>
            </p:cNvCxnSpPr>
            <p:nvPr/>
          </p:nvCxnSpPr>
          <p:spPr>
            <a:xfrm>
              <a:off x="6886708" y="5840106"/>
              <a:ext cx="427397" cy="3893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0"/>
              <a:endCxn id="10" idx="4"/>
            </p:cNvCxnSpPr>
            <p:nvPr/>
          </p:nvCxnSpPr>
          <p:spPr>
            <a:xfrm flipV="1">
              <a:off x="7392552" y="5127374"/>
              <a:ext cx="0" cy="66170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1" idx="1"/>
              <a:endCxn id="8" idx="5"/>
            </p:cNvCxnSpPr>
            <p:nvPr/>
          </p:nvCxnSpPr>
          <p:spPr>
            <a:xfrm flipH="1" flipV="1">
              <a:off x="6825861" y="5094601"/>
              <a:ext cx="511220" cy="7208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0"/>
              <a:endCxn id="12" idx="5"/>
            </p:cNvCxnSpPr>
            <p:nvPr/>
          </p:nvCxnSpPr>
          <p:spPr>
            <a:xfrm flipH="1" flipV="1">
              <a:off x="7045003" y="4254082"/>
              <a:ext cx="347549" cy="69337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3"/>
              <a:endCxn id="8" idx="0"/>
            </p:cNvCxnSpPr>
            <p:nvPr/>
          </p:nvCxnSpPr>
          <p:spPr>
            <a:xfrm flipH="1">
              <a:off x="6770392" y="4254082"/>
              <a:ext cx="163671" cy="68694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2"/>
              <a:endCxn id="8" idx="6"/>
            </p:cNvCxnSpPr>
            <p:nvPr/>
          </p:nvCxnSpPr>
          <p:spPr>
            <a:xfrm flipH="1" flipV="1">
              <a:off x="6848838" y="5030991"/>
              <a:ext cx="465267" cy="6425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2"/>
            </p:cNvCxnSpPr>
            <p:nvPr/>
          </p:nvCxnSpPr>
          <p:spPr>
            <a:xfrm flipH="1" flipV="1">
              <a:off x="7470999" y="5039195"/>
              <a:ext cx="457120" cy="43960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3"/>
              <a:endCxn id="11" idx="6"/>
            </p:cNvCxnSpPr>
            <p:nvPr/>
          </p:nvCxnSpPr>
          <p:spPr>
            <a:xfrm flipH="1">
              <a:off x="7470998" y="5542414"/>
              <a:ext cx="480098" cy="3366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508836" y="4262794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952562" y="4624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/>
            <p:cNvCxnSpPr>
              <a:stCxn id="23" idx="2"/>
              <a:endCxn id="12" idx="6"/>
            </p:cNvCxnSpPr>
            <p:nvPr/>
          </p:nvCxnSpPr>
          <p:spPr>
            <a:xfrm flipH="1" flipV="1">
              <a:off x="7067980" y="4190472"/>
              <a:ext cx="440856" cy="1622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7"/>
              <a:endCxn id="23" idx="4"/>
            </p:cNvCxnSpPr>
            <p:nvPr/>
          </p:nvCxnSpPr>
          <p:spPr>
            <a:xfrm flipV="1">
              <a:off x="7448021" y="4442712"/>
              <a:ext cx="139262" cy="53109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0"/>
              <a:endCxn id="24" idx="4"/>
            </p:cNvCxnSpPr>
            <p:nvPr/>
          </p:nvCxnSpPr>
          <p:spPr>
            <a:xfrm flipV="1">
              <a:off x="8006566" y="4804065"/>
              <a:ext cx="24444" cy="58477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7"/>
              <a:endCxn id="24" idx="2"/>
            </p:cNvCxnSpPr>
            <p:nvPr/>
          </p:nvCxnSpPr>
          <p:spPr>
            <a:xfrm flipV="1">
              <a:off x="7448021" y="4714106"/>
              <a:ext cx="504541" cy="25969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8369040" y="504832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/>
            <p:cNvCxnSpPr>
              <a:stCxn id="24" idx="6"/>
              <a:endCxn id="29" idx="1"/>
            </p:cNvCxnSpPr>
            <p:nvPr/>
          </p:nvCxnSpPr>
          <p:spPr>
            <a:xfrm>
              <a:off x="8109455" y="4714106"/>
              <a:ext cx="282561" cy="36056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7"/>
              <a:endCxn id="29" idx="3"/>
            </p:cNvCxnSpPr>
            <p:nvPr/>
          </p:nvCxnSpPr>
          <p:spPr>
            <a:xfrm flipV="1">
              <a:off x="8062035" y="5201897"/>
              <a:ext cx="329982" cy="2132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4970" y="4372687"/>
            <a:ext cx="1311993" cy="1202752"/>
            <a:chOff x="6972063" y="3120427"/>
            <a:chExt cx="1370865" cy="1547597"/>
          </a:xfrm>
        </p:grpSpPr>
        <p:sp>
          <p:nvSpPr>
            <p:cNvPr id="33" name="Rectangle 32"/>
            <p:cNvSpPr/>
            <p:nvPr/>
          </p:nvSpPr>
          <p:spPr>
            <a:xfrm>
              <a:off x="7178113" y="3280233"/>
              <a:ext cx="142974" cy="1387791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32358" y="3734419"/>
              <a:ext cx="142974" cy="93360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57167" y="4319819"/>
              <a:ext cx="142974" cy="34820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972063" y="3120427"/>
              <a:ext cx="0" cy="15475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972063" y="4668024"/>
              <a:ext cx="137086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04970" y="2793764"/>
            <a:ext cx="1100944" cy="1157113"/>
            <a:chOff x="198933" y="3053933"/>
            <a:chExt cx="1100944" cy="1157113"/>
          </a:xfrm>
        </p:grpSpPr>
        <p:sp>
          <p:nvSpPr>
            <p:cNvPr id="39" name="Oval 38"/>
            <p:cNvSpPr/>
            <p:nvPr/>
          </p:nvSpPr>
          <p:spPr>
            <a:xfrm>
              <a:off x="198933" y="3605107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21256" y="4082042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65667" y="3608895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65667" y="4104993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28107" y="3109661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27599" y="3869071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5" name="Straight Connector 44"/>
            <p:cNvCxnSpPr>
              <a:stCxn id="40" idx="0"/>
              <a:endCxn id="39" idx="4"/>
            </p:cNvCxnSpPr>
            <p:nvPr/>
          </p:nvCxnSpPr>
          <p:spPr>
            <a:xfrm flipH="1" flipV="1">
              <a:off x="245174" y="3711161"/>
              <a:ext cx="22323" cy="3708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0" idx="6"/>
              <a:endCxn id="42" idx="2"/>
            </p:cNvCxnSpPr>
            <p:nvPr/>
          </p:nvCxnSpPr>
          <p:spPr>
            <a:xfrm>
              <a:off x="313737" y="4135070"/>
              <a:ext cx="251930" cy="229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2" idx="0"/>
              <a:endCxn id="41" idx="4"/>
            </p:cNvCxnSpPr>
            <p:nvPr/>
          </p:nvCxnSpPr>
          <p:spPr>
            <a:xfrm flipV="1">
              <a:off x="611908" y="3714948"/>
              <a:ext cx="0" cy="39004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2" idx="1"/>
              <a:endCxn id="39" idx="5"/>
            </p:cNvCxnSpPr>
            <p:nvPr/>
          </p:nvCxnSpPr>
          <p:spPr>
            <a:xfrm flipH="1" flipV="1">
              <a:off x="277870" y="3695630"/>
              <a:ext cx="301340" cy="4248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1" idx="0"/>
              <a:endCxn id="43" idx="5"/>
            </p:cNvCxnSpPr>
            <p:nvPr/>
          </p:nvCxnSpPr>
          <p:spPr>
            <a:xfrm flipH="1" flipV="1">
              <a:off x="407044" y="3200183"/>
              <a:ext cx="204864" cy="40871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3" idx="3"/>
              <a:endCxn id="39" idx="0"/>
            </p:cNvCxnSpPr>
            <p:nvPr/>
          </p:nvCxnSpPr>
          <p:spPr>
            <a:xfrm flipH="1">
              <a:off x="245174" y="3200183"/>
              <a:ext cx="96476" cy="404923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1" idx="2"/>
              <a:endCxn id="39" idx="6"/>
            </p:cNvCxnSpPr>
            <p:nvPr/>
          </p:nvCxnSpPr>
          <p:spPr>
            <a:xfrm flipH="1" flipV="1">
              <a:off x="291414" y="3658135"/>
              <a:ext cx="274253" cy="378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4" idx="2"/>
            </p:cNvCxnSpPr>
            <p:nvPr/>
          </p:nvCxnSpPr>
          <p:spPr>
            <a:xfrm flipH="1" flipV="1">
              <a:off x="658148" y="3662970"/>
              <a:ext cx="269451" cy="25912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3"/>
              <a:endCxn id="42" idx="6"/>
            </p:cNvCxnSpPr>
            <p:nvPr/>
          </p:nvCxnSpPr>
          <p:spPr>
            <a:xfrm flipH="1">
              <a:off x="658148" y="3959594"/>
              <a:ext cx="282995" cy="19842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680452" y="3205319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942007" y="3418319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>
              <a:stCxn id="54" idx="2"/>
              <a:endCxn id="43" idx="6"/>
            </p:cNvCxnSpPr>
            <p:nvPr/>
          </p:nvCxnSpPr>
          <p:spPr>
            <a:xfrm flipH="1" flipV="1">
              <a:off x="420588" y="3162688"/>
              <a:ext cx="259864" cy="9565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1" idx="7"/>
              <a:endCxn id="54" idx="4"/>
            </p:cNvCxnSpPr>
            <p:nvPr/>
          </p:nvCxnSpPr>
          <p:spPr>
            <a:xfrm flipV="1">
              <a:off x="644604" y="3311372"/>
              <a:ext cx="82088" cy="31305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4" idx="0"/>
              <a:endCxn id="55" idx="4"/>
            </p:cNvCxnSpPr>
            <p:nvPr/>
          </p:nvCxnSpPr>
          <p:spPr>
            <a:xfrm flipV="1">
              <a:off x="973840" y="3524372"/>
              <a:ext cx="14409" cy="344699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1" idx="7"/>
              <a:endCxn id="55" idx="2"/>
            </p:cNvCxnSpPr>
            <p:nvPr/>
          </p:nvCxnSpPr>
          <p:spPr>
            <a:xfrm flipV="1">
              <a:off x="644604" y="3471346"/>
              <a:ext cx="297403" cy="15308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1187501" y="3668353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Connector 60"/>
            <p:cNvCxnSpPr>
              <a:stCxn id="55" idx="6"/>
              <a:endCxn id="60" idx="1"/>
            </p:cNvCxnSpPr>
            <p:nvPr/>
          </p:nvCxnSpPr>
          <p:spPr>
            <a:xfrm>
              <a:off x="1034488" y="3471346"/>
              <a:ext cx="166556" cy="21253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4" idx="7"/>
              <a:endCxn id="60" idx="3"/>
            </p:cNvCxnSpPr>
            <p:nvPr/>
          </p:nvCxnSpPr>
          <p:spPr>
            <a:xfrm flipV="1">
              <a:off x="1006536" y="3758876"/>
              <a:ext cx="194509" cy="1257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786916" y="3128630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880446" y="3053933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2248149" y="3348949"/>
            <a:ext cx="2630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objects</a:t>
            </a:r>
          </a:p>
          <a:p>
            <a:r>
              <a:rPr lang="en-US" dirty="0" smtClean="0"/>
              <a:t>Convenience Functions</a:t>
            </a:r>
          </a:p>
          <a:p>
            <a:r>
              <a:rPr lang="en-US" dirty="0" smtClean="0"/>
              <a:t>Targets clusters using MPI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248149" y="4929108"/>
            <a:ext cx="407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 specify what optimizations to apply</a:t>
            </a:r>
          </a:p>
          <a:p>
            <a:r>
              <a:rPr lang="en-US" dirty="0" smtClean="0"/>
              <a:t>Optimizing Generators</a:t>
            </a:r>
            <a:endParaRPr lang="en-US" dirty="0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993416" y="2629296"/>
            <a:ext cx="7037937" cy="89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4F81BD"/>
                </a:solidFill>
              </a:rPr>
              <a:t>Parallelization and data decompositio</a:t>
            </a:r>
            <a:r>
              <a:rPr lang="en-US" sz="3200" dirty="0">
                <a:solidFill>
                  <a:srgbClr val="4F81BD"/>
                </a:solidFill>
              </a:rPr>
              <a:t>n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993416" y="4161823"/>
            <a:ext cx="6458843" cy="91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4F81BD"/>
                </a:solidFill>
              </a:rPr>
              <a:t>Optimization</a:t>
            </a:r>
            <a:endParaRPr lang="en-US" sz="3200" dirty="0">
              <a:solidFill>
                <a:srgbClr val="4F81BD"/>
              </a:solidFill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023955" y="683302"/>
            <a:ext cx="58785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Grid </a:t>
            </a:r>
            <a:r>
              <a:rPr lang="en-US" sz="3200" dirty="0" smtClean="0">
                <a:solidFill>
                  <a:schemeClr val="accent1"/>
                </a:solidFill>
              </a:rPr>
              <a:t>Structure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8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109924"/>
            <a:ext cx="8737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Problem: Implementation details tangle code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669" y="3727573"/>
            <a:ext cx="2705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Grid structure</a:t>
            </a:r>
          </a:p>
          <a:p>
            <a:pPr algn="r"/>
            <a:r>
              <a:rPr lang="en-US" sz="2400" dirty="0" smtClean="0"/>
              <a:t>Stencil</a:t>
            </a:r>
            <a:endParaRPr lang="en-US" sz="2400" dirty="0"/>
          </a:p>
          <a:p>
            <a:pPr algn="r"/>
            <a:r>
              <a:rPr lang="en-US" sz="2400" dirty="0" smtClean="0"/>
              <a:t>Data decomposition</a:t>
            </a:r>
          </a:p>
          <a:p>
            <a:pPr algn="r"/>
            <a:r>
              <a:rPr lang="en-US" sz="2400" dirty="0" smtClean="0"/>
              <a:t>Optimizations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82742" y="3645137"/>
            <a:ext cx="212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Stencil function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96869" y="4927899"/>
            <a:ext cx="328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Communication function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55488" y="4835566"/>
            <a:ext cx="1295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19% CGPOP</a:t>
            </a:r>
          </a:p>
          <a:p>
            <a:r>
              <a:rPr lang="en-US" dirty="0" smtClean="0"/>
              <a:t>30% SWM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23602" y="3552804"/>
            <a:ext cx="120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5% CGPOP</a:t>
            </a:r>
          </a:p>
          <a:p>
            <a:r>
              <a:rPr lang="en-US" dirty="0" smtClean="0"/>
              <a:t>1.5% SWM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17" idx="1"/>
          </p:cNvCxnSpPr>
          <p:nvPr/>
        </p:nvCxnSpPr>
        <p:spPr>
          <a:xfrm flipV="1">
            <a:off x="2915857" y="3875970"/>
            <a:ext cx="1166885" cy="137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915857" y="4028372"/>
            <a:ext cx="1319285" cy="306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915857" y="4106803"/>
            <a:ext cx="1545079" cy="592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15857" y="4111309"/>
            <a:ext cx="1951479" cy="968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915857" y="4013500"/>
            <a:ext cx="1842410" cy="103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15857" y="4335232"/>
            <a:ext cx="1639210" cy="745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915857" y="4699299"/>
            <a:ext cx="1319285" cy="349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3" idx="1"/>
          </p:cNvCxnSpPr>
          <p:nvPr/>
        </p:nvCxnSpPr>
        <p:spPr>
          <a:xfrm>
            <a:off x="2915857" y="5080299"/>
            <a:ext cx="1181012" cy="78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4000" y="5909734"/>
            <a:ext cx="8894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Generic stencil and communication code isn’t written due to need for performance.</a:t>
            </a:r>
            <a:endParaRPr lang="en-US" sz="2000" dirty="0"/>
          </a:p>
        </p:txBody>
      </p:sp>
      <p:sp>
        <p:nvSpPr>
          <p:cNvPr id="63" name="Rectangle 62"/>
          <p:cNvSpPr/>
          <p:nvPr/>
        </p:nvSpPr>
        <p:spPr>
          <a:xfrm>
            <a:off x="2681119" y="1252924"/>
            <a:ext cx="3951096" cy="1769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>
                <a:solidFill>
                  <a:srgbClr val="1F497D"/>
                </a:solidFill>
                <a:latin typeface="Monaco"/>
                <a:cs typeface="Monaco"/>
              </a:rPr>
              <a:t>Loop {</a:t>
            </a:r>
            <a:endParaRPr lang="en-US" dirty="0">
              <a:solidFill>
                <a:srgbClr val="1F497D"/>
              </a:solidFill>
              <a:latin typeface="Monaco"/>
              <a:cs typeface="Monaco"/>
            </a:endParaRPr>
          </a:p>
          <a:p>
            <a:pPr lvl="1"/>
            <a:r>
              <a:rPr lang="en-US" dirty="0">
                <a:solidFill>
                  <a:srgbClr val="1F497D"/>
                </a:solidFill>
                <a:latin typeface="Monaco"/>
                <a:cs typeface="Monaco"/>
              </a:rPr>
              <a:t>	communicate()</a:t>
            </a:r>
          </a:p>
          <a:p>
            <a:pPr lvl="1"/>
            <a:r>
              <a:rPr lang="en-US" dirty="0">
                <a:solidFill>
                  <a:srgbClr val="1F497D"/>
                </a:solidFill>
                <a:latin typeface="Monaco"/>
                <a:cs typeface="Monaco"/>
              </a:rPr>
              <a:t>	stencil()</a:t>
            </a:r>
          </a:p>
          <a:p>
            <a:pPr lvl="1"/>
            <a:r>
              <a:rPr lang="en-US" dirty="0">
                <a:solidFill>
                  <a:srgbClr val="1F497D"/>
                </a:solidFill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655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4" grpId="0"/>
      <p:bldP spid="25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What we have done: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8149" y="1510433"/>
            <a:ext cx="2353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SubGrids</a:t>
            </a:r>
            <a:endParaRPr lang="en-US" dirty="0" smtClean="0"/>
          </a:p>
          <a:p>
            <a:r>
              <a:rPr lang="en-US" dirty="0" smtClean="0"/>
              <a:t>Border Mappings</a:t>
            </a:r>
          </a:p>
          <a:p>
            <a:r>
              <a:rPr lang="en-US" dirty="0" smtClean="0"/>
              <a:t>Grids</a:t>
            </a:r>
          </a:p>
          <a:p>
            <a:r>
              <a:rPr lang="en-US" dirty="0" smtClean="0"/>
              <a:t>Convenience Functions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6848" y="1159144"/>
            <a:ext cx="1081049" cy="1101385"/>
            <a:chOff x="6691945" y="4100512"/>
            <a:chExt cx="1833988" cy="1868487"/>
          </a:xfrm>
        </p:grpSpPr>
        <p:sp>
          <p:nvSpPr>
            <p:cNvPr id="8" name="Oval 7"/>
            <p:cNvSpPr/>
            <p:nvPr/>
          </p:nvSpPr>
          <p:spPr>
            <a:xfrm>
              <a:off x="6691945" y="4941031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29815" y="5750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4105" y="494745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314105" y="5789081"/>
              <a:ext cx="156893" cy="17991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911087" y="4100512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928119" y="5388843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>
              <a:stCxn id="9" idx="0"/>
              <a:endCxn id="8" idx="4"/>
            </p:cNvCxnSpPr>
            <p:nvPr/>
          </p:nvCxnSpPr>
          <p:spPr>
            <a:xfrm flipH="1" flipV="1">
              <a:off x="6770392" y="5120949"/>
              <a:ext cx="37870" cy="62919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6"/>
              <a:endCxn id="11" idx="2"/>
            </p:cNvCxnSpPr>
            <p:nvPr/>
          </p:nvCxnSpPr>
          <p:spPr>
            <a:xfrm>
              <a:off x="6886708" y="5840106"/>
              <a:ext cx="427397" cy="3893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0"/>
              <a:endCxn id="10" idx="4"/>
            </p:cNvCxnSpPr>
            <p:nvPr/>
          </p:nvCxnSpPr>
          <p:spPr>
            <a:xfrm flipV="1">
              <a:off x="7392552" y="5127374"/>
              <a:ext cx="0" cy="66170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1" idx="1"/>
              <a:endCxn id="8" idx="5"/>
            </p:cNvCxnSpPr>
            <p:nvPr/>
          </p:nvCxnSpPr>
          <p:spPr>
            <a:xfrm flipH="1" flipV="1">
              <a:off x="6825861" y="5094601"/>
              <a:ext cx="511220" cy="7208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0"/>
              <a:endCxn id="12" idx="5"/>
            </p:cNvCxnSpPr>
            <p:nvPr/>
          </p:nvCxnSpPr>
          <p:spPr>
            <a:xfrm flipH="1" flipV="1">
              <a:off x="7045003" y="4254082"/>
              <a:ext cx="347549" cy="69337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3"/>
              <a:endCxn id="8" idx="0"/>
            </p:cNvCxnSpPr>
            <p:nvPr/>
          </p:nvCxnSpPr>
          <p:spPr>
            <a:xfrm flipH="1">
              <a:off x="6770392" y="4254082"/>
              <a:ext cx="163671" cy="68694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2"/>
              <a:endCxn id="8" idx="6"/>
            </p:cNvCxnSpPr>
            <p:nvPr/>
          </p:nvCxnSpPr>
          <p:spPr>
            <a:xfrm flipH="1" flipV="1">
              <a:off x="6848838" y="5030991"/>
              <a:ext cx="465267" cy="6425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2"/>
            </p:cNvCxnSpPr>
            <p:nvPr/>
          </p:nvCxnSpPr>
          <p:spPr>
            <a:xfrm flipH="1" flipV="1">
              <a:off x="7470999" y="5039195"/>
              <a:ext cx="457120" cy="43960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3"/>
              <a:endCxn id="11" idx="6"/>
            </p:cNvCxnSpPr>
            <p:nvPr/>
          </p:nvCxnSpPr>
          <p:spPr>
            <a:xfrm flipH="1">
              <a:off x="7470998" y="5542414"/>
              <a:ext cx="480098" cy="3366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508836" y="4262794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952562" y="4624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/>
            <p:cNvCxnSpPr>
              <a:stCxn id="23" idx="2"/>
              <a:endCxn id="12" idx="6"/>
            </p:cNvCxnSpPr>
            <p:nvPr/>
          </p:nvCxnSpPr>
          <p:spPr>
            <a:xfrm flipH="1" flipV="1">
              <a:off x="7067980" y="4190472"/>
              <a:ext cx="440856" cy="1622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7"/>
              <a:endCxn id="23" idx="4"/>
            </p:cNvCxnSpPr>
            <p:nvPr/>
          </p:nvCxnSpPr>
          <p:spPr>
            <a:xfrm flipV="1">
              <a:off x="7448021" y="4442712"/>
              <a:ext cx="139262" cy="53109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0"/>
              <a:endCxn id="24" idx="4"/>
            </p:cNvCxnSpPr>
            <p:nvPr/>
          </p:nvCxnSpPr>
          <p:spPr>
            <a:xfrm flipV="1">
              <a:off x="8006566" y="4804065"/>
              <a:ext cx="24444" cy="58477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7"/>
              <a:endCxn id="24" idx="2"/>
            </p:cNvCxnSpPr>
            <p:nvPr/>
          </p:nvCxnSpPr>
          <p:spPr>
            <a:xfrm flipV="1">
              <a:off x="7448021" y="4714106"/>
              <a:ext cx="504541" cy="25969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8369040" y="504832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/>
            <p:cNvCxnSpPr>
              <a:stCxn id="24" idx="6"/>
              <a:endCxn id="29" idx="1"/>
            </p:cNvCxnSpPr>
            <p:nvPr/>
          </p:nvCxnSpPr>
          <p:spPr>
            <a:xfrm>
              <a:off x="8109455" y="4714106"/>
              <a:ext cx="282561" cy="36056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7"/>
              <a:endCxn id="29" idx="3"/>
            </p:cNvCxnSpPr>
            <p:nvPr/>
          </p:nvCxnSpPr>
          <p:spPr>
            <a:xfrm flipV="1">
              <a:off x="8062035" y="5201897"/>
              <a:ext cx="329982" cy="2132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4970" y="4372687"/>
            <a:ext cx="1311993" cy="1202752"/>
            <a:chOff x="6972063" y="3120427"/>
            <a:chExt cx="1370865" cy="1547597"/>
          </a:xfrm>
        </p:grpSpPr>
        <p:sp>
          <p:nvSpPr>
            <p:cNvPr id="33" name="Rectangle 32"/>
            <p:cNvSpPr/>
            <p:nvPr/>
          </p:nvSpPr>
          <p:spPr>
            <a:xfrm>
              <a:off x="7178113" y="3280233"/>
              <a:ext cx="142974" cy="1387791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32358" y="3734419"/>
              <a:ext cx="142974" cy="93360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57167" y="4319819"/>
              <a:ext cx="142974" cy="34820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972063" y="3120427"/>
              <a:ext cx="0" cy="15475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972063" y="4668024"/>
              <a:ext cx="137086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04970" y="2793764"/>
            <a:ext cx="1100944" cy="1157113"/>
            <a:chOff x="198933" y="3053933"/>
            <a:chExt cx="1100944" cy="1157113"/>
          </a:xfrm>
        </p:grpSpPr>
        <p:sp>
          <p:nvSpPr>
            <p:cNvPr id="39" name="Oval 38"/>
            <p:cNvSpPr/>
            <p:nvPr/>
          </p:nvSpPr>
          <p:spPr>
            <a:xfrm>
              <a:off x="198933" y="3605107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21256" y="4082042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65667" y="3608895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65667" y="4104993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28107" y="3109661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27599" y="3869071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5" name="Straight Connector 44"/>
            <p:cNvCxnSpPr>
              <a:stCxn id="40" idx="0"/>
              <a:endCxn id="39" idx="4"/>
            </p:cNvCxnSpPr>
            <p:nvPr/>
          </p:nvCxnSpPr>
          <p:spPr>
            <a:xfrm flipH="1" flipV="1">
              <a:off x="245174" y="3711161"/>
              <a:ext cx="22323" cy="3708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0" idx="6"/>
              <a:endCxn id="42" idx="2"/>
            </p:cNvCxnSpPr>
            <p:nvPr/>
          </p:nvCxnSpPr>
          <p:spPr>
            <a:xfrm>
              <a:off x="313737" y="4135070"/>
              <a:ext cx="251930" cy="229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2" idx="0"/>
              <a:endCxn id="41" idx="4"/>
            </p:cNvCxnSpPr>
            <p:nvPr/>
          </p:nvCxnSpPr>
          <p:spPr>
            <a:xfrm flipV="1">
              <a:off x="611908" y="3714948"/>
              <a:ext cx="0" cy="39004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2" idx="1"/>
              <a:endCxn id="39" idx="5"/>
            </p:cNvCxnSpPr>
            <p:nvPr/>
          </p:nvCxnSpPr>
          <p:spPr>
            <a:xfrm flipH="1" flipV="1">
              <a:off x="277870" y="3695630"/>
              <a:ext cx="301340" cy="4248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1" idx="0"/>
              <a:endCxn id="43" idx="5"/>
            </p:cNvCxnSpPr>
            <p:nvPr/>
          </p:nvCxnSpPr>
          <p:spPr>
            <a:xfrm flipH="1" flipV="1">
              <a:off x="407044" y="3200183"/>
              <a:ext cx="204864" cy="40871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3" idx="3"/>
              <a:endCxn id="39" idx="0"/>
            </p:cNvCxnSpPr>
            <p:nvPr/>
          </p:nvCxnSpPr>
          <p:spPr>
            <a:xfrm flipH="1">
              <a:off x="245174" y="3200183"/>
              <a:ext cx="96476" cy="404923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1" idx="2"/>
              <a:endCxn id="39" idx="6"/>
            </p:cNvCxnSpPr>
            <p:nvPr/>
          </p:nvCxnSpPr>
          <p:spPr>
            <a:xfrm flipH="1" flipV="1">
              <a:off x="291414" y="3658135"/>
              <a:ext cx="274253" cy="378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4" idx="2"/>
            </p:cNvCxnSpPr>
            <p:nvPr/>
          </p:nvCxnSpPr>
          <p:spPr>
            <a:xfrm flipH="1" flipV="1">
              <a:off x="658148" y="3662970"/>
              <a:ext cx="269451" cy="25912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3"/>
              <a:endCxn id="42" idx="6"/>
            </p:cNvCxnSpPr>
            <p:nvPr/>
          </p:nvCxnSpPr>
          <p:spPr>
            <a:xfrm flipH="1">
              <a:off x="658148" y="3959594"/>
              <a:ext cx="282995" cy="19842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680452" y="3205319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942007" y="3418319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>
              <a:stCxn id="54" idx="2"/>
              <a:endCxn id="43" idx="6"/>
            </p:cNvCxnSpPr>
            <p:nvPr/>
          </p:nvCxnSpPr>
          <p:spPr>
            <a:xfrm flipH="1" flipV="1">
              <a:off x="420588" y="3162688"/>
              <a:ext cx="259864" cy="9565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1" idx="7"/>
              <a:endCxn id="54" idx="4"/>
            </p:cNvCxnSpPr>
            <p:nvPr/>
          </p:nvCxnSpPr>
          <p:spPr>
            <a:xfrm flipV="1">
              <a:off x="644604" y="3311372"/>
              <a:ext cx="82088" cy="31305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4" idx="0"/>
              <a:endCxn id="55" idx="4"/>
            </p:cNvCxnSpPr>
            <p:nvPr/>
          </p:nvCxnSpPr>
          <p:spPr>
            <a:xfrm flipV="1">
              <a:off x="973840" y="3524372"/>
              <a:ext cx="14409" cy="344699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1" idx="7"/>
              <a:endCxn id="55" idx="2"/>
            </p:cNvCxnSpPr>
            <p:nvPr/>
          </p:nvCxnSpPr>
          <p:spPr>
            <a:xfrm flipV="1">
              <a:off x="644604" y="3471346"/>
              <a:ext cx="297403" cy="15308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1187501" y="3668353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Connector 60"/>
            <p:cNvCxnSpPr>
              <a:stCxn id="55" idx="6"/>
              <a:endCxn id="60" idx="1"/>
            </p:cNvCxnSpPr>
            <p:nvPr/>
          </p:nvCxnSpPr>
          <p:spPr>
            <a:xfrm>
              <a:off x="1034488" y="3471346"/>
              <a:ext cx="166556" cy="21253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4" idx="7"/>
              <a:endCxn id="60" idx="3"/>
            </p:cNvCxnSpPr>
            <p:nvPr/>
          </p:nvCxnSpPr>
          <p:spPr>
            <a:xfrm flipV="1">
              <a:off x="1006536" y="3758876"/>
              <a:ext cx="194509" cy="1257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786916" y="3128630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880446" y="3053933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2248149" y="3348949"/>
            <a:ext cx="2630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objects</a:t>
            </a:r>
          </a:p>
          <a:p>
            <a:r>
              <a:rPr lang="en-US" dirty="0" smtClean="0"/>
              <a:t>Convenience Functions</a:t>
            </a:r>
          </a:p>
          <a:p>
            <a:r>
              <a:rPr lang="en-US" dirty="0" smtClean="0"/>
              <a:t>Targets clusters using MPI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248149" y="4929108"/>
            <a:ext cx="407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 specify what optimizations to apply</a:t>
            </a:r>
          </a:p>
          <a:p>
            <a:r>
              <a:rPr lang="en-US" dirty="0" smtClean="0"/>
              <a:t>Optimizing Generators</a:t>
            </a:r>
            <a:endParaRPr lang="en-US" dirty="0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993416" y="2629296"/>
            <a:ext cx="7037937" cy="89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4F81BD"/>
                </a:solidFill>
              </a:rPr>
              <a:t>Parallelization and data decompositio</a:t>
            </a:r>
            <a:r>
              <a:rPr lang="en-US" sz="3200" dirty="0">
                <a:solidFill>
                  <a:srgbClr val="4F81BD"/>
                </a:solidFill>
              </a:rPr>
              <a:t>n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993416" y="4161823"/>
            <a:ext cx="6458843" cy="91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4F81BD"/>
                </a:solidFill>
              </a:rPr>
              <a:t>Optimization</a:t>
            </a:r>
            <a:endParaRPr lang="en-US" sz="3200" dirty="0">
              <a:solidFill>
                <a:srgbClr val="4F81BD"/>
              </a:solidFill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023955" y="693697"/>
            <a:ext cx="58785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Grid </a:t>
            </a:r>
            <a:r>
              <a:rPr lang="en-US" sz="3200" dirty="0" smtClean="0">
                <a:solidFill>
                  <a:schemeClr val="accent1"/>
                </a:solidFill>
              </a:rPr>
              <a:t>Structure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599588" y="833152"/>
            <a:ext cx="1481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867400"/>
            <a:ext cx="579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Limitation</a:t>
            </a:r>
            <a:r>
              <a:rPr lang="en-US" sz="2800" dirty="0" smtClean="0"/>
              <a:t>:    Compact stencils only</a:t>
            </a:r>
            <a:endParaRPr lang="en-US" sz="2800" dirty="0"/>
          </a:p>
        </p:txBody>
      </p:sp>
      <p:sp>
        <p:nvSpPr>
          <p:cNvPr id="71" name="Rectangle 70"/>
          <p:cNvSpPr/>
          <p:nvPr/>
        </p:nvSpPr>
        <p:spPr>
          <a:xfrm>
            <a:off x="1581639" y="2596904"/>
            <a:ext cx="1481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96534" y="3649132"/>
            <a:ext cx="14300200" cy="5774268"/>
            <a:chOff x="-1896534" y="3649132"/>
            <a:chExt cx="14300200" cy="5774268"/>
          </a:xfrm>
        </p:grpSpPr>
        <p:sp>
          <p:nvSpPr>
            <p:cNvPr id="7" name="Isosceles Triangle 6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49856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Project organization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1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99" y="5457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Project organization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7" y="1239214"/>
            <a:ext cx="3318844" cy="518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Three Papers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3747" y="2051332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we prevent tangling semi-structured grid topology with stencil algorithm?</a:t>
            </a:r>
          </a:p>
          <a:p>
            <a:r>
              <a:rPr lang="en-US" b="1" dirty="0"/>
              <a:t>	</a:t>
            </a:r>
            <a:r>
              <a:rPr lang="en-US" b="1" dirty="0" smtClean="0"/>
              <a:t>Submit to</a:t>
            </a:r>
            <a:r>
              <a:rPr lang="en-US" dirty="0"/>
              <a:t>: </a:t>
            </a:r>
            <a:r>
              <a:rPr lang="en-US" dirty="0" smtClean="0"/>
              <a:t>IPDPS  (October)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3747" y="3050035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we generalize our previous approach for non-compact stencils?</a:t>
            </a:r>
          </a:p>
          <a:p>
            <a:r>
              <a:rPr lang="en-US" dirty="0"/>
              <a:t>	</a:t>
            </a:r>
            <a:r>
              <a:rPr lang="en-US" b="1" dirty="0" smtClean="0"/>
              <a:t>Submit to</a:t>
            </a:r>
            <a:r>
              <a:rPr lang="en-US" dirty="0" smtClean="0"/>
              <a:t>: PLDI (November)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3747" y="4247223"/>
            <a:ext cx="489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Optimizations can we automatically apply to semi-regular grid code, and how do we apply these optimizations?</a:t>
            </a:r>
          </a:p>
          <a:p>
            <a:r>
              <a:rPr lang="en-US" dirty="0"/>
              <a:t>	</a:t>
            </a:r>
            <a:r>
              <a:rPr lang="en-US" b="1" dirty="0" smtClean="0"/>
              <a:t>Submit to</a:t>
            </a:r>
            <a:r>
              <a:rPr lang="en-US" dirty="0" smtClean="0"/>
              <a:t>: SC (April)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9055" y="2123153"/>
            <a:ext cx="160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Summer (now)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60691" y="3064204"/>
            <a:ext cx="51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45714" y="435105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9055" y="5737386"/>
            <a:ext cx="15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Summer 2013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13748" y="5731423"/>
            <a:ext cx="425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Compile this work into a dissertation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912420" y="1852155"/>
            <a:ext cx="956998" cy="807982"/>
            <a:chOff x="310594" y="2378027"/>
            <a:chExt cx="956998" cy="807982"/>
          </a:xfrm>
        </p:grpSpPr>
        <p:sp>
          <p:nvSpPr>
            <p:cNvPr id="15" name="Isosceles Triangle 14"/>
            <p:cNvSpPr/>
            <p:nvPr/>
          </p:nvSpPr>
          <p:spPr>
            <a:xfrm>
              <a:off x="626533" y="2378027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3470934">
              <a:off x="778933" y="2467976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7402071">
              <a:off x="880533" y="2749529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445620">
              <a:off x="526113" y="2904397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7029166">
              <a:off x="316634" y="2579555"/>
              <a:ext cx="277578" cy="28414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300625">
              <a:off x="397360" y="2692233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rot="7402071">
              <a:off x="898263" y="2745860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3794811">
              <a:off x="936873" y="2456266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17429873">
              <a:off x="477909" y="2342431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57200" y="2518833"/>
              <a:ext cx="567267" cy="550333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2012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77598" y="5500062"/>
            <a:ext cx="956998" cy="807982"/>
            <a:chOff x="462994" y="2530427"/>
            <a:chExt cx="956998" cy="807982"/>
          </a:xfrm>
        </p:grpSpPr>
        <p:sp>
          <p:nvSpPr>
            <p:cNvPr id="24" name="Isosceles Triangle 23"/>
            <p:cNvSpPr/>
            <p:nvPr/>
          </p:nvSpPr>
          <p:spPr>
            <a:xfrm>
              <a:off x="778933" y="2530427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3470934">
              <a:off x="931333" y="2620376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7402071">
              <a:off x="1032933" y="2901929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10445620">
              <a:off x="678513" y="3056797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17029166">
              <a:off x="469034" y="2731955"/>
              <a:ext cx="277578" cy="28414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300625">
              <a:off x="549760" y="2844633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7402071">
              <a:off x="1050663" y="2898260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3794811">
              <a:off x="1089273" y="2608666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17429873">
              <a:off x="630309" y="2494831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09600" y="2671233"/>
              <a:ext cx="567267" cy="550333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2013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38" y="2773811"/>
            <a:ext cx="1066542" cy="1066542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906793" y="4140271"/>
            <a:ext cx="1066542" cy="1066542"/>
            <a:chOff x="166328" y="4422957"/>
            <a:chExt cx="1066542" cy="106654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328" y="4422957"/>
              <a:ext cx="1066542" cy="1066542"/>
            </a:xfrm>
            <a:prstGeom prst="rect">
              <a:avLst/>
            </a:prstGeom>
          </p:spPr>
        </p:pic>
        <p:sp>
          <p:nvSpPr>
            <p:cNvPr id="48" name="Oval 47"/>
            <p:cNvSpPr/>
            <p:nvPr/>
          </p:nvSpPr>
          <p:spPr>
            <a:xfrm>
              <a:off x="207025" y="4599172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80477" y="4478086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71417" y="4633494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00201" y="4529909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13361" y="4671488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3580" y="4478086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82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Paper one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05394" y="231305"/>
            <a:ext cx="956998" cy="807982"/>
            <a:chOff x="310594" y="2378027"/>
            <a:chExt cx="956998" cy="807982"/>
          </a:xfrm>
        </p:grpSpPr>
        <p:sp>
          <p:nvSpPr>
            <p:cNvPr id="8" name="Isosceles Triangle 7"/>
            <p:cNvSpPr/>
            <p:nvPr/>
          </p:nvSpPr>
          <p:spPr>
            <a:xfrm>
              <a:off x="626533" y="2378027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3470934">
              <a:off x="778933" y="2467976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7402071">
              <a:off x="880533" y="2749529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445620">
              <a:off x="526113" y="2904397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7029166">
              <a:off x="316634" y="2579555"/>
              <a:ext cx="277578" cy="28414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00625">
              <a:off x="397360" y="2692233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7402071">
              <a:off x="898263" y="2745860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3794811">
              <a:off x="936873" y="2456266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17429873">
              <a:off x="477909" y="2342431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" y="2518833"/>
              <a:ext cx="567267" cy="550333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2012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2580640"/>
            <a:ext cx="7731760" cy="238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87438" algn="l"/>
              </a:tabLst>
            </a:pPr>
            <a:r>
              <a:rPr lang="en-US" b="1" dirty="0"/>
              <a:t>Sub problems</a:t>
            </a:r>
            <a:r>
              <a:rPr lang="en-US" dirty="0"/>
              <a:t>:</a:t>
            </a:r>
          </a:p>
          <a:p>
            <a:pPr>
              <a:tabLst>
                <a:tab pos="1087438" algn="l"/>
              </a:tabLst>
            </a:pPr>
            <a:r>
              <a:rPr lang="en-US" dirty="0"/>
              <a:t>	How do we perform communication for any semi-regular grid?</a:t>
            </a:r>
          </a:p>
          <a:p>
            <a:pPr>
              <a:tabLst>
                <a:tab pos="1087438" algn="l"/>
              </a:tabLst>
            </a:pPr>
            <a:r>
              <a:rPr lang="en-US" dirty="0"/>
              <a:t>	How can we ensure we match hand written performance?</a:t>
            </a:r>
          </a:p>
          <a:p>
            <a:pPr>
              <a:tabLst>
                <a:tab pos="1087438" algn="l"/>
              </a:tabLst>
            </a:pPr>
            <a:endParaRPr lang="en-US" sz="100" dirty="0"/>
          </a:p>
          <a:p>
            <a:pPr>
              <a:tabLst>
                <a:tab pos="1087438" algn="l"/>
              </a:tabLst>
            </a:pPr>
            <a:r>
              <a:rPr lang="en-US" b="1" dirty="0"/>
              <a:t>Solution: </a:t>
            </a:r>
          </a:p>
          <a:p>
            <a:pPr marL="571500" indent="-174625">
              <a:buFont typeface="Arial"/>
              <a:buChar char="•"/>
              <a:tabLst>
                <a:tab pos="396875" algn="l"/>
                <a:tab pos="1087438" algn="l"/>
              </a:tabLst>
            </a:pPr>
            <a:r>
              <a:rPr lang="en-US" dirty="0"/>
              <a:t>Have a generic communication algorithm to populate halos and generate a communication plan to direct it for a specific grid.</a:t>
            </a:r>
          </a:p>
          <a:p>
            <a:pPr marL="571500" indent="-174625">
              <a:buFont typeface="Arial"/>
              <a:buChar char="•"/>
              <a:tabLst>
                <a:tab pos="396875" algn="l"/>
                <a:tab pos="1087438" algn="l"/>
              </a:tabLst>
            </a:pPr>
            <a:r>
              <a:rPr lang="en-US" dirty="0"/>
              <a:t>Aggregate messages</a:t>
            </a:r>
          </a:p>
          <a:p>
            <a:pPr marL="571500" indent="-174625">
              <a:buFont typeface="Arial"/>
              <a:buChar char="•"/>
              <a:tabLst>
                <a:tab pos="396875" algn="l"/>
                <a:tab pos="1087438" algn="l"/>
              </a:tabLst>
            </a:pPr>
            <a:r>
              <a:rPr lang="en-US" dirty="0"/>
              <a:t>Use a code generation tool to inline library calls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36001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87438" algn="l"/>
              </a:tabLst>
            </a:pPr>
            <a:r>
              <a:rPr lang="en-US" b="1" dirty="0"/>
              <a:t>Experimentation Goal:</a:t>
            </a:r>
          </a:p>
          <a:p>
            <a:pPr>
              <a:tabLst>
                <a:tab pos="568325" algn="l"/>
                <a:tab pos="1087438" algn="l"/>
              </a:tabLst>
            </a:pPr>
            <a:r>
              <a:rPr lang="en-US" dirty="0"/>
              <a:t>	Enable </a:t>
            </a:r>
            <a:r>
              <a:rPr lang="en-US" b="1" dirty="0"/>
              <a:t>separation without sacrificing performance </a:t>
            </a:r>
            <a:r>
              <a:rPr lang="en-US" dirty="0"/>
              <a:t>for small, example stencils extracted </a:t>
            </a:r>
            <a:r>
              <a:rPr lang="en-US" dirty="0" smtClean="0"/>
              <a:t>	from </a:t>
            </a:r>
            <a:r>
              <a:rPr lang="en-US" dirty="0"/>
              <a:t>CGPOP and SWM on dipole, </a:t>
            </a:r>
            <a:r>
              <a:rPr lang="en-US" dirty="0" err="1"/>
              <a:t>tripole</a:t>
            </a:r>
            <a:r>
              <a:rPr lang="en-US" dirty="0"/>
              <a:t>, and cube-sphere grids when run on a cluster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1050729"/>
            <a:ext cx="933704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87438" algn="l"/>
              </a:tabLst>
            </a:pPr>
            <a:r>
              <a:rPr lang="en-US" b="1" dirty="0"/>
              <a:t>Problem</a:t>
            </a:r>
            <a:r>
              <a:rPr lang="en-US" dirty="0"/>
              <a:t>: 	How do we prevent tangling semi-structured grid topology with a stencil 	algorithm?</a:t>
            </a:r>
          </a:p>
          <a:p>
            <a:pPr>
              <a:tabLst>
                <a:tab pos="1087438" algn="l"/>
              </a:tabLst>
            </a:pPr>
            <a:endParaRPr lang="en-US" sz="1050" dirty="0"/>
          </a:p>
          <a:p>
            <a:pPr>
              <a:tabLst>
                <a:tab pos="1087438" algn="l"/>
              </a:tabLst>
            </a:pPr>
            <a:r>
              <a:rPr lang="en-US" b="1" dirty="0"/>
              <a:t>Solution</a:t>
            </a:r>
            <a:r>
              <a:rPr lang="en-US" dirty="0"/>
              <a:t>: 	Create semi-regular grid abstractions.  Integrate into a library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721333" y="2346960"/>
            <a:ext cx="34627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21334" y="5191760"/>
            <a:ext cx="34627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0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9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Paper two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084" y="976731"/>
            <a:ext cx="8546715" cy="36968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Problem</a:t>
            </a:r>
            <a:r>
              <a:rPr lang="en-US" sz="2000" dirty="0" smtClean="0"/>
              <a:t>: </a:t>
            </a:r>
            <a:r>
              <a:rPr lang="en-US" sz="2000" dirty="0"/>
              <a:t>How do we generalize our previous approach for non-compact stencils</a:t>
            </a:r>
            <a:r>
              <a:rPr lang="en-US" sz="2000" dirty="0" smtClean="0"/>
              <a:t>?  Does my approach work for real-world applications?</a:t>
            </a:r>
            <a:endParaRPr lang="en-US" sz="2000" dirty="0"/>
          </a:p>
          <a:p>
            <a:pPr algn="l"/>
            <a:endParaRPr lang="en-US" sz="2000" dirty="0" smtClean="0"/>
          </a:p>
          <a:p>
            <a:pPr algn="l"/>
            <a:r>
              <a:rPr lang="en-US" sz="2000" b="1" dirty="0" smtClean="0"/>
              <a:t>Solution</a:t>
            </a:r>
            <a:r>
              <a:rPr lang="en-US" sz="2000" dirty="0" smtClean="0"/>
              <a:t>: </a:t>
            </a:r>
          </a:p>
          <a:p>
            <a:pPr algn="l"/>
            <a:r>
              <a:rPr lang="en-US" sz="2000" dirty="0" smtClean="0"/>
              <a:t>   New border maps abstraction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Time dimension in data objects</a:t>
            </a:r>
          </a:p>
          <a:p>
            <a:pPr algn="l"/>
            <a:r>
              <a:rPr lang="en-US" sz="2000" dirty="0" smtClean="0"/>
              <a:t>   Use tools with SWM and CGPOP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 smtClean="0"/>
              <a:t>Challenges</a:t>
            </a:r>
            <a:r>
              <a:rPr lang="en-US" sz="2000" dirty="0" smtClean="0"/>
              <a:t>: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smtClean="0"/>
              <a:t>Getting SWM and CGPOP to pass through frontend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smtClean="0"/>
              <a:t>Maintaining SWM and CGPOP performance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smtClean="0"/>
              <a:t>Developing border map abstraction</a:t>
            </a:r>
          </a:p>
          <a:p>
            <a:pPr algn="l"/>
            <a:r>
              <a:rPr lang="en-US" sz="2000" dirty="0"/>
              <a:t>	</a:t>
            </a:r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25" y="318710"/>
            <a:ext cx="670682" cy="6706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084" y="5286831"/>
            <a:ext cx="885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Experimentation Goal:</a:t>
            </a:r>
          </a:p>
          <a:p>
            <a:r>
              <a:rPr lang="en-US" dirty="0"/>
              <a:t>Maintain separation without sacrificing performance when applied to CGPOP and SWM.  Replace stencils in CGPOP and SWM with stencils that have greater depth and/or refer to more than one </a:t>
            </a:r>
            <a:r>
              <a:rPr lang="en-US" dirty="0" err="1"/>
              <a:t>timestep</a:t>
            </a:r>
            <a:r>
              <a:rPr lang="en-US" dirty="0"/>
              <a:t> back.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59625" y="5073471"/>
            <a:ext cx="34627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8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93056" y="316156"/>
            <a:ext cx="780079" cy="780079"/>
            <a:chOff x="166328" y="4422957"/>
            <a:chExt cx="1066542" cy="10665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328" y="4422957"/>
              <a:ext cx="1066542" cy="106654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07025" y="4599172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0477" y="4478086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1417" y="4633494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00201" y="4529909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13361" y="4671488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3580" y="4478086"/>
              <a:ext cx="328784" cy="28315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449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Paper three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" y="107591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Problem</a:t>
            </a:r>
            <a:r>
              <a:rPr lang="en-US" sz="2000" dirty="0"/>
              <a:t>: </a:t>
            </a:r>
            <a:r>
              <a:rPr lang="en-US" sz="2000" dirty="0" smtClean="0"/>
              <a:t>	How </a:t>
            </a:r>
            <a:r>
              <a:rPr lang="en-US" sz="2000" dirty="0"/>
              <a:t>do we improve the performance of CGPOP and SWM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	without </a:t>
            </a:r>
            <a:r>
              <a:rPr lang="en-US" sz="2000" dirty="0"/>
              <a:t>tangling code or requiring a large rewrite?</a:t>
            </a:r>
          </a:p>
          <a:p>
            <a:endParaRPr lang="en-US" sz="2000" dirty="0"/>
          </a:p>
          <a:p>
            <a:r>
              <a:rPr lang="en-US" sz="2000" b="1" dirty="0"/>
              <a:t>Solution</a:t>
            </a:r>
            <a:r>
              <a:rPr lang="en-US" sz="2000" dirty="0"/>
              <a:t>: </a:t>
            </a:r>
            <a:r>
              <a:rPr lang="en-US" sz="2000" dirty="0" smtClean="0"/>
              <a:t>	Have </a:t>
            </a:r>
            <a:r>
              <a:rPr lang="en-US" sz="2000" dirty="0"/>
              <a:t>a tool automatically apply optimizations when given a grid and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	algorithm </a:t>
            </a:r>
            <a:r>
              <a:rPr lang="en-US" sz="2000" dirty="0"/>
              <a:t>specification.</a:t>
            </a:r>
          </a:p>
          <a:p>
            <a:endParaRPr lang="en-US" sz="2000" dirty="0"/>
          </a:p>
          <a:p>
            <a:r>
              <a:rPr lang="en-US" sz="2000" b="1" dirty="0" smtClean="0"/>
              <a:t>Challenges</a:t>
            </a:r>
            <a:r>
              <a:rPr lang="en-US" sz="2000" dirty="0" smtClean="0"/>
              <a:t>:	Determining </a:t>
            </a:r>
            <a:r>
              <a:rPr lang="en-US" sz="2000" dirty="0"/>
              <a:t>what optimizations would be the most useful to </a:t>
            </a:r>
            <a:r>
              <a:rPr lang="en-US" sz="2000" dirty="0" smtClean="0"/>
              <a:t>apply</a:t>
            </a:r>
          </a:p>
          <a:p>
            <a:endParaRPr lang="en-US" sz="2000" dirty="0"/>
          </a:p>
          <a:p>
            <a:r>
              <a:rPr lang="en-US" sz="2000" b="1" dirty="0"/>
              <a:t>Experimentation Goal:</a:t>
            </a:r>
          </a:p>
          <a:p>
            <a:r>
              <a:rPr lang="en-US" sz="2000" dirty="0"/>
              <a:t>Improve the performance of CGPOP and SWM without changing the </a:t>
            </a:r>
            <a:r>
              <a:rPr lang="en-US" sz="2000" dirty="0" smtClean="0"/>
              <a:t>SWM or CGPOP code.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459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0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6864" y="1209877"/>
            <a:ext cx="61806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enable a </a:t>
            </a:r>
            <a:r>
              <a:rPr lang="en-US" b="1" dirty="0"/>
              <a:t>separation of concerns </a:t>
            </a:r>
            <a:r>
              <a:rPr lang="en-US" dirty="0"/>
              <a:t>for semi-regular grid computations between </a:t>
            </a:r>
            <a:r>
              <a:rPr lang="en-US" b="1" dirty="0"/>
              <a:t>stencil</a:t>
            </a:r>
            <a:r>
              <a:rPr lang="en-US" dirty="0"/>
              <a:t> algorithm and: (1) </a:t>
            </a:r>
            <a:r>
              <a:rPr lang="en-US" b="1" dirty="0"/>
              <a:t>grid structure</a:t>
            </a:r>
            <a:r>
              <a:rPr lang="en-US" dirty="0"/>
              <a:t>, (2) </a:t>
            </a:r>
            <a:r>
              <a:rPr lang="en-US" b="1" dirty="0"/>
              <a:t>parallelization</a:t>
            </a:r>
            <a:r>
              <a:rPr lang="en-US" dirty="0"/>
              <a:t> and </a:t>
            </a:r>
            <a:r>
              <a:rPr lang="en-US" b="1" dirty="0"/>
              <a:t>decomposition </a:t>
            </a:r>
            <a:r>
              <a:rPr lang="en-US" dirty="0"/>
              <a:t>details, and (3) </a:t>
            </a:r>
            <a:r>
              <a:rPr lang="en-US" b="1" dirty="0"/>
              <a:t>optimization </a:t>
            </a:r>
            <a:r>
              <a:rPr lang="en-US" dirty="0"/>
              <a:t>without sacrificing performance</a:t>
            </a:r>
            <a:r>
              <a:rPr lang="en-US" dirty="0" smtClean="0"/>
              <a:t>.</a:t>
            </a:r>
          </a:p>
          <a:p>
            <a:endParaRPr lang="en-US" sz="800" b="1" dirty="0"/>
          </a:p>
          <a:p>
            <a:r>
              <a:rPr lang="en-US" dirty="0" smtClean="0"/>
              <a:t>Semi-regular grid computations appear in Earth simulation applications.</a:t>
            </a:r>
          </a:p>
          <a:p>
            <a:endParaRPr lang="en-US" sz="900" dirty="0"/>
          </a:p>
          <a:p>
            <a:r>
              <a:rPr lang="en-US" dirty="0" smtClean="0"/>
              <a:t>Existing stencil generators do not focus on semi-regular grids.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55339" y="3806138"/>
            <a:ext cx="60282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Introduction of abstractions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Design of communication plan algorithm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Development </a:t>
            </a:r>
            <a:r>
              <a:rPr lang="en-US" b="1" dirty="0" err="1" smtClean="0"/>
              <a:t>GridLib</a:t>
            </a:r>
            <a:r>
              <a:rPr lang="en-US" b="1" dirty="0" smtClean="0"/>
              <a:t> library and </a:t>
            </a:r>
            <a:r>
              <a:rPr lang="en-US" b="1" dirty="0" err="1" smtClean="0"/>
              <a:t>GridGen</a:t>
            </a:r>
            <a:r>
              <a:rPr lang="en-US" b="1" dirty="0" smtClean="0"/>
              <a:t> tool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Evaluation with CGPOP and SWM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Adapting optimizations for semi-regular grids and automatically applying them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6864" y="5543912"/>
            <a:ext cx="651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3 papers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Finish Summer 2013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0531" y="1108259"/>
            <a:ext cx="2207142" cy="518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Goal: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0874" y="3753517"/>
            <a:ext cx="2336800" cy="518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Contributions: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0064" y="5493110"/>
            <a:ext cx="2336800" cy="518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Plan: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96534" y="3649132"/>
            <a:ext cx="14300200" cy="5774268"/>
            <a:chOff x="-1896534" y="3649132"/>
            <a:chExt cx="14300200" cy="5774268"/>
          </a:xfrm>
        </p:grpSpPr>
        <p:sp>
          <p:nvSpPr>
            <p:cNvPr id="7" name="Isosceles Triangle 6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49856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3" y="6032500"/>
            <a:ext cx="863600" cy="44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5" y="4165600"/>
            <a:ext cx="7747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5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9911" y="0"/>
            <a:ext cx="9470908" cy="6962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Paper One: Tools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010" y="513607"/>
            <a:ext cx="956998" cy="807982"/>
            <a:chOff x="310594" y="2378027"/>
            <a:chExt cx="956998" cy="807982"/>
          </a:xfrm>
        </p:grpSpPr>
        <p:sp>
          <p:nvSpPr>
            <p:cNvPr id="8" name="Isosceles Triangle 7"/>
            <p:cNvSpPr/>
            <p:nvPr/>
          </p:nvSpPr>
          <p:spPr>
            <a:xfrm>
              <a:off x="626533" y="2378027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3470934">
              <a:off x="778933" y="2467976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7402071">
              <a:off x="880533" y="2749529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445620">
              <a:off x="526113" y="2904397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7029166">
              <a:off x="316634" y="2579555"/>
              <a:ext cx="277578" cy="28414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00625">
              <a:off x="397360" y="2692233"/>
              <a:ext cx="287867" cy="2816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7402071">
              <a:off x="898263" y="2745860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3794811">
              <a:off x="936873" y="2456266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17429873">
              <a:off x="477909" y="2342431"/>
              <a:ext cx="163403" cy="498034"/>
            </a:xfrm>
            <a:prstGeom prst="triangle">
              <a:avLst>
                <a:gd name="adj" fmla="val 6032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" y="2518833"/>
              <a:ext cx="567267" cy="550333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2012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" y="1989136"/>
            <a:ext cx="9086694" cy="23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5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109924"/>
            <a:ext cx="8737600" cy="8997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SWM stencil code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9650"/>
            <a:ext cx="914400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ndale Mono"/>
                <a:cs typeface="Andale Mono"/>
              </a:rPr>
              <a:t>x2(:,:) = </a:t>
            </a:r>
            <a:r>
              <a:rPr lang="en-US" sz="1600" b="1" dirty="0" smtClean="0">
                <a:latin typeface="Andale Mono"/>
                <a:cs typeface="Andale Mono"/>
              </a:rPr>
              <a:t>zero</a:t>
            </a:r>
            <a:endParaRPr lang="en-US" sz="1600" b="1" dirty="0">
              <a:latin typeface="Andale Mono"/>
              <a:cs typeface="Andale Mono"/>
            </a:endParaRPr>
          </a:p>
          <a:p>
            <a:r>
              <a:rPr lang="en-US" sz="1600" b="1" dirty="0" smtClean="0">
                <a:latin typeface="Andale Mono"/>
                <a:cs typeface="Andale Mono"/>
              </a:rPr>
              <a:t>DO </a:t>
            </a:r>
            <a:r>
              <a:rPr lang="en-US" sz="1600" b="1" dirty="0">
                <a:latin typeface="Andale Mono"/>
                <a:cs typeface="Andale Mono"/>
              </a:rPr>
              <a:t>j = 2,jm-1</a:t>
            </a:r>
          </a:p>
          <a:p>
            <a:r>
              <a:rPr lang="en-US" sz="1600" b="1" dirty="0">
                <a:latin typeface="Andale Mono"/>
                <a:cs typeface="Andale Mono"/>
              </a:rPr>
              <a:t>   </a:t>
            </a:r>
            <a:r>
              <a:rPr lang="en-US" sz="1600" b="1" dirty="0" smtClean="0">
                <a:latin typeface="Andale Mono"/>
                <a:cs typeface="Andale Mono"/>
              </a:rPr>
              <a:t>DO </a:t>
            </a:r>
            <a:r>
              <a:rPr lang="en-US" sz="1600" b="1" dirty="0" err="1">
                <a:latin typeface="Andale Mono"/>
                <a:cs typeface="Andale Mono"/>
              </a:rPr>
              <a:t>i</a:t>
            </a:r>
            <a:r>
              <a:rPr lang="en-US" sz="1600" b="1" dirty="0">
                <a:latin typeface="Andale Mono"/>
                <a:cs typeface="Andale Mono"/>
              </a:rPr>
              <a:t> = 2,im-1</a:t>
            </a:r>
          </a:p>
          <a:p>
            <a:r>
              <a:rPr lang="en-US" sz="1600" b="1" dirty="0">
                <a:latin typeface="Andale Mono"/>
                <a:cs typeface="Andale Mono"/>
              </a:rPr>
              <a:t>  </a:t>
            </a:r>
            <a:r>
              <a:rPr lang="en-US" sz="1600" b="1" dirty="0" smtClean="0">
                <a:latin typeface="Andale Mono"/>
                <a:cs typeface="Andale Mono"/>
              </a:rPr>
              <a:t> </a:t>
            </a:r>
            <a:r>
              <a:rPr lang="en-US" sz="1600" b="1" dirty="0">
                <a:latin typeface="Andale Mono"/>
                <a:cs typeface="Andale Mono"/>
              </a:rPr>
              <a:t>   x2(</a:t>
            </a:r>
            <a:r>
              <a:rPr lang="en-US" sz="1600" b="1" dirty="0" err="1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 = </a:t>
            </a:r>
            <a:r>
              <a:rPr lang="en-US" sz="1600" b="1" dirty="0" err="1">
                <a:latin typeface="Andale Mono"/>
                <a:cs typeface="Andale Mono"/>
              </a:rPr>
              <a:t>area_inv</a:t>
            </a:r>
            <a:r>
              <a:rPr lang="en-US" sz="1600" b="1" dirty="0">
                <a:latin typeface="Andale Mono"/>
                <a:cs typeface="Andale Mono"/>
              </a:rPr>
              <a:t>(</a:t>
            </a:r>
            <a:r>
              <a:rPr lang="en-US" sz="1600" b="1" dirty="0" err="1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)* &amp;</a:t>
            </a:r>
          </a:p>
          <a:p>
            <a:r>
              <a:rPr lang="en-US" sz="1600" b="1" dirty="0">
                <a:latin typeface="Andale Mono"/>
                <a:cs typeface="Andale Mono"/>
              </a:rPr>
              <a:t>                      </a:t>
            </a:r>
            <a:r>
              <a:rPr lang="en-US" sz="1600" b="1" dirty="0" smtClean="0">
                <a:latin typeface="Andale Mono"/>
                <a:cs typeface="Andale Mono"/>
              </a:rPr>
              <a:t>((</a:t>
            </a:r>
            <a:r>
              <a:rPr lang="en-US" sz="1600" b="1" dirty="0">
                <a:latin typeface="Andale Mono"/>
                <a:cs typeface="Andale Mono"/>
              </a:rPr>
              <a:t>x1(i+1,j  </a:t>
            </a:r>
            <a:r>
              <a:rPr lang="en-US" sz="1600" b="1" dirty="0" smtClean="0">
                <a:latin typeface="Andale Mono"/>
                <a:cs typeface="Andale Mono"/>
              </a:rPr>
              <a:t>)-x1</a:t>
            </a:r>
            <a:r>
              <a:rPr lang="en-US" sz="1600" b="1" dirty="0">
                <a:latin typeface="Andale Mono"/>
                <a:cs typeface="Andale Mono"/>
              </a:rPr>
              <a:t>(</a:t>
            </a:r>
            <a:r>
              <a:rPr lang="en-US" sz="1600" b="1" dirty="0" err="1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))*</a:t>
            </a:r>
            <a:r>
              <a:rPr lang="en-US" sz="1600" b="1" dirty="0" err="1">
                <a:latin typeface="Andale Mono"/>
                <a:cs typeface="Andale Mono"/>
              </a:rPr>
              <a:t>laplacian_wghts</a:t>
            </a:r>
            <a:r>
              <a:rPr lang="en-US" sz="1600" b="1" dirty="0">
                <a:latin typeface="Andale Mono"/>
                <a:cs typeface="Andale Mono"/>
              </a:rPr>
              <a:t>(1,i,j</a:t>
            </a:r>
            <a:r>
              <a:rPr lang="en-US" sz="1600" b="1" dirty="0" smtClean="0">
                <a:latin typeface="Andale Mono"/>
                <a:cs typeface="Andale Mono"/>
              </a:rPr>
              <a:t>)+ &amp;</a:t>
            </a:r>
          </a:p>
          <a:p>
            <a:r>
              <a:rPr lang="en-US" sz="1600" b="1" dirty="0">
                <a:latin typeface="Andale Mono"/>
                <a:cs typeface="Andale Mono"/>
              </a:rPr>
              <a:t>	</a:t>
            </a:r>
            <a:r>
              <a:rPr lang="en-US" sz="1600" b="1" dirty="0" smtClean="0">
                <a:latin typeface="Andale Mono"/>
                <a:cs typeface="Andale Mono"/>
              </a:rPr>
              <a:t>			        (x1(i+1,j+1)-x1(</a:t>
            </a:r>
            <a:r>
              <a:rPr lang="en-US" sz="1600" b="1" dirty="0" err="1" smtClean="0">
                <a:latin typeface="Andale Mono"/>
                <a:cs typeface="Andale Mono"/>
              </a:rPr>
              <a:t>i,j</a:t>
            </a:r>
            <a:r>
              <a:rPr lang="en-US" sz="1600" b="1" dirty="0" smtClean="0">
                <a:latin typeface="Andale Mono"/>
                <a:cs typeface="Andale Mono"/>
              </a:rPr>
              <a:t>))*</a:t>
            </a:r>
            <a:r>
              <a:rPr lang="en-US" sz="1600" b="1" dirty="0" err="1" smtClean="0">
                <a:latin typeface="Andale Mono"/>
                <a:cs typeface="Andale Mono"/>
              </a:rPr>
              <a:t>laplacian_wghts</a:t>
            </a:r>
            <a:r>
              <a:rPr lang="en-US" sz="1600" b="1" dirty="0" smtClean="0">
                <a:latin typeface="Andale Mono"/>
                <a:cs typeface="Andale Mono"/>
              </a:rPr>
              <a:t>(2,i,j)+ &amp;</a:t>
            </a:r>
          </a:p>
          <a:p>
            <a:r>
              <a:rPr lang="en-US" sz="1600" b="1" dirty="0" smtClean="0">
                <a:solidFill>
                  <a:schemeClr val="accent3"/>
                </a:solidFill>
                <a:latin typeface="Andale Mono"/>
                <a:cs typeface="Andale Mono"/>
              </a:rPr>
              <a:t>		                        		</a:t>
            </a:r>
            <a:r>
              <a:rPr lang="en-US" sz="2400" b="1" dirty="0" smtClean="0">
                <a:solidFill>
                  <a:schemeClr val="accent3"/>
                </a:solidFill>
                <a:latin typeface="Andale Mono"/>
                <a:cs typeface="Andale Mono"/>
              </a:rPr>
              <a:t>...</a:t>
            </a:r>
            <a:endParaRPr lang="en-US" sz="1600" b="1" dirty="0" smtClean="0">
              <a:solidFill>
                <a:schemeClr val="accent3"/>
              </a:solidFill>
              <a:latin typeface="Andale Mono"/>
              <a:cs typeface="Andale Mono"/>
            </a:endParaRPr>
          </a:p>
          <a:p>
            <a:r>
              <a:rPr lang="en-US" sz="1600" b="1" dirty="0">
                <a:latin typeface="Andale Mono"/>
                <a:cs typeface="Andale Mono"/>
              </a:rPr>
              <a:t>  </a:t>
            </a:r>
            <a:r>
              <a:rPr lang="en-US" sz="1600" b="1" dirty="0" smtClean="0">
                <a:latin typeface="Andale Mono"/>
                <a:cs typeface="Andale Mono"/>
              </a:rPr>
              <a:t> </a:t>
            </a:r>
            <a:r>
              <a:rPr lang="en-US" sz="1600" b="1" dirty="0">
                <a:latin typeface="Andale Mono"/>
                <a:cs typeface="Andale Mono"/>
              </a:rPr>
              <a:t> </a:t>
            </a:r>
            <a:r>
              <a:rPr lang="en-US" sz="1600" b="1" dirty="0" smtClean="0">
                <a:latin typeface="Andale Mono"/>
                <a:cs typeface="Andale Mono"/>
              </a:rPr>
              <a:t>ENDDO</a:t>
            </a:r>
            <a:endParaRPr lang="en-US" sz="1600" b="1" dirty="0">
              <a:latin typeface="Andale Mono"/>
              <a:cs typeface="Andale Mono"/>
            </a:endParaRPr>
          </a:p>
          <a:p>
            <a:r>
              <a:rPr lang="en-US" sz="1600" b="1" dirty="0" smtClean="0">
                <a:latin typeface="Andale Mono"/>
                <a:cs typeface="Andale Mono"/>
              </a:rPr>
              <a:t>ENDDO</a:t>
            </a:r>
            <a:r>
              <a:rPr lang="en-US" sz="1600" b="1" dirty="0">
                <a:latin typeface="Andale Mono"/>
                <a:cs typeface="Andale Mono"/>
              </a:rPr>
              <a:t/>
            </a:r>
            <a:br>
              <a:rPr lang="en-US" sz="1600" b="1" dirty="0">
                <a:latin typeface="Andale Mono"/>
                <a:cs typeface="Andale Mono"/>
              </a:rPr>
            </a:br>
            <a:endParaRPr lang="en-US" sz="1600" b="1" dirty="0">
              <a:latin typeface="Andale Mono"/>
              <a:cs typeface="Andale Mono"/>
            </a:endParaRPr>
          </a:p>
          <a:p>
            <a:r>
              <a:rPr lang="en-US" sz="1600" b="1" dirty="0">
                <a:solidFill>
                  <a:schemeClr val="accent3"/>
                </a:solidFill>
                <a:latin typeface="Andale Mono"/>
                <a:cs typeface="Andale Mono"/>
              </a:rPr>
              <a:t>! NORTH POLE</a:t>
            </a:r>
          </a:p>
          <a:p>
            <a:r>
              <a:rPr lang="en-US" sz="1600" b="1" dirty="0" err="1" smtClean="0">
                <a:latin typeface="Andale Mono"/>
                <a:cs typeface="Andale Mono"/>
              </a:rPr>
              <a:t>i</a:t>
            </a:r>
            <a:r>
              <a:rPr lang="en-US" sz="1600" b="1" dirty="0" smtClean="0">
                <a:latin typeface="Andale Mono"/>
                <a:cs typeface="Andale Mono"/>
              </a:rPr>
              <a:t> </a:t>
            </a:r>
            <a:r>
              <a:rPr lang="en-US" sz="1600" b="1" dirty="0">
                <a:latin typeface="Andale Mono"/>
                <a:cs typeface="Andale Mono"/>
              </a:rPr>
              <a:t>= 2; j = </a:t>
            </a:r>
            <a:r>
              <a:rPr lang="en-US" sz="1600" b="1" dirty="0" err="1">
                <a:latin typeface="Andale Mono"/>
                <a:cs typeface="Andale Mono"/>
              </a:rPr>
              <a:t>jm</a:t>
            </a:r>
            <a:endParaRPr lang="en-US" sz="1600" b="1" dirty="0">
              <a:latin typeface="Andale Mono"/>
              <a:cs typeface="Andale Mono"/>
            </a:endParaRPr>
          </a:p>
          <a:p>
            <a:r>
              <a:rPr lang="en-US" sz="1600" b="1" dirty="0" smtClean="0">
                <a:latin typeface="Andale Mono"/>
                <a:cs typeface="Andale Mono"/>
              </a:rPr>
              <a:t>x2(</a:t>
            </a:r>
            <a:r>
              <a:rPr lang="en-US" sz="1600" b="1" dirty="0" err="1" smtClean="0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 = </a:t>
            </a:r>
            <a:r>
              <a:rPr lang="en-US" sz="1600" b="1" dirty="0" err="1">
                <a:latin typeface="Andale Mono"/>
                <a:cs typeface="Andale Mono"/>
              </a:rPr>
              <a:t>area_inv</a:t>
            </a:r>
            <a:r>
              <a:rPr lang="en-US" sz="1600" b="1" dirty="0">
                <a:latin typeface="Andale Mono"/>
                <a:cs typeface="Andale Mono"/>
              </a:rPr>
              <a:t>(</a:t>
            </a:r>
            <a:r>
              <a:rPr lang="en-US" sz="1600" b="1" dirty="0" err="1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)*</a:t>
            </a:r>
            <a:r>
              <a:rPr lang="en-US" sz="1600" b="1" dirty="0" err="1">
                <a:latin typeface="Andale Mono"/>
                <a:cs typeface="Andale Mono"/>
              </a:rPr>
              <a:t>laplacian_wghts</a:t>
            </a:r>
            <a:r>
              <a:rPr lang="en-US" sz="1600" b="1" dirty="0">
                <a:latin typeface="Andale Mono"/>
                <a:cs typeface="Andale Mono"/>
              </a:rPr>
              <a:t>(1,i,j)*((x1(i+1,</a:t>
            </a:r>
            <a:r>
              <a:rPr lang="en-US" sz="1600" b="1" dirty="0" smtClean="0">
                <a:latin typeface="Andale Mono"/>
                <a:cs typeface="Andale Mono"/>
              </a:rPr>
              <a:t>j)-</a:t>
            </a:r>
            <a:r>
              <a:rPr lang="en-US" sz="1600" b="1" dirty="0">
                <a:solidFill>
                  <a:schemeClr val="accent3"/>
                </a:solidFill>
                <a:latin typeface="Andale Mono"/>
                <a:cs typeface="Andale Mono"/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  <a:latin typeface="Andale Mono"/>
                <a:cs typeface="Andale Mono"/>
              </a:rPr>
              <a:t>...</a:t>
            </a:r>
          </a:p>
          <a:p>
            <a:endParaRPr lang="en-US" b="1" dirty="0" smtClean="0">
              <a:solidFill>
                <a:schemeClr val="accent3"/>
              </a:solidFill>
              <a:latin typeface="Andale Mono"/>
              <a:cs typeface="Andale Mono"/>
            </a:endParaRPr>
          </a:p>
          <a:p>
            <a:r>
              <a:rPr lang="en-US" sz="1600" b="1" dirty="0">
                <a:solidFill>
                  <a:schemeClr val="accent3"/>
                </a:solidFill>
                <a:latin typeface="Andale Mono"/>
                <a:cs typeface="Andale Mono"/>
              </a:rPr>
              <a:t>!</a:t>
            </a:r>
            <a:r>
              <a:rPr lang="en-US" sz="1600" b="1" dirty="0" smtClean="0">
                <a:solidFill>
                  <a:schemeClr val="accent3"/>
                </a:solidFill>
                <a:latin typeface="Andale Mono"/>
                <a:cs typeface="Andale Mono"/>
              </a:rPr>
              <a:t> </a:t>
            </a:r>
            <a:r>
              <a:rPr lang="en-US" sz="1600" b="1" dirty="0">
                <a:solidFill>
                  <a:schemeClr val="accent3"/>
                </a:solidFill>
                <a:latin typeface="Andale Mono"/>
                <a:cs typeface="Andale Mono"/>
              </a:rPr>
              <a:t>SOUTH POLE</a:t>
            </a:r>
          </a:p>
          <a:p>
            <a:r>
              <a:rPr lang="en-US" sz="1600" b="1" dirty="0" err="1" smtClean="0">
                <a:latin typeface="Andale Mono"/>
                <a:cs typeface="Andale Mono"/>
              </a:rPr>
              <a:t>i</a:t>
            </a:r>
            <a:r>
              <a:rPr lang="en-US" sz="1600" b="1" dirty="0" smtClean="0">
                <a:latin typeface="Andale Mono"/>
                <a:cs typeface="Andale Mono"/>
              </a:rPr>
              <a:t> </a:t>
            </a:r>
            <a:r>
              <a:rPr lang="en-US" sz="1600" b="1" dirty="0">
                <a:latin typeface="Andale Mono"/>
                <a:cs typeface="Andale Mono"/>
              </a:rPr>
              <a:t>= </a:t>
            </a:r>
            <a:r>
              <a:rPr lang="en-US" sz="1600" b="1" dirty="0" err="1">
                <a:latin typeface="Andale Mono"/>
                <a:cs typeface="Andale Mono"/>
              </a:rPr>
              <a:t>im</a:t>
            </a:r>
            <a:r>
              <a:rPr lang="en-US" sz="1600" b="1" dirty="0">
                <a:latin typeface="Andale Mono"/>
                <a:cs typeface="Andale Mono"/>
              </a:rPr>
              <a:t>; j = 2</a:t>
            </a:r>
          </a:p>
          <a:p>
            <a:r>
              <a:rPr lang="en-US" sz="1600" b="1" dirty="0" smtClean="0">
                <a:latin typeface="Andale Mono"/>
                <a:cs typeface="Andale Mono"/>
              </a:rPr>
              <a:t>x2(</a:t>
            </a:r>
            <a:r>
              <a:rPr lang="en-US" sz="1600" b="1" dirty="0" err="1" smtClean="0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 = </a:t>
            </a:r>
            <a:r>
              <a:rPr lang="en-US" sz="1600" b="1" dirty="0" err="1">
                <a:latin typeface="Andale Mono"/>
                <a:cs typeface="Andale Mono"/>
              </a:rPr>
              <a:t>area_inv</a:t>
            </a:r>
            <a:r>
              <a:rPr lang="en-US" sz="1600" b="1" dirty="0">
                <a:latin typeface="Andale Mono"/>
                <a:cs typeface="Andale Mono"/>
              </a:rPr>
              <a:t>(</a:t>
            </a:r>
            <a:r>
              <a:rPr lang="en-US" sz="1600" b="1" dirty="0" err="1">
                <a:latin typeface="Andale Mono"/>
                <a:cs typeface="Andale Mono"/>
              </a:rPr>
              <a:t>i,j</a:t>
            </a:r>
            <a:r>
              <a:rPr lang="en-US" sz="1600" b="1" dirty="0">
                <a:latin typeface="Andale Mono"/>
                <a:cs typeface="Andale Mono"/>
              </a:rPr>
              <a:t>)*</a:t>
            </a:r>
            <a:r>
              <a:rPr lang="en-US" sz="1600" b="1" dirty="0" err="1">
                <a:latin typeface="Andale Mono"/>
                <a:cs typeface="Andale Mono"/>
              </a:rPr>
              <a:t>laplacian_wghts</a:t>
            </a:r>
            <a:r>
              <a:rPr lang="en-US" sz="1600" b="1" dirty="0">
                <a:latin typeface="Andale Mono"/>
                <a:cs typeface="Andale Mono"/>
              </a:rPr>
              <a:t>(1,i,j)*((x1(  1, </a:t>
            </a:r>
            <a:r>
              <a:rPr lang="en-US" sz="1600" b="1" dirty="0" err="1">
                <a:latin typeface="Andale Mono"/>
                <a:cs typeface="Andale Mono"/>
              </a:rPr>
              <a:t>jm</a:t>
            </a:r>
            <a:r>
              <a:rPr lang="en-US" sz="1600" b="1" dirty="0">
                <a:latin typeface="Andale Mono"/>
                <a:cs typeface="Andale Mono"/>
              </a:rPr>
              <a:t>)</a:t>
            </a:r>
            <a:r>
              <a:rPr lang="en-US" sz="1600" b="1" dirty="0" smtClean="0">
                <a:latin typeface="Andale Mono"/>
                <a:cs typeface="Andale Mono"/>
              </a:rPr>
              <a:t>-</a:t>
            </a:r>
            <a:r>
              <a:rPr lang="en-US" sz="1600" b="1" dirty="0">
                <a:latin typeface="Andale Mono"/>
                <a:cs typeface="Andale Mono"/>
              </a:rPr>
              <a:t> </a:t>
            </a:r>
            <a:r>
              <a:rPr lang="en-US" b="1" dirty="0" smtClean="0">
                <a:solidFill>
                  <a:srgbClr val="9BBB59"/>
                </a:solidFill>
                <a:latin typeface="Andale Mono"/>
                <a:cs typeface="Andale Mono"/>
              </a:rPr>
              <a:t>...</a:t>
            </a:r>
            <a:endParaRPr lang="en-US" sz="1600" b="1" dirty="0">
              <a:solidFill>
                <a:srgbClr val="9BBB59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423888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Parallelization Complicates Code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4730847" y="4100512"/>
            <a:ext cx="3795086" cy="1868487"/>
            <a:chOff x="4730847" y="4100513"/>
            <a:chExt cx="2969612" cy="1165790"/>
          </a:xfrm>
        </p:grpSpPr>
        <p:sp>
          <p:nvSpPr>
            <p:cNvPr id="24" name="Oval 23"/>
            <p:cNvSpPr/>
            <p:nvPr/>
          </p:nvSpPr>
          <p:spPr>
            <a:xfrm>
              <a:off x="5705596" y="5097920"/>
              <a:ext cx="122767" cy="11225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03406" y="4572812"/>
              <a:ext cx="122767" cy="11225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200698" y="4212768"/>
              <a:ext cx="122767" cy="11225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24" idx="2"/>
              <a:endCxn id="84" idx="6"/>
            </p:cNvCxnSpPr>
            <p:nvPr/>
          </p:nvCxnSpPr>
          <p:spPr>
            <a:xfrm flipH="1" flipV="1">
              <a:off x="4853614" y="4612036"/>
              <a:ext cx="851982" cy="54201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4" idx="6"/>
              <a:endCxn id="26" idx="2"/>
            </p:cNvCxnSpPr>
            <p:nvPr/>
          </p:nvCxnSpPr>
          <p:spPr>
            <a:xfrm flipV="1">
              <a:off x="4853614" y="4268896"/>
              <a:ext cx="347084" cy="34314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4" idx="6"/>
              <a:endCxn id="83" idx="2"/>
            </p:cNvCxnSpPr>
            <p:nvPr/>
          </p:nvCxnSpPr>
          <p:spPr>
            <a:xfrm>
              <a:off x="4853614" y="4612036"/>
              <a:ext cx="347084" cy="640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6" idx="4"/>
              <a:endCxn id="83" idx="0"/>
            </p:cNvCxnSpPr>
            <p:nvPr/>
          </p:nvCxnSpPr>
          <p:spPr>
            <a:xfrm>
              <a:off x="5262082" y="4325023"/>
              <a:ext cx="0" cy="23728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265384" y="4624931"/>
              <a:ext cx="122767" cy="112255"/>
            </a:xfrm>
            <a:prstGeom prst="ellipse">
              <a:avLst/>
            </a:prstGeom>
            <a:solidFill>
              <a:srgbClr val="9BBB59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cxnSp>
          <p:nvCxnSpPr>
            <p:cNvPr id="71" name="Straight Connector 70"/>
            <p:cNvCxnSpPr>
              <a:stCxn id="83" idx="6"/>
              <a:endCxn id="25" idx="2"/>
            </p:cNvCxnSpPr>
            <p:nvPr/>
          </p:nvCxnSpPr>
          <p:spPr>
            <a:xfrm>
              <a:off x="5323465" y="4618438"/>
              <a:ext cx="379941" cy="1050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4" idx="0"/>
              <a:endCxn id="25" idx="4"/>
            </p:cNvCxnSpPr>
            <p:nvPr/>
          </p:nvCxnSpPr>
          <p:spPr>
            <a:xfrm flipH="1" flipV="1">
              <a:off x="5764790" y="4685067"/>
              <a:ext cx="2190" cy="412853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24" idx="6"/>
              <a:endCxn id="70" idx="3"/>
            </p:cNvCxnSpPr>
            <p:nvPr/>
          </p:nvCxnSpPr>
          <p:spPr>
            <a:xfrm flipV="1">
              <a:off x="5828363" y="4720747"/>
              <a:ext cx="455000" cy="43330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5200698" y="4562310"/>
              <a:ext cx="122767" cy="11225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730847" y="4555908"/>
              <a:ext cx="122767" cy="11225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6295017" y="5129756"/>
              <a:ext cx="122767" cy="112255"/>
            </a:xfrm>
            <a:prstGeom prst="ellipse">
              <a:avLst/>
            </a:prstGeom>
            <a:solidFill>
              <a:srgbClr val="9BBB59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6752217" y="4628940"/>
              <a:ext cx="122767" cy="112255"/>
            </a:xfrm>
            <a:prstGeom prst="ellipse">
              <a:avLst/>
            </a:prstGeom>
            <a:solidFill>
              <a:srgbClr val="9BBB59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752217" y="5154048"/>
              <a:ext cx="122767" cy="112255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6436860" y="4100513"/>
              <a:ext cx="122767" cy="112255"/>
            </a:xfrm>
            <a:prstGeom prst="ellipse">
              <a:avLst/>
            </a:prstGeom>
            <a:solidFill>
              <a:srgbClr val="9BBB59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7232676" y="4904331"/>
              <a:ext cx="122767" cy="112255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2" name="Straight Connector 111"/>
            <p:cNvCxnSpPr>
              <a:stCxn id="107" idx="0"/>
              <a:endCxn id="70" idx="4"/>
            </p:cNvCxnSpPr>
            <p:nvPr/>
          </p:nvCxnSpPr>
          <p:spPr>
            <a:xfrm flipH="1" flipV="1">
              <a:off x="6326768" y="4737186"/>
              <a:ext cx="29633" cy="39257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07" idx="6"/>
              <a:endCxn id="109" idx="2"/>
            </p:cNvCxnSpPr>
            <p:nvPr/>
          </p:nvCxnSpPr>
          <p:spPr>
            <a:xfrm>
              <a:off x="6417784" y="5185884"/>
              <a:ext cx="334433" cy="2429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9" idx="0"/>
              <a:endCxn id="108" idx="4"/>
            </p:cNvCxnSpPr>
            <p:nvPr/>
          </p:nvCxnSpPr>
          <p:spPr>
            <a:xfrm flipV="1">
              <a:off x="6813601" y="4741195"/>
              <a:ext cx="0" cy="412853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9" idx="1"/>
              <a:endCxn id="70" idx="5"/>
            </p:cNvCxnSpPr>
            <p:nvPr/>
          </p:nvCxnSpPr>
          <p:spPr>
            <a:xfrm flipH="1" flipV="1">
              <a:off x="6370172" y="4720747"/>
              <a:ext cx="400024" cy="44974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8" idx="0"/>
              <a:endCxn id="110" idx="5"/>
            </p:cNvCxnSpPr>
            <p:nvPr/>
          </p:nvCxnSpPr>
          <p:spPr>
            <a:xfrm flipH="1" flipV="1">
              <a:off x="6541648" y="4196329"/>
              <a:ext cx="271953" cy="43261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0" idx="3"/>
              <a:endCxn id="70" idx="0"/>
            </p:cNvCxnSpPr>
            <p:nvPr/>
          </p:nvCxnSpPr>
          <p:spPr>
            <a:xfrm flipH="1">
              <a:off x="6326768" y="4196329"/>
              <a:ext cx="128071" cy="42860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08" idx="2"/>
              <a:endCxn id="70" idx="6"/>
            </p:cNvCxnSpPr>
            <p:nvPr/>
          </p:nvCxnSpPr>
          <p:spPr>
            <a:xfrm flipH="1" flipV="1">
              <a:off x="6388151" y="4681059"/>
              <a:ext cx="364066" cy="4009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11" idx="2"/>
            </p:cNvCxnSpPr>
            <p:nvPr/>
          </p:nvCxnSpPr>
          <p:spPr>
            <a:xfrm flipH="1" flipV="1">
              <a:off x="6874985" y="4686178"/>
              <a:ext cx="357691" cy="27428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11" idx="3"/>
              <a:endCxn id="109" idx="6"/>
            </p:cNvCxnSpPr>
            <p:nvPr/>
          </p:nvCxnSpPr>
          <p:spPr>
            <a:xfrm flipH="1">
              <a:off x="6874984" y="5000147"/>
              <a:ext cx="375671" cy="210029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24" idx="6"/>
              <a:endCxn id="107" idx="2"/>
            </p:cNvCxnSpPr>
            <p:nvPr/>
          </p:nvCxnSpPr>
          <p:spPr>
            <a:xfrm>
              <a:off x="5828363" y="5154048"/>
              <a:ext cx="466654" cy="3183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70" idx="1"/>
              <a:endCxn id="25" idx="6"/>
            </p:cNvCxnSpPr>
            <p:nvPr/>
          </p:nvCxnSpPr>
          <p:spPr>
            <a:xfrm flipH="1" flipV="1">
              <a:off x="5826173" y="4628940"/>
              <a:ext cx="457190" cy="1243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6904592" y="4201764"/>
              <a:ext cx="122767" cy="112255"/>
            </a:xfrm>
            <a:prstGeom prst="ellipse">
              <a:avLst/>
            </a:prstGeom>
            <a:solidFill>
              <a:srgbClr val="9BBB59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7251803" y="4427220"/>
              <a:ext cx="122767" cy="112255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9" name="Straight Connector 148"/>
            <p:cNvCxnSpPr>
              <a:stCxn id="147" idx="2"/>
              <a:endCxn id="110" idx="6"/>
            </p:cNvCxnSpPr>
            <p:nvPr/>
          </p:nvCxnSpPr>
          <p:spPr>
            <a:xfrm flipH="1" flipV="1">
              <a:off x="6559627" y="4156641"/>
              <a:ext cx="344965" cy="10125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08" idx="7"/>
              <a:endCxn id="147" idx="4"/>
            </p:cNvCxnSpPr>
            <p:nvPr/>
          </p:nvCxnSpPr>
          <p:spPr>
            <a:xfrm flipV="1">
              <a:off x="6857005" y="4314019"/>
              <a:ext cx="108971" cy="33136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11" idx="0"/>
              <a:endCxn id="148" idx="4"/>
            </p:cNvCxnSpPr>
            <p:nvPr/>
          </p:nvCxnSpPr>
          <p:spPr>
            <a:xfrm flipV="1">
              <a:off x="7294060" y="4539475"/>
              <a:ext cx="19127" cy="36485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08" idx="7"/>
              <a:endCxn id="148" idx="2"/>
            </p:cNvCxnSpPr>
            <p:nvPr/>
          </p:nvCxnSpPr>
          <p:spPr>
            <a:xfrm flipV="1">
              <a:off x="6857005" y="4483348"/>
              <a:ext cx="394798" cy="16203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7577692" y="4691875"/>
              <a:ext cx="122767" cy="112255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4" name="Straight Connector 163"/>
            <p:cNvCxnSpPr>
              <a:stCxn id="148" idx="6"/>
              <a:endCxn id="163" idx="1"/>
            </p:cNvCxnSpPr>
            <p:nvPr/>
          </p:nvCxnSpPr>
          <p:spPr>
            <a:xfrm>
              <a:off x="7374570" y="4483348"/>
              <a:ext cx="221101" cy="22496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11" idx="7"/>
              <a:endCxn id="163" idx="3"/>
            </p:cNvCxnSpPr>
            <p:nvPr/>
          </p:nvCxnSpPr>
          <p:spPr>
            <a:xfrm flipV="1">
              <a:off x="7337464" y="4787691"/>
              <a:ext cx="258207" cy="133079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5461204" y="1875356"/>
            <a:ext cx="2817109" cy="1316577"/>
            <a:chOff x="6521492" y="1875356"/>
            <a:chExt cx="1756821" cy="821051"/>
          </a:xfrm>
        </p:grpSpPr>
        <p:sp>
          <p:nvSpPr>
            <p:cNvPr id="12" name="Oval 11"/>
            <p:cNvSpPr/>
            <p:nvPr/>
          </p:nvSpPr>
          <p:spPr>
            <a:xfrm>
              <a:off x="6521492" y="2123587"/>
              <a:ext cx="99468" cy="6905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866508" y="1875356"/>
              <a:ext cx="99468" cy="6905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866508" y="2123587"/>
              <a:ext cx="99468" cy="6905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521492" y="1875356"/>
              <a:ext cx="99468" cy="6905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521492" y="2627356"/>
              <a:ext cx="99468" cy="6905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866508" y="2379125"/>
              <a:ext cx="99468" cy="6905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6866508" y="2627356"/>
              <a:ext cx="99468" cy="6905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6521492" y="2379125"/>
              <a:ext cx="99468" cy="6905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7194592" y="2123587"/>
              <a:ext cx="99468" cy="69051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522676" y="1875356"/>
              <a:ext cx="99468" cy="69051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522676" y="2123587"/>
              <a:ext cx="99468" cy="69051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194592" y="1875356"/>
              <a:ext cx="99468" cy="69051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194592" y="2627356"/>
              <a:ext cx="99468" cy="69051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522676" y="2379125"/>
              <a:ext cx="99468" cy="69051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522676" y="2627356"/>
              <a:ext cx="99468" cy="69051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194592" y="2379125"/>
              <a:ext cx="99468" cy="69051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7842295" y="2123587"/>
              <a:ext cx="99468" cy="6905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8178845" y="1875356"/>
              <a:ext cx="99468" cy="6905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8178845" y="2123587"/>
              <a:ext cx="99468" cy="6905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842295" y="1875356"/>
              <a:ext cx="99468" cy="6905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842295" y="2627356"/>
              <a:ext cx="99468" cy="6905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8178845" y="2379125"/>
              <a:ext cx="99468" cy="6905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8178845" y="2627356"/>
              <a:ext cx="99468" cy="6905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7842295" y="2379125"/>
              <a:ext cx="99468" cy="6905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Rectangle 179"/>
          <p:cNvSpPr/>
          <p:nvPr/>
        </p:nvSpPr>
        <p:spPr>
          <a:xfrm>
            <a:off x="245533" y="1441619"/>
            <a:ext cx="4893734" cy="2444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// distribute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is = 1;        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ie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= n</a:t>
            </a:r>
          </a:p>
          <a:p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js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= 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pid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* 2;  je = js+1</a:t>
            </a:r>
            <a:endParaRPr lang="en-US" sz="1600" dirty="0">
              <a:solidFill>
                <a:schemeClr val="tx1"/>
              </a:solidFill>
              <a:latin typeface="Monaco"/>
              <a:cs typeface="Monaco"/>
            </a:endParaRPr>
          </a:p>
          <a:p>
            <a:endParaRPr lang="en-US" sz="1600" dirty="0" smtClean="0">
              <a:solidFill>
                <a:schemeClr val="tx1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communicate();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for 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= is to 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ie</a:t>
            </a:r>
            <a:endParaRPr lang="en-US" sz="1600" dirty="0" smtClean="0">
              <a:solidFill>
                <a:schemeClr val="tx1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chemeClr val="tx1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for j = 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js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to je</a:t>
            </a:r>
          </a:p>
          <a:p>
            <a:r>
              <a:rPr lang="en-US" sz="1600" dirty="0">
                <a:solidFill>
                  <a:schemeClr val="tx1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  A(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i,j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) = A(i-1, j)   + A(i+1, j) +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            A(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,   j-1) + A(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,   j+1)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245533" y="4370390"/>
            <a:ext cx="4174067" cy="1692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distribute()</a:t>
            </a:r>
          </a:p>
          <a:p>
            <a:endParaRPr lang="en-US" sz="1600" dirty="0">
              <a:solidFill>
                <a:schemeClr val="tx1"/>
              </a:solidFill>
              <a:latin typeface="Monaco"/>
              <a:cs typeface="Monaco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communicate()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for x = ns to ne</a:t>
            </a:r>
          </a:p>
          <a:p>
            <a:r>
              <a:rPr lang="en-US" sz="1600" dirty="0">
                <a:solidFill>
                  <a:schemeClr val="tx1"/>
                </a:solidFill>
                <a:latin typeface="Monaco"/>
                <a:cs typeface="Monaco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for neigh = 1 to 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numNeighs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(x)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    A(x) += A(</a:t>
            </a:r>
            <a:r>
              <a:rPr lang="en-US" sz="1600" dirty="0" err="1" smtClean="0">
                <a:solidFill>
                  <a:schemeClr val="tx1"/>
                </a:solidFill>
                <a:latin typeface="Monaco"/>
                <a:cs typeface="Monaco"/>
              </a:rPr>
              <a:t>neighor</a:t>
            </a:r>
            <a:r>
              <a:rPr lang="en-US" sz="1600" dirty="0" smtClean="0">
                <a:solidFill>
                  <a:schemeClr val="tx1"/>
                </a:solidFill>
                <a:latin typeface="Monaco"/>
                <a:cs typeface="Monaco"/>
              </a:rPr>
              <a:t>(x, neigh))</a:t>
            </a:r>
          </a:p>
        </p:txBody>
      </p:sp>
    </p:spTree>
    <p:extLst>
      <p:ext uri="{BB962C8B-B14F-4D97-AF65-F5344CB8AC3E}">
        <p14:creationId xmlns:p14="http://schemas.microsoft.com/office/powerpoint/2010/main" val="426954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200" y="12155"/>
            <a:ext cx="873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Resolution to Tangling Details: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2842" y="2743574"/>
            <a:ext cx="53907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4F81BD"/>
                </a:solidFill>
              </a:rPr>
              <a:t>Parallelization and data decompositio</a:t>
            </a:r>
            <a:r>
              <a:rPr lang="en-US" sz="3200" dirty="0">
                <a:solidFill>
                  <a:srgbClr val="4F81BD"/>
                </a:solidFill>
              </a:rPr>
              <a:t>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93416" y="4558859"/>
            <a:ext cx="64588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4F81BD"/>
                </a:solidFill>
              </a:rPr>
              <a:t>Optimization</a:t>
            </a:r>
            <a:endParaRPr lang="en-US" sz="3200" dirty="0">
              <a:solidFill>
                <a:srgbClr val="4F81B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06938" y="1100842"/>
            <a:ext cx="58785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Grid </a:t>
            </a:r>
            <a:r>
              <a:rPr lang="en-US" sz="3200" dirty="0" smtClean="0">
                <a:solidFill>
                  <a:schemeClr val="accent1"/>
                </a:solidFill>
              </a:rPr>
              <a:t>Structure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66848" y="1619315"/>
            <a:ext cx="1081049" cy="1101385"/>
            <a:chOff x="6691945" y="4100512"/>
            <a:chExt cx="1833988" cy="1868487"/>
          </a:xfrm>
        </p:grpSpPr>
        <p:sp>
          <p:nvSpPr>
            <p:cNvPr id="20" name="Oval 19"/>
            <p:cNvSpPr/>
            <p:nvPr/>
          </p:nvSpPr>
          <p:spPr>
            <a:xfrm>
              <a:off x="6691945" y="4941031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729815" y="5750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314105" y="494745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314105" y="5789081"/>
              <a:ext cx="156893" cy="17991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911087" y="4100512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928119" y="5388843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/>
            <p:cNvCxnSpPr>
              <a:stCxn id="26" idx="0"/>
              <a:endCxn id="20" idx="4"/>
            </p:cNvCxnSpPr>
            <p:nvPr/>
          </p:nvCxnSpPr>
          <p:spPr>
            <a:xfrm flipH="1" flipV="1">
              <a:off x="6770392" y="5120949"/>
              <a:ext cx="37870" cy="62919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8" idx="2"/>
            </p:cNvCxnSpPr>
            <p:nvPr/>
          </p:nvCxnSpPr>
          <p:spPr>
            <a:xfrm>
              <a:off x="6886708" y="5840106"/>
              <a:ext cx="427397" cy="3893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8" idx="0"/>
              <a:endCxn id="27" idx="4"/>
            </p:cNvCxnSpPr>
            <p:nvPr/>
          </p:nvCxnSpPr>
          <p:spPr>
            <a:xfrm flipV="1">
              <a:off x="7392552" y="5127374"/>
              <a:ext cx="0" cy="66170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1"/>
              <a:endCxn id="20" idx="5"/>
            </p:cNvCxnSpPr>
            <p:nvPr/>
          </p:nvCxnSpPr>
          <p:spPr>
            <a:xfrm flipH="1" flipV="1">
              <a:off x="6825861" y="5094601"/>
              <a:ext cx="511220" cy="7208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7" idx="0"/>
              <a:endCxn id="29" idx="5"/>
            </p:cNvCxnSpPr>
            <p:nvPr/>
          </p:nvCxnSpPr>
          <p:spPr>
            <a:xfrm flipH="1" flipV="1">
              <a:off x="7045003" y="4254082"/>
              <a:ext cx="347549" cy="69337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9" idx="3"/>
              <a:endCxn id="20" idx="0"/>
            </p:cNvCxnSpPr>
            <p:nvPr/>
          </p:nvCxnSpPr>
          <p:spPr>
            <a:xfrm flipH="1">
              <a:off x="6770392" y="4254082"/>
              <a:ext cx="163671" cy="68694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2"/>
              <a:endCxn id="20" idx="6"/>
            </p:cNvCxnSpPr>
            <p:nvPr/>
          </p:nvCxnSpPr>
          <p:spPr>
            <a:xfrm flipH="1" flipV="1">
              <a:off x="6848838" y="5030991"/>
              <a:ext cx="465267" cy="6425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 flipH="1" flipV="1">
              <a:off x="7470999" y="5039195"/>
              <a:ext cx="457120" cy="43960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3"/>
              <a:endCxn id="28" idx="6"/>
            </p:cNvCxnSpPr>
            <p:nvPr/>
          </p:nvCxnSpPr>
          <p:spPr>
            <a:xfrm flipH="1">
              <a:off x="7470998" y="5542414"/>
              <a:ext cx="480098" cy="3366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7508836" y="4262794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952562" y="4624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>
              <a:stCxn id="42" idx="2"/>
              <a:endCxn id="29" idx="6"/>
            </p:cNvCxnSpPr>
            <p:nvPr/>
          </p:nvCxnSpPr>
          <p:spPr>
            <a:xfrm flipH="1" flipV="1">
              <a:off x="7067980" y="4190472"/>
              <a:ext cx="440856" cy="1622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7" idx="7"/>
              <a:endCxn id="42" idx="4"/>
            </p:cNvCxnSpPr>
            <p:nvPr/>
          </p:nvCxnSpPr>
          <p:spPr>
            <a:xfrm flipV="1">
              <a:off x="7448021" y="4442712"/>
              <a:ext cx="139262" cy="53109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0" idx="0"/>
              <a:endCxn id="43" idx="4"/>
            </p:cNvCxnSpPr>
            <p:nvPr/>
          </p:nvCxnSpPr>
          <p:spPr>
            <a:xfrm flipV="1">
              <a:off x="8006566" y="4804065"/>
              <a:ext cx="24444" cy="58477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7" idx="7"/>
              <a:endCxn id="43" idx="2"/>
            </p:cNvCxnSpPr>
            <p:nvPr/>
          </p:nvCxnSpPr>
          <p:spPr>
            <a:xfrm flipV="1">
              <a:off x="7448021" y="4714106"/>
              <a:ext cx="504541" cy="25969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8369040" y="504832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/>
            <p:cNvCxnSpPr>
              <a:stCxn id="43" idx="6"/>
              <a:endCxn id="48" idx="1"/>
            </p:cNvCxnSpPr>
            <p:nvPr/>
          </p:nvCxnSpPr>
          <p:spPr>
            <a:xfrm>
              <a:off x="8109455" y="4714106"/>
              <a:ext cx="282561" cy="36056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0" idx="7"/>
              <a:endCxn id="48" idx="3"/>
            </p:cNvCxnSpPr>
            <p:nvPr/>
          </p:nvCxnSpPr>
          <p:spPr>
            <a:xfrm flipV="1">
              <a:off x="8062035" y="5201897"/>
              <a:ext cx="329982" cy="2132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04970" y="5100483"/>
            <a:ext cx="1311993" cy="1202752"/>
            <a:chOff x="6972063" y="3120427"/>
            <a:chExt cx="1370865" cy="1547597"/>
          </a:xfrm>
        </p:grpSpPr>
        <p:sp>
          <p:nvSpPr>
            <p:cNvPr id="77" name="Rectangle 76"/>
            <p:cNvSpPr/>
            <p:nvPr/>
          </p:nvSpPr>
          <p:spPr>
            <a:xfrm>
              <a:off x="7178113" y="3280233"/>
              <a:ext cx="142974" cy="1387791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532358" y="3734419"/>
              <a:ext cx="142974" cy="93360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857167" y="4319819"/>
              <a:ext cx="142974" cy="34820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6972063" y="3120427"/>
              <a:ext cx="0" cy="15475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6972063" y="4668024"/>
              <a:ext cx="137086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504970" y="3163688"/>
            <a:ext cx="1100944" cy="1157113"/>
            <a:chOff x="198933" y="3053933"/>
            <a:chExt cx="1100944" cy="1157113"/>
          </a:xfrm>
        </p:grpSpPr>
        <p:sp>
          <p:nvSpPr>
            <p:cNvPr id="87" name="Oval 86"/>
            <p:cNvSpPr/>
            <p:nvPr/>
          </p:nvSpPr>
          <p:spPr>
            <a:xfrm>
              <a:off x="198933" y="3605107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21256" y="4082042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65667" y="3608895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65667" y="4104993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328107" y="3109661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927599" y="3869071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3" name="Straight Connector 92"/>
            <p:cNvCxnSpPr>
              <a:stCxn id="88" idx="0"/>
              <a:endCxn id="87" idx="4"/>
            </p:cNvCxnSpPr>
            <p:nvPr/>
          </p:nvCxnSpPr>
          <p:spPr>
            <a:xfrm flipH="1" flipV="1">
              <a:off x="245174" y="3711161"/>
              <a:ext cx="22323" cy="3708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8" idx="6"/>
              <a:endCxn id="90" idx="2"/>
            </p:cNvCxnSpPr>
            <p:nvPr/>
          </p:nvCxnSpPr>
          <p:spPr>
            <a:xfrm>
              <a:off x="313737" y="4135070"/>
              <a:ext cx="251930" cy="229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0" idx="0"/>
              <a:endCxn id="89" idx="4"/>
            </p:cNvCxnSpPr>
            <p:nvPr/>
          </p:nvCxnSpPr>
          <p:spPr>
            <a:xfrm flipV="1">
              <a:off x="611908" y="3714948"/>
              <a:ext cx="0" cy="39004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1"/>
              <a:endCxn id="87" idx="5"/>
            </p:cNvCxnSpPr>
            <p:nvPr/>
          </p:nvCxnSpPr>
          <p:spPr>
            <a:xfrm flipH="1" flipV="1">
              <a:off x="277870" y="3695630"/>
              <a:ext cx="301340" cy="4248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9" idx="0"/>
              <a:endCxn id="91" idx="5"/>
            </p:cNvCxnSpPr>
            <p:nvPr/>
          </p:nvCxnSpPr>
          <p:spPr>
            <a:xfrm flipH="1" flipV="1">
              <a:off x="407044" y="3200183"/>
              <a:ext cx="204864" cy="40871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1" idx="3"/>
              <a:endCxn id="87" idx="0"/>
            </p:cNvCxnSpPr>
            <p:nvPr/>
          </p:nvCxnSpPr>
          <p:spPr>
            <a:xfrm flipH="1">
              <a:off x="245174" y="3200183"/>
              <a:ext cx="96476" cy="404923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9" idx="2"/>
              <a:endCxn id="87" idx="6"/>
            </p:cNvCxnSpPr>
            <p:nvPr/>
          </p:nvCxnSpPr>
          <p:spPr>
            <a:xfrm flipH="1" flipV="1">
              <a:off x="291414" y="3658135"/>
              <a:ext cx="274253" cy="378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2" idx="2"/>
            </p:cNvCxnSpPr>
            <p:nvPr/>
          </p:nvCxnSpPr>
          <p:spPr>
            <a:xfrm flipH="1" flipV="1">
              <a:off x="658148" y="3662970"/>
              <a:ext cx="269451" cy="25912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2" idx="3"/>
              <a:endCxn id="90" idx="6"/>
            </p:cNvCxnSpPr>
            <p:nvPr/>
          </p:nvCxnSpPr>
          <p:spPr>
            <a:xfrm flipH="1">
              <a:off x="658148" y="3959594"/>
              <a:ext cx="282995" cy="19842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680452" y="3205319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942007" y="3418319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>
              <a:stCxn id="102" idx="2"/>
              <a:endCxn id="91" idx="6"/>
            </p:cNvCxnSpPr>
            <p:nvPr/>
          </p:nvCxnSpPr>
          <p:spPr>
            <a:xfrm flipH="1" flipV="1">
              <a:off x="420588" y="3162688"/>
              <a:ext cx="259864" cy="9565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9" idx="7"/>
              <a:endCxn id="102" idx="4"/>
            </p:cNvCxnSpPr>
            <p:nvPr/>
          </p:nvCxnSpPr>
          <p:spPr>
            <a:xfrm flipV="1">
              <a:off x="644604" y="3311372"/>
              <a:ext cx="82088" cy="31305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2" idx="0"/>
              <a:endCxn id="103" idx="4"/>
            </p:cNvCxnSpPr>
            <p:nvPr/>
          </p:nvCxnSpPr>
          <p:spPr>
            <a:xfrm flipV="1">
              <a:off x="973840" y="3524372"/>
              <a:ext cx="14409" cy="344699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89" idx="7"/>
              <a:endCxn id="103" idx="2"/>
            </p:cNvCxnSpPr>
            <p:nvPr/>
          </p:nvCxnSpPr>
          <p:spPr>
            <a:xfrm flipV="1">
              <a:off x="644604" y="3471346"/>
              <a:ext cx="297403" cy="15308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1187501" y="3668353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9" name="Straight Connector 108"/>
            <p:cNvCxnSpPr>
              <a:stCxn id="103" idx="6"/>
              <a:endCxn id="108" idx="1"/>
            </p:cNvCxnSpPr>
            <p:nvPr/>
          </p:nvCxnSpPr>
          <p:spPr>
            <a:xfrm>
              <a:off x="1034488" y="3471346"/>
              <a:ext cx="166556" cy="21253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2" idx="7"/>
              <a:endCxn id="108" idx="3"/>
            </p:cNvCxnSpPr>
            <p:nvPr/>
          </p:nvCxnSpPr>
          <p:spPr>
            <a:xfrm flipV="1">
              <a:off x="1006536" y="3758876"/>
              <a:ext cx="194509" cy="1257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786916" y="3128630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880446" y="3053933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432582" y="2030791"/>
            <a:ext cx="530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Abstractions to represent grid:  </a:t>
            </a:r>
            <a:r>
              <a:rPr lang="en-US" dirty="0" smtClean="0"/>
              <a:t>Node, Edge, Cell, Field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414746" y="4031853"/>
            <a:ext cx="3648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Decomposition functions</a:t>
            </a:r>
          </a:p>
          <a:p>
            <a:r>
              <a:rPr lang="en-US" dirty="0" smtClean="0"/>
              <a:t>Generators for: MPI, </a:t>
            </a:r>
            <a:r>
              <a:rPr lang="en-US" dirty="0" err="1" smtClean="0"/>
              <a:t>OpenMP</a:t>
            </a:r>
            <a:r>
              <a:rPr lang="en-US" dirty="0" smtClean="0"/>
              <a:t>, CUDA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414746" y="5485678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Automatically Apply</a:t>
            </a:r>
          </a:p>
          <a:p>
            <a:r>
              <a:rPr lang="en-US" dirty="0" smtClean="0"/>
              <a:t>Apply via tool</a:t>
            </a:r>
          </a:p>
          <a:p>
            <a:r>
              <a:rPr lang="en-US" dirty="0" err="1" smtClean="0"/>
              <a:t>Autotune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0511" y="1493836"/>
            <a:ext cx="8461022" cy="4915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For my dissertation:</a:t>
            </a:r>
          </a:p>
          <a:p>
            <a:pPr lvl="1"/>
            <a:endParaRPr lang="en-US" sz="2400" b="1" dirty="0">
              <a:ln w="12700" cmpd="sng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pPr lvl="2"/>
            <a:r>
              <a:rPr lang="en-US" sz="2400" dirty="0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Create a set of abstractions for:</a:t>
            </a:r>
            <a:endParaRPr lang="en-US" sz="2400" dirty="0">
              <a:ln w="12700" cmpd="sng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pPr marL="1257300" lvl="2" indent="-342900">
              <a:buFontTx/>
              <a:buChar char="-"/>
            </a:pPr>
            <a:r>
              <a:rPr lang="en-US" sz="2400" dirty="0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semi-regular grids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data decompositions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algorithms on grids</a:t>
            </a:r>
          </a:p>
          <a:p>
            <a:pPr lvl="2"/>
            <a:endParaRPr lang="en-US" sz="1100" dirty="0">
              <a:ln w="12700" cmpd="sng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pPr lvl="2"/>
            <a:r>
              <a:rPr lang="en-US" sz="2400" dirty="0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I will incorporate these abstractions into a library called </a:t>
            </a:r>
            <a:r>
              <a:rPr lang="en-US" sz="2400" b="1" dirty="0" err="1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GridLib</a:t>
            </a:r>
            <a:r>
              <a:rPr lang="en-US" sz="2400" dirty="0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, and code generation tool called </a:t>
            </a:r>
            <a:r>
              <a:rPr lang="en-US" sz="2400" b="1" dirty="0" err="1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GridGen</a:t>
            </a:r>
            <a:endParaRPr lang="en-US" sz="2400" b="1" dirty="0" smtClean="0">
              <a:ln w="12700" cmpd="sng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pPr lvl="2"/>
            <a:endParaRPr lang="en-US" sz="900" dirty="0">
              <a:ln w="12700" cmpd="sng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pPr lvl="2"/>
            <a:r>
              <a:rPr lang="en-US" sz="2400" dirty="0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I will target clusters using </a:t>
            </a:r>
            <a:r>
              <a:rPr lang="en-US" sz="2400" b="1" dirty="0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MPI</a:t>
            </a:r>
            <a:r>
              <a:rPr lang="en-US" sz="2400" dirty="0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.</a:t>
            </a:r>
            <a:endParaRPr lang="en-US" sz="2400" dirty="0">
              <a:ln w="12700" cmpd="sng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pPr lvl="2"/>
            <a:r>
              <a:rPr lang="en-US" sz="2400" dirty="0" smtClean="0">
                <a:ln w="1270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And apply optimizations when specified by the user</a:t>
            </a:r>
          </a:p>
        </p:txBody>
      </p:sp>
    </p:spTree>
    <p:extLst>
      <p:ext uri="{BB962C8B-B14F-4D97-AF65-F5344CB8AC3E}">
        <p14:creationId xmlns:p14="http://schemas.microsoft.com/office/powerpoint/2010/main" val="132761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200" y="96825"/>
            <a:ext cx="873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Methods of </a:t>
            </a:r>
            <a:r>
              <a:rPr lang="en-US" dirty="0" err="1" smtClean="0">
                <a:solidFill>
                  <a:srgbClr val="1F497D"/>
                </a:solidFill>
              </a:rPr>
              <a:t>Detangeling</a:t>
            </a:r>
            <a:r>
              <a:rPr lang="en-US" dirty="0" smtClean="0">
                <a:solidFill>
                  <a:srgbClr val="1F497D"/>
                </a:solidFill>
              </a:rPr>
              <a:t>: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2842" y="2743574"/>
            <a:ext cx="53907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4F81BD"/>
                </a:solidFill>
              </a:rPr>
              <a:t>Parallelization and data decompositio</a:t>
            </a:r>
            <a:r>
              <a:rPr lang="en-US" sz="3200" dirty="0">
                <a:solidFill>
                  <a:srgbClr val="4F81BD"/>
                </a:solidFill>
              </a:rPr>
              <a:t>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93416" y="4558859"/>
            <a:ext cx="64588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4F81BD"/>
                </a:solidFill>
              </a:rPr>
              <a:t>Optimization</a:t>
            </a:r>
            <a:endParaRPr lang="en-US" sz="3200" dirty="0">
              <a:solidFill>
                <a:srgbClr val="4F81B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06938" y="1100842"/>
            <a:ext cx="58785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Grid </a:t>
            </a:r>
            <a:r>
              <a:rPr lang="en-US" sz="3200" dirty="0" smtClean="0">
                <a:solidFill>
                  <a:schemeClr val="accent1"/>
                </a:solidFill>
              </a:rPr>
              <a:t>Structure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66848" y="1619315"/>
            <a:ext cx="1081049" cy="1101385"/>
            <a:chOff x="6691945" y="4100512"/>
            <a:chExt cx="1833988" cy="1868487"/>
          </a:xfrm>
        </p:grpSpPr>
        <p:sp>
          <p:nvSpPr>
            <p:cNvPr id="20" name="Oval 19"/>
            <p:cNvSpPr/>
            <p:nvPr/>
          </p:nvSpPr>
          <p:spPr>
            <a:xfrm>
              <a:off x="6691945" y="4941031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729815" y="5750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314105" y="494745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314105" y="5789081"/>
              <a:ext cx="156893" cy="17991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911087" y="4100512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928119" y="5388843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/>
            <p:cNvCxnSpPr>
              <a:stCxn id="26" idx="0"/>
              <a:endCxn id="20" idx="4"/>
            </p:cNvCxnSpPr>
            <p:nvPr/>
          </p:nvCxnSpPr>
          <p:spPr>
            <a:xfrm flipH="1" flipV="1">
              <a:off x="6770392" y="5120949"/>
              <a:ext cx="37870" cy="62919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8" idx="2"/>
            </p:cNvCxnSpPr>
            <p:nvPr/>
          </p:nvCxnSpPr>
          <p:spPr>
            <a:xfrm>
              <a:off x="6886708" y="5840106"/>
              <a:ext cx="427397" cy="3893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8" idx="0"/>
              <a:endCxn id="27" idx="4"/>
            </p:cNvCxnSpPr>
            <p:nvPr/>
          </p:nvCxnSpPr>
          <p:spPr>
            <a:xfrm flipV="1">
              <a:off x="7392552" y="5127374"/>
              <a:ext cx="0" cy="66170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1"/>
              <a:endCxn id="20" idx="5"/>
            </p:cNvCxnSpPr>
            <p:nvPr/>
          </p:nvCxnSpPr>
          <p:spPr>
            <a:xfrm flipH="1" flipV="1">
              <a:off x="6825861" y="5094601"/>
              <a:ext cx="511220" cy="7208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7" idx="0"/>
              <a:endCxn id="29" idx="5"/>
            </p:cNvCxnSpPr>
            <p:nvPr/>
          </p:nvCxnSpPr>
          <p:spPr>
            <a:xfrm flipH="1" flipV="1">
              <a:off x="7045003" y="4254082"/>
              <a:ext cx="347549" cy="69337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9" idx="3"/>
              <a:endCxn id="20" idx="0"/>
            </p:cNvCxnSpPr>
            <p:nvPr/>
          </p:nvCxnSpPr>
          <p:spPr>
            <a:xfrm flipH="1">
              <a:off x="6770392" y="4254082"/>
              <a:ext cx="163671" cy="68694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2"/>
              <a:endCxn id="20" idx="6"/>
            </p:cNvCxnSpPr>
            <p:nvPr/>
          </p:nvCxnSpPr>
          <p:spPr>
            <a:xfrm flipH="1" flipV="1">
              <a:off x="6848838" y="5030991"/>
              <a:ext cx="465267" cy="6425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 flipH="1" flipV="1">
              <a:off x="7470999" y="5039195"/>
              <a:ext cx="457120" cy="43960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3"/>
              <a:endCxn id="28" idx="6"/>
            </p:cNvCxnSpPr>
            <p:nvPr/>
          </p:nvCxnSpPr>
          <p:spPr>
            <a:xfrm flipH="1">
              <a:off x="7470998" y="5542414"/>
              <a:ext cx="480098" cy="3366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7508836" y="4262794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952562" y="4624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>
              <a:stCxn id="42" idx="2"/>
              <a:endCxn id="29" idx="6"/>
            </p:cNvCxnSpPr>
            <p:nvPr/>
          </p:nvCxnSpPr>
          <p:spPr>
            <a:xfrm flipH="1" flipV="1">
              <a:off x="7067980" y="4190472"/>
              <a:ext cx="440856" cy="1622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7" idx="7"/>
              <a:endCxn id="42" idx="4"/>
            </p:cNvCxnSpPr>
            <p:nvPr/>
          </p:nvCxnSpPr>
          <p:spPr>
            <a:xfrm flipV="1">
              <a:off x="7448021" y="4442712"/>
              <a:ext cx="139262" cy="53109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0" idx="0"/>
              <a:endCxn id="43" idx="4"/>
            </p:cNvCxnSpPr>
            <p:nvPr/>
          </p:nvCxnSpPr>
          <p:spPr>
            <a:xfrm flipV="1">
              <a:off x="8006566" y="4804065"/>
              <a:ext cx="24444" cy="58477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7" idx="7"/>
              <a:endCxn id="43" idx="2"/>
            </p:cNvCxnSpPr>
            <p:nvPr/>
          </p:nvCxnSpPr>
          <p:spPr>
            <a:xfrm flipV="1">
              <a:off x="7448021" y="4714106"/>
              <a:ext cx="504541" cy="25969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8369040" y="504832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/>
            <p:cNvCxnSpPr>
              <a:stCxn id="43" idx="6"/>
              <a:endCxn id="48" idx="1"/>
            </p:cNvCxnSpPr>
            <p:nvPr/>
          </p:nvCxnSpPr>
          <p:spPr>
            <a:xfrm>
              <a:off x="8109455" y="4714106"/>
              <a:ext cx="282561" cy="36056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0" idx="7"/>
              <a:endCxn id="48" idx="3"/>
            </p:cNvCxnSpPr>
            <p:nvPr/>
          </p:nvCxnSpPr>
          <p:spPr>
            <a:xfrm flipV="1">
              <a:off x="8062035" y="5201897"/>
              <a:ext cx="329982" cy="2132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04970" y="5100483"/>
            <a:ext cx="1311993" cy="1202752"/>
            <a:chOff x="6972063" y="3120427"/>
            <a:chExt cx="1370865" cy="1547597"/>
          </a:xfrm>
        </p:grpSpPr>
        <p:sp>
          <p:nvSpPr>
            <p:cNvPr id="77" name="Rectangle 76"/>
            <p:cNvSpPr/>
            <p:nvPr/>
          </p:nvSpPr>
          <p:spPr>
            <a:xfrm>
              <a:off x="7178113" y="3280233"/>
              <a:ext cx="142974" cy="1387791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532358" y="3734419"/>
              <a:ext cx="142974" cy="93360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857167" y="4319819"/>
              <a:ext cx="142974" cy="34820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6972063" y="3120427"/>
              <a:ext cx="0" cy="15475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6972063" y="4668024"/>
              <a:ext cx="137086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504970" y="3163688"/>
            <a:ext cx="1100944" cy="1157113"/>
            <a:chOff x="198933" y="3053933"/>
            <a:chExt cx="1100944" cy="1157113"/>
          </a:xfrm>
        </p:grpSpPr>
        <p:sp>
          <p:nvSpPr>
            <p:cNvPr id="87" name="Oval 86"/>
            <p:cNvSpPr/>
            <p:nvPr/>
          </p:nvSpPr>
          <p:spPr>
            <a:xfrm>
              <a:off x="198933" y="3605107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21256" y="4082042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65667" y="3608895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65667" y="4104993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328107" y="3109661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927599" y="3869071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3" name="Straight Connector 92"/>
            <p:cNvCxnSpPr>
              <a:stCxn id="88" idx="0"/>
              <a:endCxn id="87" idx="4"/>
            </p:cNvCxnSpPr>
            <p:nvPr/>
          </p:nvCxnSpPr>
          <p:spPr>
            <a:xfrm flipH="1" flipV="1">
              <a:off x="245174" y="3711161"/>
              <a:ext cx="22323" cy="3708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8" idx="6"/>
              <a:endCxn id="90" idx="2"/>
            </p:cNvCxnSpPr>
            <p:nvPr/>
          </p:nvCxnSpPr>
          <p:spPr>
            <a:xfrm>
              <a:off x="313737" y="4135070"/>
              <a:ext cx="251930" cy="229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0" idx="0"/>
              <a:endCxn id="89" idx="4"/>
            </p:cNvCxnSpPr>
            <p:nvPr/>
          </p:nvCxnSpPr>
          <p:spPr>
            <a:xfrm flipV="1">
              <a:off x="611908" y="3714948"/>
              <a:ext cx="0" cy="39004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1"/>
              <a:endCxn id="87" idx="5"/>
            </p:cNvCxnSpPr>
            <p:nvPr/>
          </p:nvCxnSpPr>
          <p:spPr>
            <a:xfrm flipH="1" flipV="1">
              <a:off x="277870" y="3695630"/>
              <a:ext cx="301340" cy="4248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9" idx="0"/>
              <a:endCxn id="91" idx="5"/>
            </p:cNvCxnSpPr>
            <p:nvPr/>
          </p:nvCxnSpPr>
          <p:spPr>
            <a:xfrm flipH="1" flipV="1">
              <a:off x="407044" y="3200183"/>
              <a:ext cx="204864" cy="40871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1" idx="3"/>
              <a:endCxn id="87" idx="0"/>
            </p:cNvCxnSpPr>
            <p:nvPr/>
          </p:nvCxnSpPr>
          <p:spPr>
            <a:xfrm flipH="1">
              <a:off x="245174" y="3200183"/>
              <a:ext cx="96476" cy="404923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9" idx="2"/>
              <a:endCxn id="87" idx="6"/>
            </p:cNvCxnSpPr>
            <p:nvPr/>
          </p:nvCxnSpPr>
          <p:spPr>
            <a:xfrm flipH="1" flipV="1">
              <a:off x="291414" y="3658135"/>
              <a:ext cx="274253" cy="378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2" idx="2"/>
            </p:cNvCxnSpPr>
            <p:nvPr/>
          </p:nvCxnSpPr>
          <p:spPr>
            <a:xfrm flipH="1" flipV="1">
              <a:off x="658148" y="3662970"/>
              <a:ext cx="269451" cy="25912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2" idx="3"/>
              <a:endCxn id="90" idx="6"/>
            </p:cNvCxnSpPr>
            <p:nvPr/>
          </p:nvCxnSpPr>
          <p:spPr>
            <a:xfrm flipH="1">
              <a:off x="658148" y="3959594"/>
              <a:ext cx="282995" cy="19842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680452" y="3205319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942007" y="3418319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>
              <a:stCxn id="102" idx="2"/>
              <a:endCxn id="91" idx="6"/>
            </p:cNvCxnSpPr>
            <p:nvPr/>
          </p:nvCxnSpPr>
          <p:spPr>
            <a:xfrm flipH="1" flipV="1">
              <a:off x="420588" y="3162688"/>
              <a:ext cx="259864" cy="9565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9" idx="7"/>
              <a:endCxn id="102" idx="4"/>
            </p:cNvCxnSpPr>
            <p:nvPr/>
          </p:nvCxnSpPr>
          <p:spPr>
            <a:xfrm flipV="1">
              <a:off x="644604" y="3311372"/>
              <a:ext cx="82088" cy="31305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2" idx="0"/>
              <a:endCxn id="103" idx="4"/>
            </p:cNvCxnSpPr>
            <p:nvPr/>
          </p:nvCxnSpPr>
          <p:spPr>
            <a:xfrm flipV="1">
              <a:off x="973840" y="3524372"/>
              <a:ext cx="14409" cy="344699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89" idx="7"/>
              <a:endCxn id="103" idx="2"/>
            </p:cNvCxnSpPr>
            <p:nvPr/>
          </p:nvCxnSpPr>
          <p:spPr>
            <a:xfrm flipV="1">
              <a:off x="644604" y="3471346"/>
              <a:ext cx="297403" cy="15308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1187501" y="3668353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9" name="Straight Connector 108"/>
            <p:cNvCxnSpPr>
              <a:stCxn id="103" idx="6"/>
              <a:endCxn id="108" idx="1"/>
            </p:cNvCxnSpPr>
            <p:nvPr/>
          </p:nvCxnSpPr>
          <p:spPr>
            <a:xfrm>
              <a:off x="1034488" y="3471346"/>
              <a:ext cx="166556" cy="21253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2" idx="7"/>
              <a:endCxn id="108" idx="3"/>
            </p:cNvCxnSpPr>
            <p:nvPr/>
          </p:nvCxnSpPr>
          <p:spPr>
            <a:xfrm flipV="1">
              <a:off x="1006536" y="3758876"/>
              <a:ext cx="194509" cy="1257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786916" y="3128630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880446" y="3053933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432582" y="2030791"/>
            <a:ext cx="530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Abstractions to represent grid:  </a:t>
            </a:r>
            <a:r>
              <a:rPr lang="en-US" dirty="0" smtClean="0"/>
              <a:t>Node, Edge, Cell, Field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414746" y="4031853"/>
            <a:ext cx="3648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Decomposition functions</a:t>
            </a:r>
          </a:p>
          <a:p>
            <a:r>
              <a:rPr lang="en-US" dirty="0" smtClean="0"/>
              <a:t>Generators for: MPI, </a:t>
            </a:r>
            <a:r>
              <a:rPr lang="en-US" dirty="0" err="1" smtClean="0"/>
              <a:t>OpenMP</a:t>
            </a:r>
            <a:r>
              <a:rPr lang="en-US" dirty="0" smtClean="0"/>
              <a:t>, CUDA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414746" y="5485678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Automatically Apply</a:t>
            </a:r>
          </a:p>
          <a:p>
            <a:r>
              <a:rPr lang="en-US" dirty="0" smtClean="0"/>
              <a:t>Apply via tool</a:t>
            </a:r>
          </a:p>
          <a:p>
            <a:r>
              <a:rPr lang="en-US" dirty="0" err="1" smtClean="0"/>
              <a:t>Autotune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1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Stencil Generation Tools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99062"/>
              </p:ext>
            </p:extLst>
          </p:nvPr>
        </p:nvGraphicFramePr>
        <p:xfrm>
          <a:off x="457200" y="1143000"/>
          <a:ext cx="8290280" cy="54115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9836"/>
                <a:gridCol w="772693"/>
                <a:gridCol w="635755"/>
                <a:gridCol w="1828797"/>
                <a:gridCol w="872067"/>
                <a:gridCol w="728133"/>
                <a:gridCol w="1142999"/>
              </a:tblGrid>
              <a:tr h="6566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Regular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Irregular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Output</a:t>
                      </a:r>
                      <a:r>
                        <a:rPr lang="en-US" sz="700" baseline="0" dirty="0" smtClean="0"/>
                        <a:t> Language</a:t>
                      </a:r>
                      <a:endParaRPr lang="en-US" sz="7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Multicore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Clutser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GPU</a:t>
                      </a:r>
                      <a:endParaRPr lang="en-US" sz="800" dirty="0"/>
                    </a:p>
                  </a:txBody>
                  <a:tcPr/>
                </a:tc>
              </a:tr>
              <a:tr h="2669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Kamil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Fortran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dirty="0" err="1" smtClean="0"/>
                        <a:t>pthreads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0292">
                <a:tc>
                  <a:txBody>
                    <a:bodyPr/>
                    <a:lstStyle/>
                    <a:p>
                      <a:r>
                        <a:rPr lang="en-US" dirty="0" smtClean="0"/>
                        <a:t>Mint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17779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C, </a:t>
                      </a:r>
                      <a:r>
                        <a:rPr lang="en-US" dirty="0" err="1" smtClean="0"/>
                        <a:t>Openmp</a:t>
                      </a:r>
                      <a:r>
                        <a:rPr lang="en-US" dirty="0" smtClean="0"/>
                        <a:t>, 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2269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, 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2546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Pocohir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C++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err="1" smtClean="0"/>
                        <a:t>Cilk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3839">
                <a:tc>
                  <a:txBody>
                    <a:bodyPr/>
                    <a:lstStyle/>
                    <a:p>
                      <a:r>
                        <a:rPr lang="en-US" dirty="0" smtClean="0"/>
                        <a:t>Chombo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C++, MPI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921">
                <a:tc>
                  <a:txBody>
                    <a:bodyPr/>
                    <a:lstStyle/>
                    <a:p>
                      <a:r>
                        <a:rPr lang="en-US" dirty="0" smtClean="0"/>
                        <a:t>Liszt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C++, MPI, 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273227">
                <a:tc>
                  <a:txBody>
                    <a:bodyPr/>
                    <a:lstStyle/>
                    <a:p>
                      <a:r>
                        <a:rPr lang="en-US" dirty="0" smtClean="0"/>
                        <a:t>OP2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C++, MPI </a:t>
                      </a:r>
                      <a:r>
                        <a:rPr lang="en-US" dirty="0" err="1" smtClean="0"/>
                        <a:t>OpenMP</a:t>
                      </a:r>
                      <a:r>
                        <a:rPr lang="en-US" dirty="0" smtClean="0"/>
                        <a:t>, 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273227">
                <a:tc>
                  <a:txBody>
                    <a:bodyPr/>
                    <a:lstStyle/>
                    <a:p>
                      <a:r>
                        <a:rPr lang="en-US" dirty="0" smtClean="0"/>
                        <a:t>ZPL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C, PGAS Library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322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Proposed Work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2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459" y="2947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Limitations of planned research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066" y="1324504"/>
            <a:ext cx="104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Adaptive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4066" y="303106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Yin Yang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9133"/>
            <a:ext cx="9144000" cy="2637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00" y="5918200"/>
            <a:ext cx="25465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http://</a:t>
            </a:r>
            <a:r>
              <a:rPr lang="en-US" sz="700" dirty="0" err="1"/>
              <a:t>www.research.kobe-u.ac.jp</a:t>
            </a:r>
            <a:r>
              <a:rPr lang="en-US" sz="700" dirty="0"/>
              <a:t>/</a:t>
            </a:r>
            <a:r>
              <a:rPr lang="en-US" sz="700" dirty="0" err="1"/>
              <a:t>csi-viz</a:t>
            </a:r>
            <a:r>
              <a:rPr lang="en-US" sz="700" dirty="0"/>
              <a:t>/research/</a:t>
            </a:r>
            <a:r>
              <a:rPr lang="en-US" sz="700" dirty="0" err="1"/>
              <a:t>index.ja.html</a:t>
            </a:r>
            <a:endParaRPr lang="en-US" sz="7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1046792" y="1780399"/>
            <a:ext cx="3851107" cy="1174467"/>
            <a:chOff x="1046792" y="1780400"/>
            <a:chExt cx="3169611" cy="966632"/>
          </a:xfrm>
        </p:grpSpPr>
        <p:sp>
          <p:nvSpPr>
            <p:cNvPr id="11" name="Rectangle 10"/>
            <p:cNvSpPr/>
            <p:nvPr/>
          </p:nvSpPr>
          <p:spPr>
            <a:xfrm>
              <a:off x="1046792" y="1789036"/>
              <a:ext cx="364067" cy="31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0859" y="1789036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74926" y="1789036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46792" y="2108368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74926" y="2108368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46792" y="2427700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10859" y="2427700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74926" y="2427700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4200" y="1780400"/>
              <a:ext cx="364067" cy="31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88267" y="1780400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52334" y="1780400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24200" y="2099732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52334" y="2099732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24200" y="2419064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88267" y="2419064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52334" y="2419064"/>
              <a:ext cx="364067" cy="31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88267" y="2099732"/>
              <a:ext cx="109858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98125" y="2099732"/>
              <a:ext cx="146050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44175" y="2099732"/>
              <a:ext cx="108159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88267" y="2194932"/>
              <a:ext cx="109858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98125" y="2194932"/>
              <a:ext cx="146050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44175" y="2194932"/>
              <a:ext cx="108160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88267" y="2323864"/>
              <a:ext cx="109858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98125" y="2323864"/>
              <a:ext cx="146050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44175" y="2323864"/>
              <a:ext cx="108159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52333" y="2099732"/>
              <a:ext cx="109858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08241" y="2099732"/>
              <a:ext cx="108159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52333" y="2194932"/>
              <a:ext cx="109858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62191" y="2194932"/>
              <a:ext cx="146050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08241" y="2194932"/>
              <a:ext cx="108160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52333" y="2323864"/>
              <a:ext cx="109858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08241" y="2323864"/>
              <a:ext cx="108159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88265" y="2424339"/>
              <a:ext cx="109858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744173" y="2424339"/>
              <a:ext cx="108159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88265" y="2519539"/>
              <a:ext cx="109858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98123" y="2519539"/>
              <a:ext cx="146050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44173" y="2519539"/>
              <a:ext cx="108160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488265" y="2648471"/>
              <a:ext cx="109858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744173" y="2648471"/>
              <a:ext cx="108159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52335" y="2419064"/>
              <a:ext cx="109858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108243" y="2419064"/>
              <a:ext cx="108159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52335" y="2514264"/>
              <a:ext cx="109858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62193" y="2514264"/>
              <a:ext cx="146050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08243" y="2514264"/>
              <a:ext cx="108160" cy="128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52335" y="2643196"/>
              <a:ext cx="109858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108243" y="2643196"/>
              <a:ext cx="108159" cy="9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ight Arrow 115"/>
            <p:cNvSpPr/>
            <p:nvPr/>
          </p:nvSpPr>
          <p:spPr>
            <a:xfrm>
              <a:off x="2396066" y="2156566"/>
              <a:ext cx="609600" cy="368233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62902" y="345452"/>
            <a:ext cx="760633" cy="774942"/>
            <a:chOff x="6691945" y="4100512"/>
            <a:chExt cx="1833988" cy="1868487"/>
          </a:xfrm>
        </p:grpSpPr>
        <p:sp>
          <p:nvSpPr>
            <p:cNvPr id="144" name="Oval 143"/>
            <p:cNvSpPr/>
            <p:nvPr/>
          </p:nvSpPr>
          <p:spPr>
            <a:xfrm>
              <a:off x="6691945" y="4941031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29815" y="5750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7314105" y="494745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7314105" y="5789081"/>
              <a:ext cx="156893" cy="17991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6911087" y="4100512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7928119" y="5388843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0" name="Straight Connector 149"/>
            <p:cNvCxnSpPr>
              <a:stCxn id="145" idx="0"/>
              <a:endCxn id="144" idx="4"/>
            </p:cNvCxnSpPr>
            <p:nvPr/>
          </p:nvCxnSpPr>
          <p:spPr>
            <a:xfrm flipH="1" flipV="1">
              <a:off x="6770392" y="5120949"/>
              <a:ext cx="37870" cy="62919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5" idx="6"/>
              <a:endCxn id="147" idx="2"/>
            </p:cNvCxnSpPr>
            <p:nvPr/>
          </p:nvCxnSpPr>
          <p:spPr>
            <a:xfrm>
              <a:off x="6886708" y="5840106"/>
              <a:ext cx="427397" cy="3893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47" idx="0"/>
              <a:endCxn id="146" idx="4"/>
            </p:cNvCxnSpPr>
            <p:nvPr/>
          </p:nvCxnSpPr>
          <p:spPr>
            <a:xfrm flipV="1">
              <a:off x="7392552" y="5127374"/>
              <a:ext cx="0" cy="66170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47" idx="1"/>
              <a:endCxn id="144" idx="5"/>
            </p:cNvCxnSpPr>
            <p:nvPr/>
          </p:nvCxnSpPr>
          <p:spPr>
            <a:xfrm flipH="1" flipV="1">
              <a:off x="6825861" y="5094601"/>
              <a:ext cx="511220" cy="7208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46" idx="0"/>
              <a:endCxn id="148" idx="5"/>
            </p:cNvCxnSpPr>
            <p:nvPr/>
          </p:nvCxnSpPr>
          <p:spPr>
            <a:xfrm flipH="1" flipV="1">
              <a:off x="7045003" y="4254082"/>
              <a:ext cx="347549" cy="69337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8" idx="3"/>
              <a:endCxn id="144" idx="0"/>
            </p:cNvCxnSpPr>
            <p:nvPr/>
          </p:nvCxnSpPr>
          <p:spPr>
            <a:xfrm flipH="1">
              <a:off x="6770392" y="4254082"/>
              <a:ext cx="163671" cy="68694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46" idx="2"/>
              <a:endCxn id="144" idx="6"/>
            </p:cNvCxnSpPr>
            <p:nvPr/>
          </p:nvCxnSpPr>
          <p:spPr>
            <a:xfrm flipH="1" flipV="1">
              <a:off x="6848838" y="5030991"/>
              <a:ext cx="465267" cy="6425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49" idx="2"/>
            </p:cNvCxnSpPr>
            <p:nvPr/>
          </p:nvCxnSpPr>
          <p:spPr>
            <a:xfrm flipH="1" flipV="1">
              <a:off x="7470999" y="5039195"/>
              <a:ext cx="457120" cy="43960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49" idx="3"/>
              <a:endCxn id="147" idx="6"/>
            </p:cNvCxnSpPr>
            <p:nvPr/>
          </p:nvCxnSpPr>
          <p:spPr>
            <a:xfrm flipH="1">
              <a:off x="7470998" y="5542414"/>
              <a:ext cx="480098" cy="3366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7508836" y="4262794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952562" y="4624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1" name="Straight Connector 160"/>
            <p:cNvCxnSpPr>
              <a:stCxn id="159" idx="2"/>
              <a:endCxn id="148" idx="6"/>
            </p:cNvCxnSpPr>
            <p:nvPr/>
          </p:nvCxnSpPr>
          <p:spPr>
            <a:xfrm flipH="1" flipV="1">
              <a:off x="7067980" y="4190472"/>
              <a:ext cx="440856" cy="1622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46" idx="7"/>
              <a:endCxn id="159" idx="4"/>
            </p:cNvCxnSpPr>
            <p:nvPr/>
          </p:nvCxnSpPr>
          <p:spPr>
            <a:xfrm flipV="1">
              <a:off x="7448021" y="4442712"/>
              <a:ext cx="139262" cy="53109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49" idx="0"/>
              <a:endCxn id="160" idx="4"/>
            </p:cNvCxnSpPr>
            <p:nvPr/>
          </p:nvCxnSpPr>
          <p:spPr>
            <a:xfrm flipV="1">
              <a:off x="8006566" y="4804065"/>
              <a:ext cx="24444" cy="58477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46" idx="7"/>
              <a:endCxn id="160" idx="2"/>
            </p:cNvCxnSpPr>
            <p:nvPr/>
          </p:nvCxnSpPr>
          <p:spPr>
            <a:xfrm flipV="1">
              <a:off x="7448021" y="4714106"/>
              <a:ext cx="504541" cy="25969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/>
          </p:nvSpPr>
          <p:spPr>
            <a:xfrm>
              <a:off x="8369040" y="504832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6" name="Straight Connector 165"/>
            <p:cNvCxnSpPr>
              <a:stCxn id="160" idx="6"/>
              <a:endCxn id="165" idx="1"/>
            </p:cNvCxnSpPr>
            <p:nvPr/>
          </p:nvCxnSpPr>
          <p:spPr>
            <a:xfrm>
              <a:off x="8109455" y="4714106"/>
              <a:ext cx="282561" cy="36056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49" idx="7"/>
              <a:endCxn id="165" idx="3"/>
            </p:cNvCxnSpPr>
            <p:nvPr/>
          </p:nvCxnSpPr>
          <p:spPr>
            <a:xfrm flipV="1">
              <a:off x="8062035" y="5201897"/>
              <a:ext cx="329982" cy="2132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707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Future Work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049" y="1417638"/>
            <a:ext cx="271841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Other types of grids:</a:t>
            </a:r>
          </a:p>
          <a:p>
            <a:r>
              <a:rPr lang="en-US" dirty="0"/>
              <a:t>	Higher-dimensionality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Adaptively Refined</a:t>
            </a:r>
          </a:p>
          <a:p>
            <a:r>
              <a:rPr lang="en-US" dirty="0" smtClean="0"/>
              <a:t>	Yin Yang</a:t>
            </a:r>
          </a:p>
          <a:p>
            <a:r>
              <a:rPr lang="en-US" dirty="0"/>
              <a:t>	</a:t>
            </a:r>
            <a:r>
              <a:rPr lang="en-US" dirty="0" smtClean="0"/>
              <a:t>Unstructured</a:t>
            </a:r>
          </a:p>
          <a:p>
            <a:r>
              <a:rPr lang="en-US" dirty="0"/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809" y="3770372"/>
            <a:ext cx="4372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Other Frontends and </a:t>
            </a:r>
            <a:r>
              <a:rPr lang="en-US" b="1" dirty="0" err="1" smtClean="0"/>
              <a:t>backends</a:t>
            </a:r>
            <a:r>
              <a:rPr lang="en-US" b="1" dirty="0" smtClean="0"/>
              <a:t>:</a:t>
            </a:r>
          </a:p>
          <a:p>
            <a:r>
              <a:rPr lang="en-US" dirty="0"/>
              <a:t>	</a:t>
            </a:r>
            <a:r>
              <a:rPr lang="en-US" dirty="0" smtClean="0"/>
              <a:t>C/C++, HPCC languages (Chapel, X10)</a:t>
            </a:r>
          </a:p>
          <a:p>
            <a:r>
              <a:rPr lang="en-US" dirty="0"/>
              <a:t>	</a:t>
            </a:r>
            <a:r>
              <a:rPr lang="en-US" dirty="0" smtClean="0"/>
              <a:t>GPUs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0277" y="1524375"/>
            <a:ext cx="2686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Additional Evaluation:</a:t>
            </a:r>
          </a:p>
          <a:p>
            <a:r>
              <a:rPr lang="en-US" dirty="0"/>
              <a:t>	</a:t>
            </a:r>
            <a:r>
              <a:rPr lang="en-US" dirty="0" smtClean="0"/>
              <a:t>Applied in larger apps</a:t>
            </a:r>
          </a:p>
          <a:p>
            <a:r>
              <a:rPr lang="en-US" dirty="0"/>
              <a:t>	</a:t>
            </a:r>
            <a:r>
              <a:rPr lang="en-US" dirty="0" smtClean="0"/>
              <a:t>Additional </a:t>
            </a:r>
            <a:r>
              <a:rPr lang="en-US" dirty="0" err="1" smtClean="0"/>
              <a:t>miniapps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2677" y="3670147"/>
            <a:ext cx="2639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Additional Optimizations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482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45" y="2401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Parallelization Targets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80915" y="463313"/>
            <a:ext cx="685500" cy="720473"/>
            <a:chOff x="198933" y="3053933"/>
            <a:chExt cx="1100944" cy="1157113"/>
          </a:xfrm>
        </p:grpSpPr>
        <p:sp>
          <p:nvSpPr>
            <p:cNvPr id="10" name="Oval 9"/>
            <p:cNvSpPr/>
            <p:nvPr/>
          </p:nvSpPr>
          <p:spPr>
            <a:xfrm>
              <a:off x="198933" y="3605107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1256" y="4082042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65667" y="3608895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65667" y="4104993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28107" y="3109661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27599" y="3869071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>
              <a:stCxn id="11" idx="0"/>
              <a:endCxn id="10" idx="4"/>
            </p:cNvCxnSpPr>
            <p:nvPr/>
          </p:nvCxnSpPr>
          <p:spPr>
            <a:xfrm flipH="1" flipV="1">
              <a:off x="245174" y="3711161"/>
              <a:ext cx="22323" cy="3708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1" idx="6"/>
              <a:endCxn id="13" idx="2"/>
            </p:cNvCxnSpPr>
            <p:nvPr/>
          </p:nvCxnSpPr>
          <p:spPr>
            <a:xfrm>
              <a:off x="313737" y="4135070"/>
              <a:ext cx="251930" cy="229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0"/>
              <a:endCxn id="12" idx="4"/>
            </p:cNvCxnSpPr>
            <p:nvPr/>
          </p:nvCxnSpPr>
          <p:spPr>
            <a:xfrm flipV="1">
              <a:off x="611908" y="3714948"/>
              <a:ext cx="0" cy="39004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1"/>
              <a:endCxn id="10" idx="5"/>
            </p:cNvCxnSpPr>
            <p:nvPr/>
          </p:nvCxnSpPr>
          <p:spPr>
            <a:xfrm flipH="1" flipV="1">
              <a:off x="277870" y="3695630"/>
              <a:ext cx="301340" cy="4248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0"/>
              <a:endCxn id="14" idx="5"/>
            </p:cNvCxnSpPr>
            <p:nvPr/>
          </p:nvCxnSpPr>
          <p:spPr>
            <a:xfrm flipH="1" flipV="1">
              <a:off x="407044" y="3200183"/>
              <a:ext cx="204864" cy="40871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4" idx="3"/>
              <a:endCxn id="10" idx="0"/>
            </p:cNvCxnSpPr>
            <p:nvPr/>
          </p:nvCxnSpPr>
          <p:spPr>
            <a:xfrm flipH="1">
              <a:off x="245174" y="3200183"/>
              <a:ext cx="96476" cy="404923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2"/>
              <a:endCxn id="10" idx="6"/>
            </p:cNvCxnSpPr>
            <p:nvPr/>
          </p:nvCxnSpPr>
          <p:spPr>
            <a:xfrm flipH="1" flipV="1">
              <a:off x="291414" y="3658135"/>
              <a:ext cx="274253" cy="378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2"/>
            </p:cNvCxnSpPr>
            <p:nvPr/>
          </p:nvCxnSpPr>
          <p:spPr>
            <a:xfrm flipH="1" flipV="1">
              <a:off x="658148" y="3662970"/>
              <a:ext cx="269451" cy="25912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3"/>
              <a:endCxn id="13" idx="6"/>
            </p:cNvCxnSpPr>
            <p:nvPr/>
          </p:nvCxnSpPr>
          <p:spPr>
            <a:xfrm flipH="1">
              <a:off x="658148" y="3959594"/>
              <a:ext cx="282995" cy="19842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680452" y="3205319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942007" y="3418319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/>
            <p:cNvCxnSpPr>
              <a:stCxn id="25" idx="2"/>
              <a:endCxn id="14" idx="6"/>
            </p:cNvCxnSpPr>
            <p:nvPr/>
          </p:nvCxnSpPr>
          <p:spPr>
            <a:xfrm flipH="1" flipV="1">
              <a:off x="420588" y="3162688"/>
              <a:ext cx="259864" cy="9565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7"/>
              <a:endCxn id="25" idx="4"/>
            </p:cNvCxnSpPr>
            <p:nvPr/>
          </p:nvCxnSpPr>
          <p:spPr>
            <a:xfrm flipV="1">
              <a:off x="644604" y="3311372"/>
              <a:ext cx="82088" cy="31305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5" idx="0"/>
              <a:endCxn id="26" idx="4"/>
            </p:cNvCxnSpPr>
            <p:nvPr/>
          </p:nvCxnSpPr>
          <p:spPr>
            <a:xfrm flipV="1">
              <a:off x="973840" y="3524372"/>
              <a:ext cx="14409" cy="344699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" idx="7"/>
              <a:endCxn id="26" idx="2"/>
            </p:cNvCxnSpPr>
            <p:nvPr/>
          </p:nvCxnSpPr>
          <p:spPr>
            <a:xfrm flipV="1">
              <a:off x="644604" y="3471346"/>
              <a:ext cx="297403" cy="15308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187501" y="3668353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>
              <a:stCxn id="26" idx="6"/>
              <a:endCxn id="31" idx="1"/>
            </p:cNvCxnSpPr>
            <p:nvPr/>
          </p:nvCxnSpPr>
          <p:spPr>
            <a:xfrm>
              <a:off x="1034488" y="3471346"/>
              <a:ext cx="166556" cy="21253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7"/>
              <a:endCxn id="31" idx="3"/>
            </p:cNvCxnSpPr>
            <p:nvPr/>
          </p:nvCxnSpPr>
          <p:spPr>
            <a:xfrm flipV="1">
              <a:off x="1006536" y="3758876"/>
              <a:ext cx="194509" cy="1257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86916" y="3128630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880446" y="3053933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4" y="1549400"/>
            <a:ext cx="1349410" cy="12022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4" y="4919135"/>
            <a:ext cx="1582713" cy="10498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04" y="3361267"/>
            <a:ext cx="1781525" cy="1236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6415" y="1587764"/>
            <a:ext cx="70196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MultiCore</a:t>
            </a:r>
            <a:r>
              <a:rPr lang="en-US" sz="2400" b="1" dirty="0" smtClean="0"/>
              <a:t> Machines:</a:t>
            </a:r>
          </a:p>
          <a:p>
            <a:r>
              <a:rPr lang="en-US" sz="2400" dirty="0" smtClean="0"/>
              <a:t>	Multiple processors with shared memory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OpenMP</a:t>
            </a:r>
            <a:r>
              <a:rPr lang="en-US" sz="2400" dirty="0" smtClean="0"/>
              <a:t>, </a:t>
            </a:r>
            <a:r>
              <a:rPr lang="en-US" sz="2400" dirty="0" err="1" smtClean="0"/>
              <a:t>Cilk</a:t>
            </a:r>
            <a:r>
              <a:rPr lang="en-US" sz="2400" dirty="0" smtClean="0"/>
              <a:t>, </a:t>
            </a:r>
            <a:r>
              <a:rPr lang="en-US" sz="2400" dirty="0" err="1" smtClean="0"/>
              <a:t>pThreads</a:t>
            </a:r>
            <a:endParaRPr lang="en-US" sz="2400" dirty="0" smtClean="0"/>
          </a:p>
          <a:p>
            <a:r>
              <a:rPr lang="en-US" sz="3600" dirty="0"/>
              <a:t>	</a:t>
            </a:r>
          </a:p>
          <a:p>
            <a:r>
              <a:rPr lang="en-US" sz="2400" b="1" dirty="0"/>
              <a:t>GPUs</a:t>
            </a:r>
          </a:p>
          <a:p>
            <a:r>
              <a:rPr lang="en-US" sz="2400" dirty="0" smtClean="0"/>
              <a:t>	Massive SIMD processing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OpenCL</a:t>
            </a:r>
            <a:r>
              <a:rPr lang="en-US" sz="2400" dirty="0"/>
              <a:t>, CUDA</a:t>
            </a:r>
          </a:p>
          <a:p>
            <a:endParaRPr lang="en-US" sz="2400" dirty="0"/>
          </a:p>
          <a:p>
            <a:endParaRPr lang="en-US" sz="1200" dirty="0" smtClean="0"/>
          </a:p>
          <a:p>
            <a:r>
              <a:rPr lang="en-US" sz="2400" b="1" dirty="0" smtClean="0"/>
              <a:t>Clusters</a:t>
            </a:r>
          </a:p>
          <a:p>
            <a:r>
              <a:rPr lang="en-US" sz="2400" dirty="0" smtClean="0"/>
              <a:t>	Networked collection of machines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MPI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1608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109924"/>
            <a:ext cx="8737600" cy="8997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Earth Grids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10" descr="http://www.lbl.gov/CS/assets/img/images/GreenFlash/gcrm-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57" y="2442942"/>
            <a:ext cx="1644285" cy="164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4307" y="2094240"/>
            <a:ext cx="3197043" cy="2397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457" y="2372991"/>
            <a:ext cx="2004820" cy="1815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814" y="2372991"/>
            <a:ext cx="1840280" cy="1840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1113" y="4207297"/>
            <a:ext cx="97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Lat</a:t>
            </a:r>
            <a:r>
              <a:rPr lang="en-US" sz="2000" dirty="0" smtClean="0"/>
              <a:t>/Lon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22375" y="4207297"/>
            <a:ext cx="9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Tripole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91446" y="4207297"/>
            <a:ext cx="1643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Cubed Sphere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319780" y="4221907"/>
            <a:ext cx="1139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Geodesic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237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109924"/>
            <a:ext cx="8737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Proposed solution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527" y="1608524"/>
            <a:ext cx="84528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Create set of abstractions to separate details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err="1" smtClean="0"/>
              <a:t>Subgrids</a:t>
            </a:r>
            <a:r>
              <a:rPr lang="en-US" sz="3200" dirty="0" smtClean="0"/>
              <a:t>, border maps, grids, distributions, communication plans, and data objects</a:t>
            </a:r>
            <a:br>
              <a:rPr lang="en-US" sz="3200" dirty="0" smtClean="0"/>
            </a:b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Provide abstractions in a library: </a:t>
            </a:r>
            <a:r>
              <a:rPr lang="en-US" sz="3200" b="1" dirty="0" err="1" smtClean="0"/>
              <a:t>GridLib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US" sz="8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Use code generator to remove library overhead and optimize: </a:t>
            </a:r>
            <a:r>
              <a:rPr lang="en-US" sz="3200" b="1" dirty="0" err="1" smtClean="0"/>
              <a:t>GridGen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14229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981200"/>
            <a:ext cx="35958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Background</a:t>
            </a:r>
          </a:p>
          <a:p>
            <a:endParaRPr lang="en-US" sz="3200" dirty="0"/>
          </a:p>
          <a:p>
            <a:r>
              <a:rPr lang="en-US" sz="3200" dirty="0"/>
              <a:t>R</a:t>
            </a:r>
            <a:r>
              <a:rPr lang="en-US" sz="3200" dirty="0" smtClean="0"/>
              <a:t>elated work</a:t>
            </a:r>
          </a:p>
          <a:p>
            <a:endParaRPr lang="en-US" sz="3200" dirty="0"/>
          </a:p>
          <a:p>
            <a:r>
              <a:rPr lang="en-US" sz="3200" dirty="0" smtClean="0"/>
              <a:t>Proposed work</a:t>
            </a:r>
          </a:p>
          <a:p>
            <a:endParaRPr lang="en-US" sz="3200" dirty="0" smtClean="0"/>
          </a:p>
          <a:p>
            <a:r>
              <a:rPr lang="en-US" sz="3200" dirty="0" smtClean="0"/>
              <a:t>Project organization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96221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Talk outline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730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896534" y="3649132"/>
            <a:ext cx="14300200" cy="5774268"/>
            <a:chOff x="-1896534" y="3649132"/>
            <a:chExt cx="14300200" cy="5774268"/>
          </a:xfrm>
        </p:grpSpPr>
        <p:sp>
          <p:nvSpPr>
            <p:cNvPr id="7" name="Isosceles Triangle 6"/>
            <p:cNvSpPr/>
            <p:nvPr/>
          </p:nvSpPr>
          <p:spPr>
            <a:xfrm>
              <a:off x="-397933" y="3649132"/>
              <a:ext cx="6824134" cy="2866259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968500" y="4453466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983567" y="4876800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218766" y="4876799"/>
              <a:ext cx="6184900" cy="1600200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-1896534" y="4453467"/>
              <a:ext cx="5880101" cy="202353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900766" y="5537201"/>
              <a:ext cx="7848599" cy="3886199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/>
            <p:cNvSpPr/>
            <p:nvPr/>
          </p:nvSpPr>
          <p:spPr>
            <a:xfrm>
              <a:off x="-728132" y="5731938"/>
              <a:ext cx="7086599" cy="3488266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>
              <a:off x="4064001" y="6239935"/>
              <a:ext cx="7086599" cy="2057401"/>
            </a:xfrm>
            <a:prstGeom prst="chord">
              <a:avLst>
                <a:gd name="adj1" fmla="val 11838912"/>
                <a:gd name="adj2" fmla="val 20459705"/>
              </a:avLst>
            </a:prstGeom>
            <a:solidFill>
              <a:srgbClr val="008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049856"/>
            <a:ext cx="9143999" cy="1617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Background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0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169275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Andrew Stone                                                                 Dissertation proposal	</a:t>
            </a: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5C46379F-106B-45FA-B27E-4F5964B2DD0C}" type="slidenum">
              <a:rPr lang="en-US" smtClean="0">
                <a:solidFill>
                  <a:schemeClr val="tx1"/>
                </a:solidFill>
              </a:rPr>
              <a:pPr>
                <a:tabLst>
                  <a:tab pos="8169275" algn="l"/>
                </a:tabLst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200" y="134551"/>
            <a:ext cx="873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Background: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8750" y="2352873"/>
            <a:ext cx="53907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4F81BD"/>
                </a:solidFill>
              </a:rPr>
              <a:t>Parallelization and data decomposition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8750" y="3560161"/>
            <a:ext cx="36057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4F81BD"/>
                </a:solidFill>
              </a:rPr>
              <a:t>Optimization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8750" y="1152660"/>
            <a:ext cx="36468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Grid </a:t>
            </a:r>
            <a:r>
              <a:rPr lang="en-US" dirty="0" smtClean="0">
                <a:solidFill>
                  <a:schemeClr val="accent1"/>
                </a:solidFill>
              </a:rPr>
              <a:t>structure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66192" y="1314351"/>
            <a:ext cx="820456" cy="876825"/>
            <a:chOff x="6691945" y="4100512"/>
            <a:chExt cx="1833988" cy="1868487"/>
          </a:xfrm>
        </p:grpSpPr>
        <p:sp>
          <p:nvSpPr>
            <p:cNvPr id="20" name="Oval 19"/>
            <p:cNvSpPr/>
            <p:nvPr/>
          </p:nvSpPr>
          <p:spPr>
            <a:xfrm>
              <a:off x="6691945" y="4941031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729815" y="5750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314105" y="494745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314105" y="5789081"/>
              <a:ext cx="156893" cy="17991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911087" y="4100512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928119" y="5388843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/>
            <p:cNvCxnSpPr>
              <a:stCxn id="26" idx="0"/>
              <a:endCxn id="20" idx="4"/>
            </p:cNvCxnSpPr>
            <p:nvPr/>
          </p:nvCxnSpPr>
          <p:spPr>
            <a:xfrm flipH="1" flipV="1">
              <a:off x="6770392" y="5120949"/>
              <a:ext cx="37870" cy="62919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8" idx="2"/>
            </p:cNvCxnSpPr>
            <p:nvPr/>
          </p:nvCxnSpPr>
          <p:spPr>
            <a:xfrm>
              <a:off x="6886708" y="5840106"/>
              <a:ext cx="427397" cy="3893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8" idx="0"/>
              <a:endCxn id="27" idx="4"/>
            </p:cNvCxnSpPr>
            <p:nvPr/>
          </p:nvCxnSpPr>
          <p:spPr>
            <a:xfrm flipV="1">
              <a:off x="7392552" y="5127374"/>
              <a:ext cx="0" cy="66170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1"/>
              <a:endCxn id="20" idx="5"/>
            </p:cNvCxnSpPr>
            <p:nvPr/>
          </p:nvCxnSpPr>
          <p:spPr>
            <a:xfrm flipH="1" flipV="1">
              <a:off x="6825861" y="5094601"/>
              <a:ext cx="511220" cy="7208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7" idx="0"/>
              <a:endCxn id="29" idx="5"/>
            </p:cNvCxnSpPr>
            <p:nvPr/>
          </p:nvCxnSpPr>
          <p:spPr>
            <a:xfrm flipH="1" flipV="1">
              <a:off x="7045003" y="4254082"/>
              <a:ext cx="347549" cy="69337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9" idx="3"/>
              <a:endCxn id="20" idx="0"/>
            </p:cNvCxnSpPr>
            <p:nvPr/>
          </p:nvCxnSpPr>
          <p:spPr>
            <a:xfrm flipH="1">
              <a:off x="6770392" y="4254082"/>
              <a:ext cx="163671" cy="68694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2"/>
              <a:endCxn id="20" idx="6"/>
            </p:cNvCxnSpPr>
            <p:nvPr/>
          </p:nvCxnSpPr>
          <p:spPr>
            <a:xfrm flipH="1" flipV="1">
              <a:off x="6848838" y="5030991"/>
              <a:ext cx="465267" cy="6425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2"/>
            </p:cNvCxnSpPr>
            <p:nvPr/>
          </p:nvCxnSpPr>
          <p:spPr>
            <a:xfrm flipH="1" flipV="1">
              <a:off x="7470999" y="5039195"/>
              <a:ext cx="457120" cy="43960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3"/>
              <a:endCxn id="28" idx="6"/>
            </p:cNvCxnSpPr>
            <p:nvPr/>
          </p:nvCxnSpPr>
          <p:spPr>
            <a:xfrm flipH="1">
              <a:off x="7470998" y="5542414"/>
              <a:ext cx="480098" cy="3366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7508836" y="4262794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952562" y="462414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>
              <a:stCxn id="42" idx="2"/>
              <a:endCxn id="29" idx="6"/>
            </p:cNvCxnSpPr>
            <p:nvPr/>
          </p:nvCxnSpPr>
          <p:spPr>
            <a:xfrm flipH="1" flipV="1">
              <a:off x="7067980" y="4190472"/>
              <a:ext cx="440856" cy="1622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7" idx="7"/>
              <a:endCxn id="42" idx="4"/>
            </p:cNvCxnSpPr>
            <p:nvPr/>
          </p:nvCxnSpPr>
          <p:spPr>
            <a:xfrm flipV="1">
              <a:off x="7448021" y="4442712"/>
              <a:ext cx="139262" cy="53109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0" idx="0"/>
              <a:endCxn id="43" idx="4"/>
            </p:cNvCxnSpPr>
            <p:nvPr/>
          </p:nvCxnSpPr>
          <p:spPr>
            <a:xfrm flipV="1">
              <a:off x="8006566" y="4804065"/>
              <a:ext cx="24444" cy="58477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7" idx="7"/>
              <a:endCxn id="43" idx="2"/>
            </p:cNvCxnSpPr>
            <p:nvPr/>
          </p:nvCxnSpPr>
          <p:spPr>
            <a:xfrm flipV="1">
              <a:off x="7448021" y="4714106"/>
              <a:ext cx="504541" cy="25969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8369040" y="5048326"/>
              <a:ext cx="156893" cy="17991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/>
            <p:cNvCxnSpPr>
              <a:stCxn id="43" idx="6"/>
              <a:endCxn id="48" idx="1"/>
            </p:cNvCxnSpPr>
            <p:nvPr/>
          </p:nvCxnSpPr>
          <p:spPr>
            <a:xfrm>
              <a:off x="8109455" y="4714106"/>
              <a:ext cx="282561" cy="36056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0" idx="7"/>
              <a:endCxn id="48" idx="3"/>
            </p:cNvCxnSpPr>
            <p:nvPr/>
          </p:nvCxnSpPr>
          <p:spPr>
            <a:xfrm flipV="1">
              <a:off x="8062035" y="5201897"/>
              <a:ext cx="329982" cy="2132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46273" y="3669743"/>
            <a:ext cx="995729" cy="957525"/>
            <a:chOff x="6972063" y="3120427"/>
            <a:chExt cx="1370865" cy="1547597"/>
          </a:xfrm>
        </p:grpSpPr>
        <p:sp>
          <p:nvSpPr>
            <p:cNvPr id="77" name="Rectangle 76"/>
            <p:cNvSpPr/>
            <p:nvPr/>
          </p:nvSpPr>
          <p:spPr>
            <a:xfrm>
              <a:off x="7178113" y="3280233"/>
              <a:ext cx="142974" cy="1387791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532358" y="3734419"/>
              <a:ext cx="142974" cy="93360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857167" y="4319819"/>
              <a:ext cx="142974" cy="34820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6972063" y="3120427"/>
              <a:ext cx="0" cy="15475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6972063" y="4668024"/>
              <a:ext cx="137086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630174" y="2485578"/>
            <a:ext cx="835555" cy="921191"/>
            <a:chOff x="198933" y="3053933"/>
            <a:chExt cx="1100944" cy="1157113"/>
          </a:xfrm>
        </p:grpSpPr>
        <p:sp>
          <p:nvSpPr>
            <p:cNvPr id="87" name="Oval 86"/>
            <p:cNvSpPr/>
            <p:nvPr/>
          </p:nvSpPr>
          <p:spPr>
            <a:xfrm>
              <a:off x="198933" y="3605107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21256" y="4082042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65667" y="3608895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65667" y="4104993"/>
              <a:ext cx="92481" cy="1060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328107" y="3109661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927599" y="3869071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3" name="Straight Connector 92"/>
            <p:cNvCxnSpPr>
              <a:stCxn id="88" idx="0"/>
              <a:endCxn id="87" idx="4"/>
            </p:cNvCxnSpPr>
            <p:nvPr/>
          </p:nvCxnSpPr>
          <p:spPr>
            <a:xfrm flipH="1" flipV="1">
              <a:off x="245174" y="3711161"/>
              <a:ext cx="22323" cy="370882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8" idx="6"/>
              <a:endCxn id="90" idx="2"/>
            </p:cNvCxnSpPr>
            <p:nvPr/>
          </p:nvCxnSpPr>
          <p:spPr>
            <a:xfrm>
              <a:off x="313737" y="4135070"/>
              <a:ext cx="251930" cy="2295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0" idx="0"/>
              <a:endCxn id="89" idx="4"/>
            </p:cNvCxnSpPr>
            <p:nvPr/>
          </p:nvCxnSpPr>
          <p:spPr>
            <a:xfrm flipV="1">
              <a:off x="611908" y="3714948"/>
              <a:ext cx="0" cy="39004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1"/>
              <a:endCxn id="87" idx="5"/>
            </p:cNvCxnSpPr>
            <p:nvPr/>
          </p:nvCxnSpPr>
          <p:spPr>
            <a:xfrm flipH="1" flipV="1">
              <a:off x="277870" y="3695630"/>
              <a:ext cx="301340" cy="42489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9" idx="0"/>
              <a:endCxn id="91" idx="5"/>
            </p:cNvCxnSpPr>
            <p:nvPr/>
          </p:nvCxnSpPr>
          <p:spPr>
            <a:xfrm flipH="1" flipV="1">
              <a:off x="407044" y="3200183"/>
              <a:ext cx="204864" cy="40871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1" idx="3"/>
              <a:endCxn id="87" idx="0"/>
            </p:cNvCxnSpPr>
            <p:nvPr/>
          </p:nvCxnSpPr>
          <p:spPr>
            <a:xfrm flipH="1">
              <a:off x="245174" y="3200183"/>
              <a:ext cx="96476" cy="404923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9" idx="2"/>
              <a:endCxn id="87" idx="6"/>
            </p:cNvCxnSpPr>
            <p:nvPr/>
          </p:nvCxnSpPr>
          <p:spPr>
            <a:xfrm flipH="1" flipV="1">
              <a:off x="291414" y="3658135"/>
              <a:ext cx="274253" cy="378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2" idx="2"/>
            </p:cNvCxnSpPr>
            <p:nvPr/>
          </p:nvCxnSpPr>
          <p:spPr>
            <a:xfrm flipH="1" flipV="1">
              <a:off x="658148" y="3662970"/>
              <a:ext cx="269451" cy="25912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2" idx="3"/>
              <a:endCxn id="90" idx="6"/>
            </p:cNvCxnSpPr>
            <p:nvPr/>
          </p:nvCxnSpPr>
          <p:spPr>
            <a:xfrm flipH="1">
              <a:off x="658148" y="3959594"/>
              <a:ext cx="282995" cy="198426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680452" y="3205319"/>
              <a:ext cx="92481" cy="10605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942007" y="3418319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>
              <a:stCxn id="102" idx="2"/>
              <a:endCxn id="91" idx="6"/>
            </p:cNvCxnSpPr>
            <p:nvPr/>
          </p:nvCxnSpPr>
          <p:spPr>
            <a:xfrm flipH="1" flipV="1">
              <a:off x="420588" y="3162688"/>
              <a:ext cx="259864" cy="9565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9" idx="7"/>
              <a:endCxn id="102" idx="4"/>
            </p:cNvCxnSpPr>
            <p:nvPr/>
          </p:nvCxnSpPr>
          <p:spPr>
            <a:xfrm flipV="1">
              <a:off x="644604" y="3311372"/>
              <a:ext cx="82088" cy="313054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2" idx="0"/>
              <a:endCxn id="103" idx="4"/>
            </p:cNvCxnSpPr>
            <p:nvPr/>
          </p:nvCxnSpPr>
          <p:spPr>
            <a:xfrm flipV="1">
              <a:off x="973840" y="3524372"/>
              <a:ext cx="14409" cy="344699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89" idx="7"/>
              <a:endCxn id="103" idx="2"/>
            </p:cNvCxnSpPr>
            <p:nvPr/>
          </p:nvCxnSpPr>
          <p:spPr>
            <a:xfrm flipV="1">
              <a:off x="644604" y="3471346"/>
              <a:ext cx="297403" cy="15308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1187501" y="3668353"/>
              <a:ext cx="92481" cy="10605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9" name="Straight Connector 108"/>
            <p:cNvCxnSpPr>
              <a:stCxn id="103" idx="6"/>
              <a:endCxn id="108" idx="1"/>
            </p:cNvCxnSpPr>
            <p:nvPr/>
          </p:nvCxnSpPr>
          <p:spPr>
            <a:xfrm>
              <a:off x="1034488" y="3471346"/>
              <a:ext cx="166556" cy="212538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2" idx="7"/>
              <a:endCxn id="108" idx="3"/>
            </p:cNvCxnSpPr>
            <p:nvPr/>
          </p:nvCxnSpPr>
          <p:spPr>
            <a:xfrm flipV="1">
              <a:off x="1006536" y="3758876"/>
              <a:ext cx="194509" cy="12572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786916" y="3128630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880446" y="3053933"/>
              <a:ext cx="419431" cy="302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989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17890</TotalTime>
  <Words>1902</Words>
  <Application>Microsoft Macintosh PowerPoint</Application>
  <PresentationFormat>On-screen Show (4:3)</PresentationFormat>
  <Paragraphs>587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Abstractions for, and Generation of, Semi-Regular Grid Computations </vt:lpstr>
      <vt:lpstr>Motivation</vt:lpstr>
      <vt:lpstr>Problem: Implementation details tangle code</vt:lpstr>
      <vt:lpstr>SWM stencil code</vt:lpstr>
      <vt:lpstr>Earth Grids</vt:lpstr>
      <vt:lpstr>Proposed solution</vt:lpstr>
      <vt:lpstr>PowerPoint Presentation</vt:lpstr>
      <vt:lpstr>PowerPoint Presentation</vt:lpstr>
      <vt:lpstr>PowerPoint Presentation</vt:lpstr>
      <vt:lpstr>Grid abstractions</vt:lpstr>
      <vt:lpstr>Impact on code</vt:lpstr>
      <vt:lpstr>Many Earth grids are not purely regular</vt:lpstr>
      <vt:lpstr>Semi-regular grid examples</vt:lpstr>
      <vt:lpstr>Connectivity between subgrids</vt:lpstr>
      <vt:lpstr>Domain decomposition for parallelization</vt:lpstr>
      <vt:lpstr>Domain decomposition for parallelization</vt:lpstr>
      <vt:lpstr>Domain decomposition for parallelization</vt:lpstr>
      <vt:lpstr>Domain decomposition for parallelization</vt:lpstr>
      <vt:lpstr>Common optimizations</vt:lpstr>
      <vt:lpstr>PowerPoint Presentation</vt:lpstr>
      <vt:lpstr>Related work: Grid structure</vt:lpstr>
      <vt:lpstr>Related work: Optimizations</vt:lpstr>
      <vt:lpstr>PowerPoint Presentation</vt:lpstr>
      <vt:lpstr>Proposed project</vt:lpstr>
      <vt:lpstr>Example Code</vt:lpstr>
      <vt:lpstr>Communication plan</vt:lpstr>
      <vt:lpstr>Proposed project</vt:lpstr>
      <vt:lpstr>Preliminary results</vt:lpstr>
      <vt:lpstr>Proposed solution:</vt:lpstr>
      <vt:lpstr>What we have done:</vt:lpstr>
      <vt:lpstr>PowerPoint Presentation</vt:lpstr>
      <vt:lpstr>Project organization</vt:lpstr>
      <vt:lpstr>Paper one</vt:lpstr>
      <vt:lpstr>Paper two</vt:lpstr>
      <vt:lpstr>Paper three</vt:lpstr>
      <vt:lpstr>Summary</vt:lpstr>
      <vt:lpstr>PowerPoint Presentation</vt:lpstr>
      <vt:lpstr>PowerPoint Presentation</vt:lpstr>
      <vt:lpstr>Paper One: Tools</vt:lpstr>
      <vt:lpstr>Parallelization Complicates Code</vt:lpstr>
      <vt:lpstr>PowerPoint Presentation</vt:lpstr>
      <vt:lpstr>PowerPoint Presentation</vt:lpstr>
      <vt:lpstr>Stencil Generation Tools</vt:lpstr>
      <vt:lpstr>Limitations of planned research</vt:lpstr>
      <vt:lpstr>Future Work</vt:lpstr>
      <vt:lpstr>Parallelization Targets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Proposin’ My Shiiiiiittt…………</dc:title>
  <dc:creator>Andrew Stone</dc:creator>
  <cp:lastModifiedBy>Andrew Stone</cp:lastModifiedBy>
  <cp:revision>392</cp:revision>
  <dcterms:created xsi:type="dcterms:W3CDTF">2012-08-01T04:55:35Z</dcterms:created>
  <dcterms:modified xsi:type="dcterms:W3CDTF">2012-09-23T23:04:18Z</dcterms:modified>
</cp:coreProperties>
</file>