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66" r:id="rId7"/>
    <p:sldId id="264" r:id="rId8"/>
    <p:sldId id="265" r:id="rId9"/>
    <p:sldId id="261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BEC9C-F56A-4FA4-9048-24AE88DA67B3}" type="datetimeFigureOut">
              <a:rPr lang="en-US" smtClean="0"/>
              <a:pPr/>
              <a:t>10/12/12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F43E-7095-4799-879F-151E817DF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gif"/><Relationship Id="rId5" Type="http://schemas.openxmlformats.org/officeDocument/2006/relationships/image" Target="../media/image7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04800" y="1120775"/>
            <a:ext cx="8686800" cy="1470025"/>
          </a:xfrm>
        </p:spPr>
        <p:txBody>
          <a:bodyPr/>
          <a:lstStyle/>
          <a:p>
            <a:r>
              <a:rPr lang="en-US" dirty="0" smtClean="0"/>
              <a:t>Communication Libraries for Parallel-Programming-Model Runtime Systems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dirty="0" smtClean="0"/>
              <a:t>Andy Stone</a:t>
            </a:r>
          </a:p>
          <a:p>
            <a:r>
              <a:rPr lang="en-US" dirty="0" smtClean="0"/>
              <a:t>CS653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Mini Research Exam Presentation , November 16,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29600" algn="l"/>
                </a:tabLst>
              </a:p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Conclusions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1" y="1371600"/>
            <a:ext cx="8153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Libraries very similar in terms of one-sided communication and synchronization operations they include.</a:t>
            </a:r>
          </a:p>
          <a:p>
            <a:endParaRPr lang="en-US" dirty="0"/>
          </a:p>
          <a:p>
            <a:r>
              <a:rPr lang="en-US" dirty="0" smtClean="0"/>
              <a:t>GASNET/ARMCI Used by programming model </a:t>
            </a:r>
            <a:r>
              <a:rPr lang="en-US" dirty="0" err="1" smtClean="0"/>
              <a:t>implementors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Differences:</a:t>
            </a:r>
          </a:p>
          <a:p>
            <a:r>
              <a:rPr lang="en-US" dirty="0"/>
              <a:t>	</a:t>
            </a:r>
            <a:r>
              <a:rPr lang="en-US" dirty="0" smtClean="0"/>
              <a:t>GASNET/ARMCI:   I/O Vector, </a:t>
            </a:r>
            <a:r>
              <a:rPr lang="en-US" dirty="0" err="1" smtClean="0"/>
              <a:t>Strided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ARMCI:   Scale-and-sum accumulate operation</a:t>
            </a:r>
          </a:p>
          <a:p>
            <a:endParaRPr lang="en-US" dirty="0" smtClean="0"/>
          </a:p>
          <a:p>
            <a:r>
              <a:rPr lang="en-US" dirty="0" smtClean="0"/>
              <a:t>Performance of library implementation dependent, implementations are often tailored to work well with a specific machine.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I'll Talk About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74904" y="2052935"/>
            <a:ext cx="3992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Three communication libraries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2971800"/>
            <a:ext cx="3614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Communication Operations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581400" y="3957935"/>
            <a:ext cx="526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How they've been tailored for a machine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05000"/>
            <a:ext cx="1905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124200"/>
            <a:ext cx="2346033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4191000"/>
            <a:ext cx="22002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76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Context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4800" y="1154668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UEs (task/processes) need to communicate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4800" y="1600200"/>
            <a:ext cx="718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90600" y="1600200"/>
            <a:ext cx="2590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Synchronize Computation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90600" y="1981200"/>
            <a:ext cx="107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 Data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70628" y="2362200"/>
            <a:ext cx="4682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a programming model communication can be</a:t>
            </a:r>
          </a:p>
          <a:p>
            <a:r>
              <a:rPr lang="en-US" b="1" dirty="0" smtClean="0"/>
              <a:t>implicit </a:t>
            </a:r>
            <a:r>
              <a:rPr lang="en-US" dirty="0" smtClean="0"/>
              <a:t>or </a:t>
            </a:r>
            <a:r>
              <a:rPr lang="en-US" b="1" dirty="0" smtClean="0"/>
              <a:t>explicit</a:t>
            </a:r>
            <a:endParaRPr lang="en-US" b="1" dirty="0"/>
          </a:p>
        </p:txBody>
      </p:sp>
      <p:sp>
        <p:nvSpPr>
          <p:cNvPr id="40" name="Rectangle 39"/>
          <p:cNvSpPr/>
          <p:nvPr/>
        </p:nvSpPr>
        <p:spPr>
          <a:xfrm>
            <a:off x="152400" y="4419600"/>
            <a:ext cx="4876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if(id == 1)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MPI_Recv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(A, n, MPI_DOUBLE, 2, 0, 	MPI_COMM_WORLD);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 else if(id ==2) 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MPI_Send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(B, n, MPI_DOUBLE, 1, 0,                         	 	MPI_COMM_WORLD);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4800" y="3200400"/>
            <a:ext cx="5721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Example</a:t>
            </a:r>
            <a:r>
              <a:rPr lang="en-US" dirty="0" smtClean="0"/>
              <a:t>: Set array A on process 1 to array B on process 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257800" y="4572000"/>
            <a:ext cx="37689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this_image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== 1) then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A=B[2]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end if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810000" y="5105400"/>
            <a:ext cx="2438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124133" y="3810000"/>
            <a:ext cx="3486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Co-Array Fortran:  Implicit</a:t>
            </a:r>
            <a:endParaRPr lang="en-US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91370" y="3810000"/>
            <a:ext cx="1840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MPI:  Explicit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Models and Communication Libraries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5105400"/>
            <a:ext cx="1319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CHAPEL</a:t>
            </a:r>
            <a:endParaRPr lang="en-US" sz="2000" dirty="0"/>
          </a:p>
        </p:txBody>
      </p:sp>
      <p:pic>
        <p:nvPicPr>
          <p:cNvPr id="13" name="Picture 5" descr="http://upc.lbl.gov/images/upc-logo-tin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5397251"/>
            <a:ext cx="530058" cy="1003549"/>
          </a:xfrm>
          <a:prstGeom prst="rect">
            <a:avLst/>
          </a:prstGeom>
          <a:noFill/>
        </p:spPr>
      </p:pic>
      <p:pic>
        <p:nvPicPr>
          <p:cNvPr id="1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5473451"/>
            <a:ext cx="978568" cy="60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Titanium-meta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5092451"/>
            <a:ext cx="952222" cy="25652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296119"/>
            <a:ext cx="22955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1676400"/>
            <a:ext cx="152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6858000" y="4572000"/>
            <a:ext cx="1377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GlobalArrays</a:t>
            </a:r>
            <a:endParaRPr lang="en-US" dirty="0"/>
          </a:p>
        </p:txBody>
      </p:sp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1600" y="3048000"/>
            <a:ext cx="2346033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05400" y="2819400"/>
            <a:ext cx="22002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Connector 20"/>
          <p:cNvCxnSpPr/>
          <p:nvPr/>
        </p:nvCxnSpPr>
        <p:spPr>
          <a:xfrm rot="5400000">
            <a:off x="3124200" y="48768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81400" y="4495800"/>
            <a:ext cx="2260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Co-Array Fortran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143000" y="3962400"/>
            <a:ext cx="2819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029200" y="3962400"/>
            <a:ext cx="2590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Communication Operations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447800"/>
            <a:ext cx="8784777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Classification of communication operations:</a:t>
            </a:r>
          </a:p>
          <a:p>
            <a:r>
              <a:rPr lang="en-US" sz="2800" dirty="0"/>
              <a:t>	</a:t>
            </a:r>
            <a:r>
              <a:rPr lang="en-US" sz="2800" b="1" dirty="0" smtClean="0"/>
              <a:t>Blocking </a:t>
            </a:r>
            <a:r>
              <a:rPr lang="en-US" sz="2800" dirty="0" smtClean="0"/>
              <a:t>versus </a:t>
            </a:r>
            <a:r>
              <a:rPr lang="en-US" sz="2800" b="1" dirty="0" smtClean="0"/>
              <a:t>non-blocking</a:t>
            </a:r>
          </a:p>
          <a:p>
            <a:r>
              <a:rPr lang="en-US" sz="2800" dirty="0"/>
              <a:t>	</a:t>
            </a:r>
            <a:r>
              <a:rPr lang="en-US" sz="2800" b="1" dirty="0" smtClean="0"/>
              <a:t>Two-sided </a:t>
            </a:r>
            <a:r>
              <a:rPr lang="en-US" sz="2800" dirty="0" smtClean="0"/>
              <a:t>versus </a:t>
            </a:r>
            <a:r>
              <a:rPr lang="en-US" sz="2800" b="1" dirty="0" smtClean="0"/>
              <a:t>one-sided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2-sided: send, receive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1-sided: put, get, accumulate</a:t>
            </a:r>
          </a:p>
          <a:p>
            <a:endParaRPr lang="en-US" sz="2800" dirty="0"/>
          </a:p>
          <a:p>
            <a:r>
              <a:rPr lang="en-US" sz="2800" dirty="0" smtClean="0"/>
              <a:t>What  ARMCI/GASNET has that MPI doesn't: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- Stronger focus on 1-sided communication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- Active Messages (RPC mechanism)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- I/O vector and </a:t>
            </a:r>
            <a:r>
              <a:rPr lang="en-US" sz="2800" dirty="0" err="1" smtClean="0"/>
              <a:t>strided</a:t>
            </a:r>
            <a:r>
              <a:rPr lang="en-US" sz="2800" dirty="0" smtClean="0"/>
              <a:t> messages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- ARMCI: Sum-and-scale in one accumulate operation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667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 Optimizations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 Optimizations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048000"/>
            <a:ext cx="813376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Compare MPICH against IBM</a:t>
            </a:r>
          </a:p>
          <a:p>
            <a:endParaRPr lang="en-US" sz="2400" dirty="0" smtClean="0"/>
          </a:p>
          <a:p>
            <a:r>
              <a:rPr lang="en-US" sz="2400" dirty="0" smtClean="0"/>
              <a:t>Experimentally determine the behavior of ISEND/IRECV</a:t>
            </a:r>
          </a:p>
          <a:p>
            <a:endParaRPr lang="en-US" sz="2400" dirty="0" smtClean="0"/>
          </a:p>
          <a:p>
            <a:r>
              <a:rPr lang="en-US" sz="2400" dirty="0" smtClean="0"/>
              <a:t>Suggest optimization: Add in wait or test commands</a:t>
            </a:r>
          </a:p>
          <a:p>
            <a:endParaRPr lang="en-US" sz="2400" dirty="0" smtClean="0"/>
          </a:p>
          <a:p>
            <a:r>
              <a:rPr lang="en-US" sz="2400" dirty="0" smtClean="0"/>
              <a:t>Show 27% reduction in communication time for  SAMR example</a:t>
            </a:r>
            <a:endParaRPr lang="en-US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152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057400" y="11430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J. </a:t>
            </a:r>
            <a:r>
              <a:rPr lang="en-US" dirty="0" err="1"/>
              <a:t>Nieplocha</a:t>
            </a:r>
            <a:r>
              <a:rPr lang="en-US" dirty="0"/>
              <a:t> and B. Carpenter. </a:t>
            </a:r>
            <a:r>
              <a:rPr lang="en-US" sz="2000" b="1" dirty="0" err="1"/>
              <a:t>Armci</a:t>
            </a:r>
            <a:r>
              <a:rPr lang="en-US" sz="2000" b="1" dirty="0"/>
              <a:t>: A </a:t>
            </a:r>
            <a:r>
              <a:rPr lang="en-US" sz="2000" b="1" dirty="0" smtClean="0"/>
              <a:t>portable remote </a:t>
            </a:r>
            <a:r>
              <a:rPr lang="en-US" sz="2000" b="1" dirty="0"/>
              <a:t>memory copy library for distributed array </a:t>
            </a:r>
            <a:r>
              <a:rPr lang="en-US" sz="2000" b="1" dirty="0" smtClean="0"/>
              <a:t>libraries </a:t>
            </a:r>
            <a:r>
              <a:rPr lang="en-US" sz="2000" b="1" dirty="0"/>
              <a:t>and compiler run-time systems</a:t>
            </a:r>
            <a:r>
              <a:rPr lang="en-US" dirty="0"/>
              <a:t>.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Parallel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 Distributed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Processing, volume 1586 of Lecture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Notes in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Computer Science, pages 533{546. Springer Berlin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 Heidelberg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1999.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 Optimizations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3886200"/>
            <a:ext cx="6292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Modifying </a:t>
            </a:r>
            <a:r>
              <a:rPr lang="en-US" dirty="0" err="1" smtClean="0"/>
              <a:t>GASNet</a:t>
            </a:r>
            <a:r>
              <a:rPr lang="en-US" dirty="0" smtClean="0"/>
              <a:t> to use Cray XT's native communication library:</a:t>
            </a:r>
          </a:p>
          <a:p>
            <a:r>
              <a:rPr lang="en-US" dirty="0" smtClean="0"/>
              <a:t>Portals</a:t>
            </a:r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2346033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819400" y="1405116"/>
            <a:ext cx="6096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D. </a:t>
            </a:r>
            <a:r>
              <a:rPr lang="en-US" dirty="0" err="1"/>
              <a:t>Bonachea</a:t>
            </a:r>
            <a:r>
              <a:rPr lang="en-US" dirty="0"/>
              <a:t>, </a:t>
            </a:r>
            <a:r>
              <a:rPr lang="en-US" dirty="0" smtClean="0"/>
              <a:t>P. H. Hargrove, M. Welcome, and K</a:t>
            </a:r>
            <a:r>
              <a:rPr lang="en-US" dirty="0"/>
              <a:t>. </a:t>
            </a:r>
            <a:r>
              <a:rPr lang="en-US" dirty="0" err="1"/>
              <a:t>Yelick</a:t>
            </a:r>
            <a:r>
              <a:rPr lang="en-US" dirty="0"/>
              <a:t>. </a:t>
            </a:r>
            <a:endParaRPr lang="en-US" sz="500" b="1" dirty="0" smtClean="0"/>
          </a:p>
          <a:p>
            <a:r>
              <a:rPr lang="en-US" sz="2000" b="1" dirty="0" smtClean="0"/>
              <a:t>Porting </a:t>
            </a:r>
            <a:r>
              <a:rPr lang="en-US" sz="2000" b="1" dirty="0" err="1"/>
              <a:t>gasnet</a:t>
            </a:r>
            <a:r>
              <a:rPr lang="en-US" sz="2000" b="1" dirty="0"/>
              <a:t> to portals: Partitioned </a:t>
            </a:r>
            <a:r>
              <a:rPr lang="en-US" sz="2000" b="1" dirty="0" smtClean="0"/>
              <a:t>global address </a:t>
            </a:r>
            <a:r>
              <a:rPr lang="en-US" sz="2000" b="1" dirty="0"/>
              <a:t>space (</a:t>
            </a:r>
            <a:r>
              <a:rPr lang="en-US" sz="2000" b="1" dirty="0" err="1"/>
              <a:t>pgas</a:t>
            </a:r>
            <a:r>
              <a:rPr lang="en-US" sz="2000" b="1" dirty="0"/>
              <a:t>) language support for the </a:t>
            </a:r>
            <a:r>
              <a:rPr lang="en-US" sz="2000" b="1" dirty="0" err="1"/>
              <a:t>cray</a:t>
            </a:r>
            <a:r>
              <a:rPr lang="en-US" sz="2000" b="1" dirty="0"/>
              <a:t> </a:t>
            </a:r>
            <a:r>
              <a:rPr lang="en-US" sz="2000" b="1" dirty="0" smtClean="0"/>
              <a:t>XT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Cray Users Group, 2009.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39999">
                <a:schemeClr val="accent3">
                  <a:lumMod val="40000"/>
                  <a:lumOff val="60000"/>
                </a:schemeClr>
              </a:gs>
              <a:gs pos="7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err="1" smtClean="0">
                <a:solidFill>
                  <a:schemeClr val="tx1"/>
                </a:solidFill>
              </a:rPr>
              <a:t>AndyStone</a:t>
            </a:r>
            <a:r>
              <a:rPr lang="en-US" sz="1400" dirty="0" smtClean="0">
                <a:solidFill>
                  <a:schemeClr val="tx1"/>
                </a:solidFill>
              </a:rPr>
              <a:t>  -- CS653 Paper Review Presentation , Sept 21, 2010	</a:t>
            </a:r>
            <a:r>
              <a:rPr lang="en-US" dirty="0" smtClean="0">
                <a:solidFill>
                  <a:schemeClr val="tx1"/>
                </a:solidFill>
              </a:rPr>
              <a:t>Slide </a:t>
            </a:r>
            <a:fld id="{5C46379F-106B-45FA-B27E-4F5964B2DD0C}" type="slidenum">
              <a:rPr lang="en-US" smtClean="0">
                <a:solidFill>
                  <a:schemeClr val="tx1"/>
                </a:solidFill>
              </a:rPr>
              <a:pPr>
                <a:tabLst>
                  <a:tab pos="8289925" algn="l"/>
                </a:tabLst>
              </a:p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 Optimizations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" y="3581400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Accumulate</a:t>
            </a:r>
            <a:r>
              <a:rPr lang="en-US" sz="2800" dirty="0" smtClean="0"/>
              <a:t> is implemented differently on different machines</a:t>
            </a:r>
          </a:p>
          <a:p>
            <a:r>
              <a:rPr lang="en-US" sz="2800" dirty="0" smtClean="0"/>
              <a:t>IBM SP: Owner-computes</a:t>
            </a:r>
          </a:p>
          <a:p>
            <a:r>
              <a:rPr lang="en-US" sz="2800" dirty="0" smtClean="0"/>
              <a:t>Cray T3E: Source-computes</a:t>
            </a:r>
            <a:endParaRPr lang="en-US" sz="2800" dirty="0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" y="1143000"/>
            <a:ext cx="22002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971800" y="117354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</a:t>
            </a:r>
            <a:r>
              <a:rPr lang="en-US" dirty="0"/>
              <a:t>. </a:t>
            </a:r>
            <a:r>
              <a:rPr lang="en-US" dirty="0" err="1"/>
              <a:t>Nieplocha</a:t>
            </a:r>
            <a:r>
              <a:rPr lang="en-US" dirty="0"/>
              <a:t> and B. Carpenter</a:t>
            </a:r>
            <a:r>
              <a:rPr lang="en-US" dirty="0" smtClean="0"/>
              <a:t>.  </a:t>
            </a:r>
            <a:r>
              <a:rPr lang="en-US" sz="2000" b="1" dirty="0" err="1" smtClean="0"/>
              <a:t>Armci</a:t>
            </a:r>
            <a:r>
              <a:rPr lang="en-US" sz="2000" b="1" dirty="0"/>
              <a:t>: A </a:t>
            </a:r>
            <a:r>
              <a:rPr lang="en-US" sz="2000" b="1" dirty="0" smtClean="0"/>
              <a:t>portable remote </a:t>
            </a:r>
            <a:r>
              <a:rPr lang="en-US" sz="2000" b="1" dirty="0"/>
              <a:t>memory copy library for distributed array </a:t>
            </a:r>
            <a:r>
              <a:rPr lang="en-US" sz="2000" b="1" dirty="0" smtClean="0"/>
              <a:t>libraries </a:t>
            </a:r>
            <a:r>
              <a:rPr lang="en-US" sz="2000" b="1" dirty="0"/>
              <a:t>and compiler run-time systems</a:t>
            </a:r>
            <a:r>
              <a:rPr lang="en-US" dirty="0"/>
              <a:t>.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Parallel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 Distributed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Processing, volume 1586 of Lecture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Notes in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Computer Science, pages 533{546. Springer Berlin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 Heidelberg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1999.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505</Words>
  <Application>Microsoft Macintosh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Communication Libraries for Parallel-Programming-Model Runtime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Libraries for Parallel-Programming-Model Runtime Systems</dc:title>
  <dc:creator>stonea</dc:creator>
  <cp:lastModifiedBy>Andrew Stone</cp:lastModifiedBy>
  <cp:revision>59</cp:revision>
  <dcterms:created xsi:type="dcterms:W3CDTF">2010-11-12T22:50:28Z</dcterms:created>
  <dcterms:modified xsi:type="dcterms:W3CDTF">2012-10-13T02:59:54Z</dcterms:modified>
</cp:coreProperties>
</file>