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84" r:id="rId3"/>
    <p:sldId id="287" r:id="rId4"/>
    <p:sldId id="289" r:id="rId5"/>
    <p:sldId id="290" r:id="rId6"/>
    <p:sldId id="285" r:id="rId7"/>
    <p:sldId id="275" r:id="rId8"/>
    <p:sldId id="257" r:id="rId9"/>
    <p:sldId id="265" r:id="rId10"/>
    <p:sldId id="280" r:id="rId11"/>
    <p:sldId id="276" r:id="rId12"/>
    <p:sldId id="281" r:id="rId13"/>
    <p:sldId id="279" r:id="rId14"/>
    <p:sldId id="271" r:id="rId15"/>
    <p:sldId id="264" r:id="rId16"/>
    <p:sldId id="282" r:id="rId17"/>
    <p:sldId id="283" r:id="rId18"/>
    <p:sldId id="267" r:id="rId19"/>
    <p:sldId id="268" r:id="rId20"/>
    <p:sldId id="277" r:id="rId21"/>
    <p:sldId id="291" r:id="rId22"/>
    <p:sldId id="273" r:id="rId23"/>
    <p:sldId id="278" r:id="rId24"/>
    <p:sldId id="286" r:id="rId25"/>
    <p:sldId id="292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5F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12" autoAdjust="0"/>
    <p:restoredTop sz="98846" autoAdjust="0"/>
  </p:normalViewPr>
  <p:slideViewPr>
    <p:cSldViewPr>
      <p:cViewPr varScale="1">
        <p:scale>
          <a:sx n="145" d="100"/>
          <a:sy n="145" d="100"/>
        </p:scale>
        <p:origin x="-107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file:///C:\Users\stonea\Documents\Book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v>Actual</c:v>
          </c:tx>
          <c:spPr>
            <a:ln w="53975"/>
          </c:spPr>
          <c:val>
            <c:numRef>
              <c:f>Sheet1!$B$1:$B$4</c:f>
              <c:numCache>
                <c:formatCode>General</c:formatCode>
                <c:ptCount val="4"/>
                <c:pt idx="0">
                  <c:v>1.0</c:v>
                </c:pt>
                <c:pt idx="1">
                  <c:v>1.42</c:v>
                </c:pt>
                <c:pt idx="2">
                  <c:v>1.53</c:v>
                </c:pt>
                <c:pt idx="3">
                  <c:v>2.48</c:v>
                </c:pt>
              </c:numCache>
            </c:numRef>
          </c:val>
          <c:smooth val="0"/>
        </c:ser>
        <c:ser>
          <c:idx val="1"/>
          <c:order val="1"/>
          <c:tx>
            <c:v>Ideal</c:v>
          </c:tx>
          <c:spPr>
            <a:ln w="53975"/>
          </c:spPr>
          <c:val>
            <c:numRef>
              <c:f>Sheet1!$C$1:$C$4</c:f>
              <c:numCache>
                <c:formatCode>General</c:formatCode>
                <c:ptCount val="4"/>
                <c:pt idx="0">
                  <c:v>1.0</c:v>
                </c:pt>
                <c:pt idx="1">
                  <c:v>2.0</c:v>
                </c:pt>
                <c:pt idx="2">
                  <c:v>3.0</c:v>
                </c:pt>
                <c:pt idx="3">
                  <c:v>4.0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33941640"/>
        <c:axId val="2133552008"/>
      </c:lineChart>
      <c:catAx>
        <c:axId val="21339416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400"/>
                </a:pPr>
                <a:r>
                  <a:rPr lang="en-US" sz="2400"/>
                  <a:t>Number of threads</a:t>
                </a:r>
              </a:p>
            </c:rich>
          </c:tx>
          <c:layout/>
          <c:overlay val="0"/>
        </c:title>
        <c:majorTickMark val="none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2133552008"/>
        <c:crosses val="autoZero"/>
        <c:auto val="1"/>
        <c:lblAlgn val="ctr"/>
        <c:lblOffset val="100"/>
        <c:noMultiLvlLbl val="0"/>
      </c:catAx>
      <c:valAx>
        <c:axId val="2133552008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400"/>
                </a:pPr>
                <a:r>
                  <a:rPr lang="en-US" sz="2400"/>
                  <a:t>Speedup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213394164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EF705-A9EA-4B0B-BFDB-7F849DA90DBE}" type="datetimeFigureOut">
              <a:rPr lang="en-US" smtClean="0"/>
              <a:pPr/>
              <a:t>9/23/12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6278C3-C7EB-49EC-B305-00D34512DF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711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Shrink image:</a:t>
            </a:r>
          </a:p>
          <a:p>
            <a:r>
              <a:rPr lang="en-US" dirty="0" smtClean="0"/>
              <a:t>- Experimentally</a:t>
            </a:r>
            <a:r>
              <a:rPr lang="en-US" baseline="0" dirty="0" smtClean="0"/>
              <a:t> produced model of internet topology</a:t>
            </a:r>
          </a:p>
          <a:p>
            <a:r>
              <a:rPr lang="en-US" baseline="0" dirty="0" smtClean="0"/>
              <a:t>- Nodes are ISPs (Autonomous systems)</a:t>
            </a:r>
          </a:p>
          <a:p>
            <a:r>
              <a:rPr lang="en-US" baseline="0" dirty="0" smtClean="0"/>
              <a:t>	- 35K (</a:t>
            </a:r>
            <a:r>
              <a:rPr lang="en-US" baseline="0" dirty="0" err="1" smtClean="0"/>
              <a:t>Actuall</a:t>
            </a:r>
            <a:r>
              <a:rPr lang="en-US" baseline="0" dirty="0" smtClean="0"/>
              <a:t> have this one)!!</a:t>
            </a:r>
          </a:p>
          <a:p>
            <a:r>
              <a:rPr lang="en-US" baseline="0" dirty="0" smtClean="0"/>
              <a:t>- Researchers want to simulate routing on this topology</a:t>
            </a:r>
          </a:p>
          <a:p>
            <a:r>
              <a:rPr lang="en-US" baseline="0" dirty="0" smtClean="0"/>
              <a:t>- Results: routing tables</a:t>
            </a:r>
          </a:p>
          <a:p>
            <a:r>
              <a:rPr lang="en-US" dirty="0" smtClean="0"/>
              <a:t>- No existing work can scale to this problem</a:t>
            </a:r>
          </a:p>
          <a:p>
            <a:r>
              <a:rPr lang="en-US" dirty="0" smtClean="0"/>
              <a:t>- But our work can, and has:</a:t>
            </a:r>
          </a:p>
          <a:p>
            <a:r>
              <a:rPr lang="en-US" dirty="0" smtClean="0"/>
              <a:t>- Current work: Networking researchers are using this simulator</a:t>
            </a:r>
            <a:r>
              <a:rPr lang="en-US" baseline="0" dirty="0" smtClean="0"/>
              <a:t> to compare the resulting routing tables to actual routing tables.</a:t>
            </a:r>
          </a:p>
          <a:p>
            <a:r>
              <a:rPr lang="en-US" baseline="0" dirty="0" smtClean="0"/>
              <a:t>	- Based on this we're coming up with ideas to improve accuracy of topology and better model protocol.</a:t>
            </a:r>
          </a:p>
          <a:p>
            <a:r>
              <a:rPr lang="en-US" baseline="0" dirty="0" smtClean="0"/>
              <a:t>	- Leading to future research</a:t>
            </a:r>
          </a:p>
          <a:p>
            <a:r>
              <a:rPr lang="en-US" baseline="0" dirty="0" smtClean="0"/>
              <a:t>	"Opening a research frontier"</a:t>
            </a:r>
            <a:endParaRPr lang="en-US" dirty="0" smtClean="0"/>
          </a:p>
          <a:p>
            <a:r>
              <a:rPr lang="en-US" dirty="0" smtClean="0"/>
              <a:t>---------------------------------------------</a:t>
            </a:r>
          </a:p>
          <a:p>
            <a:endParaRPr lang="en-US" dirty="0" smtClean="0"/>
          </a:p>
          <a:p>
            <a:r>
              <a:rPr lang="en-US" dirty="0" smtClean="0"/>
              <a:t>Internet </a:t>
            </a:r>
            <a:r>
              <a:rPr lang="en-US" dirty="0" err="1" smtClean="0"/>
              <a:t>toplogy</a:t>
            </a:r>
            <a:r>
              <a:rPr lang="en-US" dirty="0" smtClean="0"/>
              <a:t> between domains</a:t>
            </a:r>
          </a:p>
          <a:p>
            <a:r>
              <a:rPr lang="en-US" dirty="0" smtClean="0"/>
              <a:t>Simulate</a:t>
            </a:r>
            <a:r>
              <a:rPr lang="en-US" baseline="0" dirty="0" smtClean="0"/>
              <a:t> different protocols (BGP) </a:t>
            </a:r>
          </a:p>
          <a:p>
            <a:r>
              <a:rPr lang="en-US" baseline="0" dirty="0" smtClean="0"/>
              <a:t>Verify models and models of policy</a:t>
            </a:r>
            <a:endParaRPr lang="en-US" dirty="0" smtClean="0"/>
          </a:p>
          <a:p>
            <a:r>
              <a:rPr lang="en-US" dirty="0" smtClean="0"/>
              <a:t>Each node is an autonomous system (ISP)</a:t>
            </a:r>
          </a:p>
          <a:p>
            <a:r>
              <a:rPr lang="en-US" dirty="0" smtClean="0"/>
              <a:t>35K nodes</a:t>
            </a:r>
          </a:p>
          <a:p>
            <a:r>
              <a:rPr lang="en-US" baseline="0" dirty="0" smtClean="0"/>
              <a:t>&lt;differences come in through the edge labels&gt;</a:t>
            </a:r>
          </a:p>
          <a:p>
            <a:endParaRPr lang="en-US" baseline="0" dirty="0" smtClean="0"/>
          </a:p>
          <a:p>
            <a:r>
              <a:rPr lang="en-US" baseline="0" dirty="0" smtClean="0"/>
              <a:t>Points to explicitly add:</a:t>
            </a:r>
          </a:p>
          <a:p>
            <a:r>
              <a:rPr lang="en-US" baseline="0" dirty="0" smtClean="0"/>
              <a:t>	- 35 K nodes</a:t>
            </a:r>
          </a:p>
          <a:p>
            <a:r>
              <a:rPr lang="en-US" baseline="0" dirty="0" smtClean="0"/>
              <a:t>	- want to simulate BGP</a:t>
            </a:r>
          </a:p>
          <a:p>
            <a:r>
              <a:rPr lang="en-US" baseline="0" dirty="0" smtClean="0"/>
              <a:t>	- Want to get routing tables BGP</a:t>
            </a:r>
          </a:p>
          <a:p>
            <a:endParaRPr lang="en-US" baseline="0" dirty="0" smtClean="0"/>
          </a:p>
          <a:p>
            <a:r>
              <a:rPr lang="en-US" baseline="0" dirty="0" smtClean="0"/>
              <a:t>Use the phrase "could not do before"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6278C3-C7EB-49EC-B305-00D34512DF4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Shrink image:</a:t>
            </a:r>
          </a:p>
          <a:p>
            <a:r>
              <a:rPr lang="en-US" dirty="0" smtClean="0"/>
              <a:t>- Experimentally</a:t>
            </a:r>
            <a:r>
              <a:rPr lang="en-US" baseline="0" dirty="0" smtClean="0"/>
              <a:t> produced model of internet topology</a:t>
            </a:r>
          </a:p>
          <a:p>
            <a:r>
              <a:rPr lang="en-US" baseline="0" dirty="0" smtClean="0"/>
              <a:t>- Nodes are ISPs (Autonomous systems)</a:t>
            </a:r>
          </a:p>
          <a:p>
            <a:r>
              <a:rPr lang="en-US" baseline="0" dirty="0" smtClean="0"/>
              <a:t>	- 35K (</a:t>
            </a:r>
            <a:r>
              <a:rPr lang="en-US" baseline="0" dirty="0" err="1" smtClean="0"/>
              <a:t>Actuall</a:t>
            </a:r>
            <a:r>
              <a:rPr lang="en-US" baseline="0" dirty="0" smtClean="0"/>
              <a:t> have this one)!!</a:t>
            </a:r>
          </a:p>
          <a:p>
            <a:r>
              <a:rPr lang="en-US" baseline="0" dirty="0" smtClean="0"/>
              <a:t>- Researchers want to simulate routing on this topology</a:t>
            </a:r>
          </a:p>
          <a:p>
            <a:r>
              <a:rPr lang="en-US" baseline="0" dirty="0" smtClean="0"/>
              <a:t>- Results: routing tables</a:t>
            </a:r>
          </a:p>
          <a:p>
            <a:r>
              <a:rPr lang="en-US" dirty="0" smtClean="0"/>
              <a:t>- No existing work can scale to this problem</a:t>
            </a:r>
          </a:p>
          <a:p>
            <a:r>
              <a:rPr lang="en-US" dirty="0" smtClean="0"/>
              <a:t>- But our work can, and has:</a:t>
            </a:r>
          </a:p>
          <a:p>
            <a:r>
              <a:rPr lang="en-US" dirty="0" smtClean="0"/>
              <a:t>- Current work: Networking researchers are using this simulator</a:t>
            </a:r>
            <a:r>
              <a:rPr lang="en-US" baseline="0" dirty="0" smtClean="0"/>
              <a:t> to compare the resulting routing tables to actual routing tables.</a:t>
            </a:r>
          </a:p>
          <a:p>
            <a:r>
              <a:rPr lang="en-US" baseline="0" dirty="0" smtClean="0"/>
              <a:t>	- Based on this we're coming up with ideas to improve accuracy of topology and better model protocol.</a:t>
            </a:r>
          </a:p>
          <a:p>
            <a:r>
              <a:rPr lang="en-US" baseline="0" dirty="0" smtClean="0"/>
              <a:t>	- Leading to future research</a:t>
            </a:r>
          </a:p>
          <a:p>
            <a:r>
              <a:rPr lang="en-US" baseline="0" dirty="0" smtClean="0"/>
              <a:t>	"Opening a research frontier"</a:t>
            </a:r>
            <a:endParaRPr lang="en-US" dirty="0" smtClean="0"/>
          </a:p>
          <a:p>
            <a:r>
              <a:rPr lang="en-US" dirty="0" smtClean="0"/>
              <a:t>---------------------------------------------</a:t>
            </a:r>
          </a:p>
          <a:p>
            <a:endParaRPr lang="en-US" dirty="0" smtClean="0"/>
          </a:p>
          <a:p>
            <a:r>
              <a:rPr lang="en-US" dirty="0" smtClean="0"/>
              <a:t>Internet </a:t>
            </a:r>
            <a:r>
              <a:rPr lang="en-US" dirty="0" err="1" smtClean="0"/>
              <a:t>toplogy</a:t>
            </a:r>
            <a:r>
              <a:rPr lang="en-US" dirty="0" smtClean="0"/>
              <a:t> between domains</a:t>
            </a:r>
          </a:p>
          <a:p>
            <a:r>
              <a:rPr lang="en-US" dirty="0" smtClean="0"/>
              <a:t>Simulate</a:t>
            </a:r>
            <a:r>
              <a:rPr lang="en-US" baseline="0" dirty="0" smtClean="0"/>
              <a:t> different protocols (BGP) </a:t>
            </a:r>
          </a:p>
          <a:p>
            <a:r>
              <a:rPr lang="en-US" baseline="0" dirty="0" smtClean="0"/>
              <a:t>Verify models and models of policy</a:t>
            </a:r>
            <a:endParaRPr lang="en-US" dirty="0" smtClean="0"/>
          </a:p>
          <a:p>
            <a:r>
              <a:rPr lang="en-US" dirty="0" smtClean="0"/>
              <a:t>Each node is an autonomous system (ISP)</a:t>
            </a:r>
          </a:p>
          <a:p>
            <a:r>
              <a:rPr lang="en-US" dirty="0" smtClean="0"/>
              <a:t>35K nodes</a:t>
            </a:r>
          </a:p>
          <a:p>
            <a:r>
              <a:rPr lang="en-US" baseline="0" dirty="0" smtClean="0"/>
              <a:t>&lt;differences come in through the edge labels&gt;</a:t>
            </a:r>
          </a:p>
          <a:p>
            <a:endParaRPr lang="en-US" baseline="0" dirty="0" smtClean="0"/>
          </a:p>
          <a:p>
            <a:r>
              <a:rPr lang="en-US" baseline="0" dirty="0" smtClean="0"/>
              <a:t>Points to explicitly add:</a:t>
            </a:r>
          </a:p>
          <a:p>
            <a:r>
              <a:rPr lang="en-US" baseline="0" dirty="0" smtClean="0"/>
              <a:t>	- 35 K nodes</a:t>
            </a:r>
          </a:p>
          <a:p>
            <a:r>
              <a:rPr lang="en-US" baseline="0" dirty="0" smtClean="0"/>
              <a:t>	- want to simulate BGP</a:t>
            </a:r>
          </a:p>
          <a:p>
            <a:r>
              <a:rPr lang="en-US" baseline="0" dirty="0" smtClean="0"/>
              <a:t>	- Want to get routing tables BGP</a:t>
            </a:r>
          </a:p>
          <a:p>
            <a:endParaRPr lang="en-US" baseline="0" dirty="0" smtClean="0"/>
          </a:p>
          <a:p>
            <a:r>
              <a:rPr lang="en-US" baseline="0" dirty="0" smtClean="0"/>
              <a:t>Use the phrase "could not do before"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6278C3-C7EB-49EC-B305-00D34512DF4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Shrink image:</a:t>
            </a:r>
          </a:p>
          <a:p>
            <a:r>
              <a:rPr lang="en-US" dirty="0" smtClean="0"/>
              <a:t>- Experimentally</a:t>
            </a:r>
            <a:r>
              <a:rPr lang="en-US" baseline="0" dirty="0" smtClean="0"/>
              <a:t> produced model of internet topology</a:t>
            </a:r>
          </a:p>
          <a:p>
            <a:r>
              <a:rPr lang="en-US" baseline="0" dirty="0" smtClean="0"/>
              <a:t>- Nodes are ISPs (Autonomous systems)</a:t>
            </a:r>
          </a:p>
          <a:p>
            <a:r>
              <a:rPr lang="en-US" baseline="0" dirty="0" smtClean="0"/>
              <a:t>	- 35K (</a:t>
            </a:r>
            <a:r>
              <a:rPr lang="en-US" baseline="0" dirty="0" err="1" smtClean="0"/>
              <a:t>Actuall</a:t>
            </a:r>
            <a:r>
              <a:rPr lang="en-US" baseline="0" dirty="0" smtClean="0"/>
              <a:t> have this one)!!</a:t>
            </a:r>
          </a:p>
          <a:p>
            <a:r>
              <a:rPr lang="en-US" baseline="0" dirty="0" smtClean="0"/>
              <a:t>- Researchers want to simulate routing on this topology</a:t>
            </a:r>
          </a:p>
          <a:p>
            <a:r>
              <a:rPr lang="en-US" baseline="0" dirty="0" smtClean="0"/>
              <a:t>- Results: routing tables</a:t>
            </a:r>
          </a:p>
          <a:p>
            <a:r>
              <a:rPr lang="en-US" dirty="0" smtClean="0"/>
              <a:t>- No existing work can scale to this problem</a:t>
            </a:r>
          </a:p>
          <a:p>
            <a:r>
              <a:rPr lang="en-US" dirty="0" smtClean="0"/>
              <a:t>- But our work can, and has:</a:t>
            </a:r>
          </a:p>
          <a:p>
            <a:r>
              <a:rPr lang="en-US" dirty="0" smtClean="0"/>
              <a:t>- Current work: Networking researchers are using this simulator</a:t>
            </a:r>
            <a:r>
              <a:rPr lang="en-US" baseline="0" dirty="0" smtClean="0"/>
              <a:t> to compare the resulting routing tables to actual routing tables.</a:t>
            </a:r>
          </a:p>
          <a:p>
            <a:r>
              <a:rPr lang="en-US" baseline="0" dirty="0" smtClean="0"/>
              <a:t>	- Based on this we're coming up with ideas to improve accuracy of topology and better model protocol.</a:t>
            </a:r>
          </a:p>
          <a:p>
            <a:r>
              <a:rPr lang="en-US" baseline="0" dirty="0" smtClean="0"/>
              <a:t>	- Leading to future research</a:t>
            </a:r>
          </a:p>
          <a:p>
            <a:r>
              <a:rPr lang="en-US" baseline="0" dirty="0" smtClean="0"/>
              <a:t>	"Opening a research frontier"</a:t>
            </a:r>
            <a:endParaRPr lang="en-US" dirty="0" smtClean="0"/>
          </a:p>
          <a:p>
            <a:r>
              <a:rPr lang="en-US" dirty="0" smtClean="0"/>
              <a:t>---------------------------------------------</a:t>
            </a:r>
          </a:p>
          <a:p>
            <a:endParaRPr lang="en-US" dirty="0" smtClean="0"/>
          </a:p>
          <a:p>
            <a:r>
              <a:rPr lang="en-US" dirty="0" smtClean="0"/>
              <a:t>Internet </a:t>
            </a:r>
            <a:r>
              <a:rPr lang="en-US" dirty="0" err="1" smtClean="0"/>
              <a:t>toplogy</a:t>
            </a:r>
            <a:r>
              <a:rPr lang="en-US" dirty="0" smtClean="0"/>
              <a:t> between domains</a:t>
            </a:r>
          </a:p>
          <a:p>
            <a:r>
              <a:rPr lang="en-US" dirty="0" smtClean="0"/>
              <a:t>Simulate</a:t>
            </a:r>
            <a:r>
              <a:rPr lang="en-US" baseline="0" dirty="0" smtClean="0"/>
              <a:t> different protocols (BGP) </a:t>
            </a:r>
          </a:p>
          <a:p>
            <a:r>
              <a:rPr lang="en-US" baseline="0" dirty="0" smtClean="0"/>
              <a:t>Verify models and models of policy</a:t>
            </a:r>
            <a:endParaRPr lang="en-US" dirty="0" smtClean="0"/>
          </a:p>
          <a:p>
            <a:r>
              <a:rPr lang="en-US" dirty="0" smtClean="0"/>
              <a:t>Each node is an autonomous system (ISP)</a:t>
            </a:r>
          </a:p>
          <a:p>
            <a:r>
              <a:rPr lang="en-US" dirty="0" smtClean="0"/>
              <a:t>35K nodes</a:t>
            </a:r>
          </a:p>
          <a:p>
            <a:r>
              <a:rPr lang="en-US" baseline="0" dirty="0" smtClean="0"/>
              <a:t>&lt;differences come in through the edge labels&gt;</a:t>
            </a:r>
          </a:p>
          <a:p>
            <a:endParaRPr lang="en-US" baseline="0" dirty="0" smtClean="0"/>
          </a:p>
          <a:p>
            <a:r>
              <a:rPr lang="en-US" baseline="0" dirty="0" smtClean="0"/>
              <a:t>Points to explicitly add:</a:t>
            </a:r>
          </a:p>
          <a:p>
            <a:r>
              <a:rPr lang="en-US" baseline="0" dirty="0" smtClean="0"/>
              <a:t>	- 35 K nodes</a:t>
            </a:r>
          </a:p>
          <a:p>
            <a:r>
              <a:rPr lang="en-US" baseline="0" dirty="0" smtClean="0"/>
              <a:t>	- want to simulate BGP</a:t>
            </a:r>
          </a:p>
          <a:p>
            <a:r>
              <a:rPr lang="en-US" baseline="0" dirty="0" smtClean="0"/>
              <a:t>	- Want to get routing tables BGP</a:t>
            </a:r>
          </a:p>
          <a:p>
            <a:endParaRPr lang="en-US" baseline="0" dirty="0" smtClean="0"/>
          </a:p>
          <a:p>
            <a:r>
              <a:rPr lang="en-US" baseline="0" dirty="0" smtClean="0"/>
              <a:t>Use the phrase "could not do before"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6278C3-C7EB-49EC-B305-00D34512DF4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Shrink image:</a:t>
            </a:r>
          </a:p>
          <a:p>
            <a:r>
              <a:rPr lang="en-US" dirty="0" smtClean="0"/>
              <a:t>- Experimentally</a:t>
            </a:r>
            <a:r>
              <a:rPr lang="en-US" baseline="0" dirty="0" smtClean="0"/>
              <a:t> produced model of internet topology</a:t>
            </a:r>
          </a:p>
          <a:p>
            <a:r>
              <a:rPr lang="en-US" baseline="0" dirty="0" smtClean="0"/>
              <a:t>- Nodes are ISPs (Autonomous systems)</a:t>
            </a:r>
          </a:p>
          <a:p>
            <a:r>
              <a:rPr lang="en-US" baseline="0" dirty="0" smtClean="0"/>
              <a:t>	- 35K (</a:t>
            </a:r>
            <a:r>
              <a:rPr lang="en-US" baseline="0" dirty="0" err="1" smtClean="0"/>
              <a:t>Actuall</a:t>
            </a:r>
            <a:r>
              <a:rPr lang="en-US" baseline="0" dirty="0" smtClean="0"/>
              <a:t> have this one)!!</a:t>
            </a:r>
          </a:p>
          <a:p>
            <a:r>
              <a:rPr lang="en-US" baseline="0" dirty="0" smtClean="0"/>
              <a:t>- Researchers want to simulate routing on this topology</a:t>
            </a:r>
          </a:p>
          <a:p>
            <a:r>
              <a:rPr lang="en-US" baseline="0" dirty="0" smtClean="0"/>
              <a:t>- Results: routing tables</a:t>
            </a:r>
          </a:p>
          <a:p>
            <a:r>
              <a:rPr lang="en-US" dirty="0" smtClean="0"/>
              <a:t>- No existing work can scale to this problem</a:t>
            </a:r>
          </a:p>
          <a:p>
            <a:r>
              <a:rPr lang="en-US" dirty="0" smtClean="0"/>
              <a:t>- But our work can, and has:</a:t>
            </a:r>
          </a:p>
          <a:p>
            <a:r>
              <a:rPr lang="en-US" dirty="0" smtClean="0"/>
              <a:t>- Current work: Networking researchers are using this simulator</a:t>
            </a:r>
            <a:r>
              <a:rPr lang="en-US" baseline="0" dirty="0" smtClean="0"/>
              <a:t> to compare the resulting routing tables to actual routing tables.</a:t>
            </a:r>
          </a:p>
          <a:p>
            <a:r>
              <a:rPr lang="en-US" baseline="0" dirty="0" smtClean="0"/>
              <a:t>	- Based on this we're coming up with ideas to improve accuracy of topology and better model protocol.</a:t>
            </a:r>
          </a:p>
          <a:p>
            <a:r>
              <a:rPr lang="en-US" baseline="0" dirty="0" smtClean="0"/>
              <a:t>	- Leading to future research</a:t>
            </a:r>
          </a:p>
          <a:p>
            <a:r>
              <a:rPr lang="en-US" baseline="0" dirty="0" smtClean="0"/>
              <a:t>	"Opening a research frontier"</a:t>
            </a:r>
            <a:endParaRPr lang="en-US" dirty="0" smtClean="0"/>
          </a:p>
          <a:p>
            <a:r>
              <a:rPr lang="en-US" dirty="0" smtClean="0"/>
              <a:t>---------------------------------------------</a:t>
            </a:r>
          </a:p>
          <a:p>
            <a:endParaRPr lang="en-US" dirty="0" smtClean="0"/>
          </a:p>
          <a:p>
            <a:r>
              <a:rPr lang="en-US" dirty="0" smtClean="0"/>
              <a:t>Internet </a:t>
            </a:r>
            <a:r>
              <a:rPr lang="en-US" dirty="0" err="1" smtClean="0"/>
              <a:t>toplogy</a:t>
            </a:r>
            <a:r>
              <a:rPr lang="en-US" dirty="0" smtClean="0"/>
              <a:t> between domains</a:t>
            </a:r>
          </a:p>
          <a:p>
            <a:r>
              <a:rPr lang="en-US" dirty="0" smtClean="0"/>
              <a:t>Simulate</a:t>
            </a:r>
            <a:r>
              <a:rPr lang="en-US" baseline="0" dirty="0" smtClean="0"/>
              <a:t> different protocols (BGP) </a:t>
            </a:r>
          </a:p>
          <a:p>
            <a:r>
              <a:rPr lang="en-US" baseline="0" dirty="0" smtClean="0"/>
              <a:t>Verify models and models of policy</a:t>
            </a:r>
            <a:endParaRPr lang="en-US" dirty="0" smtClean="0"/>
          </a:p>
          <a:p>
            <a:r>
              <a:rPr lang="en-US" dirty="0" smtClean="0"/>
              <a:t>Each node is an autonomous system (ISP)</a:t>
            </a:r>
          </a:p>
          <a:p>
            <a:r>
              <a:rPr lang="en-US" dirty="0" smtClean="0"/>
              <a:t>35K nodes</a:t>
            </a:r>
          </a:p>
          <a:p>
            <a:r>
              <a:rPr lang="en-US" baseline="0" dirty="0" smtClean="0"/>
              <a:t>&lt;differences come in through the edge labels&gt;</a:t>
            </a:r>
          </a:p>
          <a:p>
            <a:endParaRPr lang="en-US" baseline="0" dirty="0" smtClean="0"/>
          </a:p>
          <a:p>
            <a:r>
              <a:rPr lang="en-US" baseline="0" dirty="0" smtClean="0"/>
              <a:t>Points to explicitly add:</a:t>
            </a:r>
          </a:p>
          <a:p>
            <a:r>
              <a:rPr lang="en-US" baseline="0" dirty="0" smtClean="0"/>
              <a:t>	- 35 K nodes</a:t>
            </a:r>
          </a:p>
          <a:p>
            <a:r>
              <a:rPr lang="en-US" baseline="0" dirty="0" smtClean="0"/>
              <a:t>	- want to simulate BGP</a:t>
            </a:r>
          </a:p>
          <a:p>
            <a:r>
              <a:rPr lang="en-US" baseline="0" dirty="0" smtClean="0"/>
              <a:t>	- Want to get routing tables BGP</a:t>
            </a:r>
          </a:p>
          <a:p>
            <a:endParaRPr lang="en-US" baseline="0" dirty="0" smtClean="0"/>
          </a:p>
          <a:p>
            <a:r>
              <a:rPr lang="en-US" baseline="0" dirty="0" smtClean="0"/>
              <a:t>Use the phrase "could not do before"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6278C3-C7EB-49EC-B305-00D34512DF4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we can address this:</a:t>
            </a:r>
          </a:p>
          <a:p>
            <a:endParaRPr lang="en-US" dirty="0" smtClean="0"/>
          </a:p>
          <a:p>
            <a:r>
              <a:rPr lang="en-US" dirty="0" smtClean="0"/>
              <a:t>- RAML</a:t>
            </a:r>
          </a:p>
          <a:p>
            <a:r>
              <a:rPr lang="en-US" dirty="0" smtClean="0"/>
              <a:t>- Because of mathematical properties on RAML, we can pose the simulator as an pleasantly parallel</a:t>
            </a:r>
            <a:r>
              <a:rPr lang="en-US" baseline="0" dirty="0" smtClean="0"/>
              <a:t> problem and we can break up the problem to reduce the O(n^2) memory bound to O(n) at any one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6278C3-C7EB-49EC-B305-00D34512DF4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Where map files come in?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6278C3-C7EB-49EC-B305-00D34512DF4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Steve: How much HD space does this take?</a:t>
            </a:r>
          </a:p>
          <a:p>
            <a:r>
              <a:rPr lang="en-US" dirty="0" smtClean="0"/>
              <a:t>Where does Internet graph come from?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6278C3-C7EB-49EC-B305-00D34512DF4C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5756-6612-4750-A941-58C8102FC7C2}" type="datetimeFigureOut">
              <a:rPr lang="en-US" smtClean="0"/>
              <a:pPr/>
              <a:t>9/23/12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CEFD-6F90-4945-A10A-6A2FBDC770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5756-6612-4750-A941-58C8102FC7C2}" type="datetimeFigureOut">
              <a:rPr lang="en-US" smtClean="0"/>
              <a:pPr/>
              <a:t>9/23/12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CEFD-6F90-4945-A10A-6A2FBDC770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5756-6612-4750-A941-58C8102FC7C2}" type="datetimeFigureOut">
              <a:rPr lang="en-US" smtClean="0"/>
              <a:pPr/>
              <a:t>9/23/12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CEFD-6F90-4945-A10A-6A2FBDC770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5756-6612-4750-A941-58C8102FC7C2}" type="datetimeFigureOut">
              <a:rPr lang="en-US" smtClean="0"/>
              <a:pPr/>
              <a:t>9/23/12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CEFD-6F90-4945-A10A-6A2FBDC770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5756-6612-4750-A941-58C8102FC7C2}" type="datetimeFigureOut">
              <a:rPr lang="en-US" smtClean="0"/>
              <a:pPr/>
              <a:t>9/23/12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CEFD-6F90-4945-A10A-6A2FBDC770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5756-6612-4750-A941-58C8102FC7C2}" type="datetimeFigureOut">
              <a:rPr lang="en-US" smtClean="0"/>
              <a:pPr/>
              <a:t>9/23/12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CEFD-6F90-4945-A10A-6A2FBDC770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5756-6612-4750-A941-58C8102FC7C2}" type="datetimeFigureOut">
              <a:rPr lang="en-US" smtClean="0"/>
              <a:pPr/>
              <a:t>9/23/12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CEFD-6F90-4945-A10A-6A2FBDC770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5756-6612-4750-A941-58C8102FC7C2}" type="datetimeFigureOut">
              <a:rPr lang="en-US" smtClean="0"/>
              <a:pPr/>
              <a:t>9/23/12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CEFD-6F90-4945-A10A-6A2FBDC770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5756-6612-4750-A941-58C8102FC7C2}" type="datetimeFigureOut">
              <a:rPr lang="en-US" smtClean="0"/>
              <a:pPr/>
              <a:t>9/23/12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CEFD-6F90-4945-A10A-6A2FBDC770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5756-6612-4750-A941-58C8102FC7C2}" type="datetimeFigureOut">
              <a:rPr lang="en-US" smtClean="0"/>
              <a:pPr/>
              <a:t>9/23/12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CEFD-6F90-4945-A10A-6A2FBDC770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5756-6612-4750-A941-58C8102FC7C2}" type="datetimeFigureOut">
              <a:rPr lang="en-US" smtClean="0"/>
              <a:pPr/>
              <a:t>9/23/12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CEFD-6F90-4945-A10A-6A2FBDC770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55756-6612-4750-A941-58C8102FC7C2}" type="datetimeFigureOut">
              <a:rPr lang="en-US" smtClean="0"/>
              <a:pPr/>
              <a:t>9/23/12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9CEFD-6F90-4945-A10A-6A2FBDC770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89925" algn="l"/>
              </a:tabLst>
            </a:pPr>
            <a:r>
              <a:rPr lang="en-US" sz="1400" dirty="0" smtClean="0"/>
              <a:t>Andrew Stone  -- Colorado State University 	</a:t>
            </a:r>
            <a:r>
              <a:rPr lang="en-US" dirty="0" smtClean="0"/>
              <a:t>Slide </a:t>
            </a:r>
            <a:fld id="{5C46379F-106B-45FA-B27E-4F5964B2DD0C}" type="slidenum">
              <a:rPr lang="en-US" smtClean="0"/>
              <a:pPr>
                <a:tabLst>
                  <a:tab pos="8289925" algn="l"/>
                </a:tabLst>
              </a:pPr>
              <a:t>1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160693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Andrew Stone, Michelle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Strout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Steven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DiBenedetto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and Daniel Massey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89424" y="5257800"/>
            <a:ext cx="15969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May 19, 2010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23850" y="5650468"/>
            <a:ext cx="23202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Computing Frontiers</a:t>
            </a:r>
            <a:endParaRPr lang="en-US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914400"/>
            <a:ext cx="88392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Scalable Simulation </a:t>
            </a:r>
            <a:r>
              <a:rPr lang="en-US" sz="48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Of Complex Network Routing </a:t>
            </a:r>
            <a:r>
              <a:rPr lang="en-US" sz="48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Policies</a:t>
            </a:r>
            <a:endParaRPr lang="en-US" sz="4800" b="0" cap="none" spc="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19400" y="4338935"/>
            <a:ext cx="3431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</a:rPr>
              <a:t>Colorado State University</a:t>
            </a:r>
            <a:endParaRPr lang="en-US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0" name="Picture 5" descr="C:\Users\stonea\Pictures\glde_fr_med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5562600"/>
            <a:ext cx="1638300" cy="752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339787" y="381000"/>
            <a:ext cx="46081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Routing Policies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8200" y="1676400"/>
            <a:ext cx="67791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RAML:  Routing Algebra Meta Language</a:t>
            </a:r>
            <a:endParaRPr lang="en-US" sz="3200" dirty="0"/>
          </a:p>
        </p:txBody>
      </p:sp>
      <p:sp>
        <p:nvSpPr>
          <p:cNvPr id="17" name="Rectangle 16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/>
              <a:t>Andrew Stone  -- Colorado State University 	</a:t>
            </a:r>
            <a:r>
              <a:rPr lang="en-US" dirty="0" smtClean="0"/>
              <a:t>Slide </a:t>
            </a:r>
            <a:fld id="{5C46379F-106B-45FA-B27E-4F5964B2DD0C}" type="slidenum">
              <a:rPr lang="en-US" smtClean="0"/>
              <a:pPr>
                <a:tabLst>
                  <a:tab pos="8229600" algn="l"/>
                </a:tabLst>
              </a:pPr>
              <a:t>10</a:t>
            </a:fld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828800" y="2286000"/>
            <a:ext cx="29617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Routing algebras</a:t>
            </a:r>
            <a:endParaRPr lang="en-US" sz="3200" dirty="0"/>
          </a:p>
        </p:txBody>
      </p:sp>
      <p:sp>
        <p:nvSpPr>
          <p:cNvPr id="19" name="TextBox 18"/>
          <p:cNvSpPr txBox="1"/>
          <p:nvPr/>
        </p:nvSpPr>
        <p:spPr>
          <a:xfrm>
            <a:off x="1828800" y="3048000"/>
            <a:ext cx="40054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Composition operators</a:t>
            </a:r>
            <a:endParaRPr lang="en-US" sz="3200" dirty="0"/>
          </a:p>
        </p:txBody>
      </p:sp>
      <p:sp>
        <p:nvSpPr>
          <p:cNvPr id="20" name="TextBox 19"/>
          <p:cNvSpPr txBox="1"/>
          <p:nvPr/>
        </p:nvSpPr>
        <p:spPr>
          <a:xfrm>
            <a:off x="914400" y="3962400"/>
            <a:ext cx="60136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Routing algebras represent policies</a:t>
            </a:r>
            <a:endParaRPr lang="en-US" sz="3200" dirty="0"/>
          </a:p>
        </p:txBody>
      </p:sp>
      <p:sp>
        <p:nvSpPr>
          <p:cNvPr id="22" name="TextBox 21"/>
          <p:cNvSpPr txBox="1"/>
          <p:nvPr/>
        </p:nvSpPr>
        <p:spPr>
          <a:xfrm>
            <a:off x="914400" y="5105400"/>
            <a:ext cx="73925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RAML policies are guaranteed to converge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177722" y="381000"/>
            <a:ext cx="49323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Routing Algebras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5149" name="Picture 2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1600200"/>
            <a:ext cx="32575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ctangle 16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/>
              <a:t>Andrew Stone  -- Colorado State University 	</a:t>
            </a:r>
            <a:r>
              <a:rPr lang="en-US" dirty="0" smtClean="0"/>
              <a:t>Slide </a:t>
            </a:r>
            <a:fld id="{5C46379F-106B-45FA-B27E-4F5964B2DD0C}" type="slidenum">
              <a:rPr lang="en-US" smtClean="0"/>
              <a:pPr>
                <a:tabLst>
                  <a:tab pos="8229600" algn="l"/>
                </a:tabLst>
              </a:pPr>
              <a:t>11</a:t>
            </a:fld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362200" y="2667000"/>
            <a:ext cx="46961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All about </a:t>
            </a:r>
            <a:r>
              <a:rPr lang="en-US" sz="2800" b="1" dirty="0" smtClean="0"/>
              <a:t>signatures</a:t>
            </a:r>
            <a:r>
              <a:rPr lang="en-US" sz="2800" dirty="0" smtClean="0"/>
              <a:t> and </a:t>
            </a:r>
            <a:r>
              <a:rPr lang="en-US" sz="2800" b="1" dirty="0" smtClean="0"/>
              <a:t>labels</a:t>
            </a:r>
            <a:endParaRPr lang="en-US" sz="2800" b="1" dirty="0"/>
          </a:p>
        </p:txBody>
      </p:sp>
      <p:grpSp>
        <p:nvGrpSpPr>
          <p:cNvPr id="35" name="Group 34"/>
          <p:cNvGrpSpPr/>
          <p:nvPr/>
        </p:nvGrpSpPr>
        <p:grpSpPr>
          <a:xfrm>
            <a:off x="2514600" y="3429000"/>
            <a:ext cx="4404026" cy="1209020"/>
            <a:chOff x="2514600" y="3429000"/>
            <a:chExt cx="4404026" cy="1209020"/>
          </a:xfrm>
        </p:grpSpPr>
        <p:sp>
          <p:nvSpPr>
            <p:cNvPr id="19" name="TextBox 18"/>
            <p:cNvSpPr txBox="1"/>
            <p:nvPr/>
          </p:nvSpPr>
          <p:spPr>
            <a:xfrm>
              <a:off x="2514600" y="3429000"/>
              <a:ext cx="440402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Labels describe</a:t>
              </a:r>
              <a:r>
                <a:rPr lang="en-US" sz="2800" dirty="0" smtClean="0"/>
                <a:t>: connections</a:t>
              </a:r>
              <a:endParaRPr lang="en-US" sz="28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514600" y="4114800"/>
              <a:ext cx="41976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Signatures describe: </a:t>
              </a:r>
              <a:r>
                <a:rPr lang="en-US" sz="2800" dirty="0" smtClean="0"/>
                <a:t>routes</a:t>
              </a:r>
              <a:endParaRPr lang="en-US" sz="2800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1752600" y="4876800"/>
            <a:ext cx="6626494" cy="1285220"/>
            <a:chOff x="1752600" y="4876800"/>
            <a:chExt cx="6626494" cy="1285220"/>
          </a:xfrm>
        </p:grpSpPr>
        <p:sp>
          <p:nvSpPr>
            <p:cNvPr id="21" name="TextBox 20"/>
            <p:cNvSpPr txBox="1"/>
            <p:nvPr/>
          </p:nvSpPr>
          <p:spPr>
            <a:xfrm>
              <a:off x="2133600" y="4876800"/>
              <a:ext cx="512428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Signatures give routes some value</a:t>
              </a:r>
              <a:endParaRPr lang="en-US" sz="2800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1752600" y="5638800"/>
              <a:ext cx="662649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/>
                <a:t>A route is: (destination, next-hop, signature)</a:t>
              </a:r>
              <a:endParaRPr lang="en-US" sz="2800" dirty="0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177722" y="381000"/>
            <a:ext cx="49323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Routing Algebras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47800" y="2743200"/>
            <a:ext cx="28289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Set of possible signatures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1524000" y="3392269"/>
            <a:ext cx="266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Preference relation (partial ordering of sigs)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1600200" y="4343400"/>
            <a:ext cx="23618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Set of possible labels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5149853" y="2754868"/>
            <a:ext cx="17070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Label operator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5181600" y="3429000"/>
            <a:ext cx="3352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Originator set (possible signatures initial routes can have)</a:t>
            </a:r>
          </a:p>
        </p:txBody>
      </p:sp>
      <p:pic>
        <p:nvPicPr>
          <p:cNvPr id="5149" name="Picture 2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1600200"/>
            <a:ext cx="32575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0" name="Picture 3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2667000"/>
            <a:ext cx="40957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1" name="Picture 3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3429000"/>
            <a:ext cx="43815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2" name="Picture 3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8200" y="4286250"/>
            <a:ext cx="40957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3" name="Picture 3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24400" y="2667000"/>
            <a:ext cx="4095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4" name="Picture 3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48200" y="3429000"/>
            <a:ext cx="4000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/>
              <a:t>Andrew Stone  -- Colorado State University 	</a:t>
            </a:r>
            <a:r>
              <a:rPr lang="en-US" dirty="0" smtClean="0"/>
              <a:t>Slide </a:t>
            </a:r>
            <a:fld id="{5C46379F-106B-45FA-B27E-4F5964B2DD0C}" type="slidenum">
              <a:rPr lang="en-US" smtClean="0"/>
              <a:pPr>
                <a:tabLst>
                  <a:tab pos="8229600" algn="l"/>
                </a:tabLst>
              </a:pPr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" y="2401669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Nodes propagate routes to neighbors. </a:t>
            </a:r>
            <a:r>
              <a:rPr lang="en-US" dirty="0"/>
              <a:t> </a:t>
            </a:r>
            <a:r>
              <a:rPr lang="en-US" dirty="0" smtClean="0"/>
              <a:t>Neighbors update their routing tables based on the propagated information.</a:t>
            </a:r>
          </a:p>
        </p:txBody>
      </p:sp>
      <p:grpSp>
        <p:nvGrpSpPr>
          <p:cNvPr id="2" name="Group 123"/>
          <p:cNvGrpSpPr/>
          <p:nvPr/>
        </p:nvGrpSpPr>
        <p:grpSpPr>
          <a:xfrm>
            <a:off x="914400" y="3962400"/>
            <a:ext cx="3657600" cy="1828800"/>
            <a:chOff x="914400" y="3962400"/>
            <a:chExt cx="3657600" cy="1828800"/>
          </a:xfrm>
        </p:grpSpPr>
        <p:sp>
          <p:nvSpPr>
            <p:cNvPr id="16" name="Oval 15"/>
            <p:cNvSpPr/>
            <p:nvPr/>
          </p:nvSpPr>
          <p:spPr>
            <a:xfrm>
              <a:off x="1981200" y="5334000"/>
              <a:ext cx="533400" cy="4572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/>
                <a:t>3</a:t>
              </a:r>
              <a:endParaRPr lang="en-US" sz="2400" b="1" dirty="0"/>
            </a:p>
          </p:txBody>
        </p:sp>
        <p:sp>
          <p:nvSpPr>
            <p:cNvPr id="14" name="Oval 13"/>
            <p:cNvSpPr/>
            <p:nvPr/>
          </p:nvSpPr>
          <p:spPr>
            <a:xfrm>
              <a:off x="914400" y="4572000"/>
              <a:ext cx="533400" cy="4572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/>
                <a:t>1</a:t>
              </a:r>
              <a:endParaRPr lang="en-US" sz="2400" b="1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2514600" y="3962400"/>
              <a:ext cx="533400" cy="4572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/>
                <a:t>2</a:t>
              </a:r>
              <a:endParaRPr lang="en-US" sz="2400" b="1" dirty="0"/>
            </a:p>
          </p:txBody>
        </p:sp>
        <p:sp>
          <p:nvSpPr>
            <p:cNvPr id="17" name="Oval 16"/>
            <p:cNvSpPr/>
            <p:nvPr/>
          </p:nvSpPr>
          <p:spPr>
            <a:xfrm>
              <a:off x="4038600" y="4876800"/>
              <a:ext cx="533400" cy="4572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/>
                <a:t>4</a:t>
              </a:r>
              <a:endParaRPr lang="en-US" sz="2400" b="1" dirty="0"/>
            </a:p>
          </p:txBody>
        </p:sp>
        <p:cxnSp>
          <p:nvCxnSpPr>
            <p:cNvPr id="18" name="Straight Connector 21"/>
            <p:cNvCxnSpPr>
              <a:stCxn id="14" idx="0"/>
              <a:endCxn id="15" idx="2"/>
            </p:cNvCxnSpPr>
            <p:nvPr/>
          </p:nvCxnSpPr>
          <p:spPr>
            <a:xfrm rot="5400000" flipH="1" flipV="1">
              <a:off x="1657350" y="3714750"/>
              <a:ext cx="381000" cy="1333500"/>
            </a:xfrm>
            <a:prstGeom prst="curvedConnector2">
              <a:avLst/>
            </a:prstGeom>
            <a:ln w="15875"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9" name="Straight Connector 21"/>
            <p:cNvCxnSpPr>
              <a:stCxn id="15" idx="3"/>
              <a:endCxn id="14" idx="7"/>
            </p:cNvCxnSpPr>
            <p:nvPr/>
          </p:nvCxnSpPr>
          <p:spPr>
            <a:xfrm rot="5400000">
              <a:off x="1838045" y="3884285"/>
              <a:ext cx="286310" cy="1223030"/>
            </a:xfrm>
            <a:prstGeom prst="straightConnector1">
              <a:avLst/>
            </a:prstGeom>
            <a:ln w="15875"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4" name="Straight Connector 21"/>
            <p:cNvCxnSpPr>
              <a:stCxn id="14" idx="4"/>
              <a:endCxn id="16" idx="2"/>
            </p:cNvCxnSpPr>
            <p:nvPr/>
          </p:nvCxnSpPr>
          <p:spPr>
            <a:xfrm rot="16200000" flipH="1">
              <a:off x="1314450" y="4895850"/>
              <a:ext cx="533400" cy="800100"/>
            </a:xfrm>
            <a:prstGeom prst="curvedConnector2">
              <a:avLst/>
            </a:prstGeom>
            <a:ln w="15875">
              <a:headEnd type="triangle" w="lg" len="lg"/>
              <a:tailEnd type="non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7" name="Straight Connector 21"/>
            <p:cNvCxnSpPr>
              <a:stCxn id="16" idx="1"/>
              <a:endCxn id="14" idx="5"/>
            </p:cNvCxnSpPr>
            <p:nvPr/>
          </p:nvCxnSpPr>
          <p:spPr>
            <a:xfrm rot="16200000" flipV="1">
              <a:off x="1495145" y="4836785"/>
              <a:ext cx="438710" cy="689630"/>
            </a:xfrm>
            <a:prstGeom prst="straightConnector1">
              <a:avLst/>
            </a:prstGeom>
            <a:ln w="15875">
              <a:headEnd type="triangle" w="lg" len="lg"/>
              <a:tailEnd type="non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35" name="Straight Connector 21"/>
            <p:cNvCxnSpPr>
              <a:stCxn id="17" idx="1"/>
              <a:endCxn id="15" idx="5"/>
            </p:cNvCxnSpPr>
            <p:nvPr/>
          </p:nvCxnSpPr>
          <p:spPr>
            <a:xfrm rot="16200000" flipV="1">
              <a:off x="3247745" y="4074785"/>
              <a:ext cx="591110" cy="1146830"/>
            </a:xfrm>
            <a:prstGeom prst="straightConnector1">
              <a:avLst/>
            </a:prstGeom>
            <a:ln w="15875">
              <a:headEnd type="triangle" w="lg" len="lg"/>
              <a:tailEnd type="non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38" name="Straight Connector 21"/>
            <p:cNvCxnSpPr>
              <a:stCxn id="17" idx="3"/>
              <a:endCxn id="16" idx="7"/>
            </p:cNvCxnSpPr>
            <p:nvPr/>
          </p:nvCxnSpPr>
          <p:spPr>
            <a:xfrm rot="5400000">
              <a:off x="3209645" y="4493885"/>
              <a:ext cx="133910" cy="1680230"/>
            </a:xfrm>
            <a:prstGeom prst="straightConnector1">
              <a:avLst/>
            </a:prstGeom>
            <a:ln w="15875">
              <a:headEnd type="none" w="lg" len="lg"/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1" name="Straight Connector 21"/>
            <p:cNvCxnSpPr>
              <a:stCxn id="16" idx="6"/>
              <a:endCxn id="17" idx="4"/>
            </p:cNvCxnSpPr>
            <p:nvPr/>
          </p:nvCxnSpPr>
          <p:spPr>
            <a:xfrm flipV="1">
              <a:off x="2514600" y="5334000"/>
              <a:ext cx="1790700" cy="228600"/>
            </a:xfrm>
            <a:prstGeom prst="curvedConnector2">
              <a:avLst/>
            </a:prstGeom>
            <a:ln w="15875">
              <a:headEnd type="none" w="lg" len="lg"/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4" name="Straight Connector 21"/>
            <p:cNvCxnSpPr>
              <a:stCxn id="15" idx="6"/>
              <a:endCxn id="17" idx="0"/>
            </p:cNvCxnSpPr>
            <p:nvPr/>
          </p:nvCxnSpPr>
          <p:spPr>
            <a:xfrm>
              <a:off x="3048000" y="4191000"/>
              <a:ext cx="1257300" cy="685800"/>
            </a:xfrm>
            <a:prstGeom prst="curvedConnector2">
              <a:avLst/>
            </a:prstGeom>
            <a:ln w="15875">
              <a:headEnd type="triangle" w="lg" len="lg"/>
              <a:tailEnd type="non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>
              <a:off x="1371600" y="4114800"/>
              <a:ext cx="2824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371600" y="5181600"/>
              <a:ext cx="2648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</a:t>
              </a:r>
              <a:endParaRPr lang="en-US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581400" y="5410200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</a:t>
              </a:r>
              <a:endParaRPr lang="en-US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3810000" y="4050268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</a:t>
              </a:r>
              <a:endParaRPr lang="en-US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2057400" y="4495800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</a:t>
              </a:r>
              <a:endParaRPr lang="en-US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352800" y="4572000"/>
              <a:ext cx="2648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</a:t>
              </a:r>
              <a:endParaRPr lang="en-US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1752600" y="4953000"/>
              <a:ext cx="2648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</a:t>
              </a:r>
              <a:endParaRPr lang="en-US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3124200" y="5029200"/>
              <a:ext cx="2824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</p:grpSp>
      <p:graphicFrame>
        <p:nvGraphicFramePr>
          <p:cNvPr id="77" name="Table 76"/>
          <p:cNvGraphicFramePr>
            <a:graphicFrameLocks noGrp="1"/>
          </p:cNvGraphicFramePr>
          <p:nvPr/>
        </p:nvGraphicFramePr>
        <p:xfrm>
          <a:off x="761999" y="3154680"/>
          <a:ext cx="1981201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0491"/>
                <a:gridCol w="484909"/>
                <a:gridCol w="685801"/>
              </a:tblGrid>
              <a:tr h="3327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Dest</a:t>
                      </a:r>
                      <a:endParaRPr lang="en-US" dirty="0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Nh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Sig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7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7" name="Rounded Rectangular Callout 116"/>
          <p:cNvSpPr/>
          <p:nvPr/>
        </p:nvSpPr>
        <p:spPr>
          <a:xfrm>
            <a:off x="4191000" y="3124200"/>
            <a:ext cx="2057400" cy="609600"/>
          </a:xfrm>
          <a:prstGeom prst="wedgeRoundRectCallout">
            <a:avLst>
              <a:gd name="adj1" fmla="val -107979"/>
              <a:gd name="adj2" fmla="val 100571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Hey 4, I’ve got this route to 1</a:t>
            </a:r>
            <a:endParaRPr lang="en-US" dirty="0"/>
          </a:p>
        </p:txBody>
      </p:sp>
      <p:graphicFrame>
        <p:nvGraphicFramePr>
          <p:cNvPr id="118" name="Table 117"/>
          <p:cNvGraphicFramePr>
            <a:graphicFrameLocks noGrp="1"/>
          </p:cNvGraphicFramePr>
          <p:nvPr/>
        </p:nvGraphicFramePr>
        <p:xfrm>
          <a:off x="4648199" y="5288280"/>
          <a:ext cx="1981201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0491"/>
                <a:gridCol w="484909"/>
                <a:gridCol w="685801"/>
              </a:tblGrid>
              <a:tr h="3327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Dest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Nh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Sig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27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9" name="Rounded Rectangular Callout 118"/>
          <p:cNvSpPr/>
          <p:nvPr/>
        </p:nvSpPr>
        <p:spPr>
          <a:xfrm>
            <a:off x="5029200" y="4114800"/>
            <a:ext cx="3581400" cy="990600"/>
          </a:xfrm>
          <a:prstGeom prst="wedgeRoundRectCallout">
            <a:avLst>
              <a:gd name="adj1" fmla="val -63961"/>
              <a:gd name="adj2" fmla="val 42928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Great, I’ll update my table to include that.   The sig changes to R though.</a:t>
            </a:r>
            <a:endParaRPr lang="en-US" dirty="0"/>
          </a:p>
        </p:txBody>
      </p:sp>
      <p:graphicFrame>
        <p:nvGraphicFramePr>
          <p:cNvPr id="120" name="Table 119"/>
          <p:cNvGraphicFramePr>
            <a:graphicFrameLocks noGrp="1"/>
          </p:cNvGraphicFramePr>
          <p:nvPr/>
        </p:nvGraphicFramePr>
        <p:xfrm>
          <a:off x="4648200" y="5288280"/>
          <a:ext cx="1981201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0491"/>
                <a:gridCol w="484909"/>
                <a:gridCol w="685801"/>
              </a:tblGrid>
              <a:tr h="3327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Dest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Nh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Sig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327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5" name="Table 124"/>
          <p:cNvGraphicFramePr>
            <a:graphicFrameLocks noGrp="1"/>
          </p:cNvGraphicFramePr>
          <p:nvPr/>
        </p:nvGraphicFramePr>
        <p:xfrm>
          <a:off x="152400" y="5562600"/>
          <a:ext cx="1981201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0491"/>
                <a:gridCol w="484909"/>
                <a:gridCol w="685801"/>
              </a:tblGrid>
              <a:tr h="3327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Dest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Nh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Sig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27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7" name="Rectangle 36"/>
          <p:cNvSpPr/>
          <p:nvPr/>
        </p:nvSpPr>
        <p:spPr>
          <a:xfrm>
            <a:off x="1888609" y="152400"/>
            <a:ext cx="55105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Propagating routes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6200" y="1066800"/>
            <a:ext cx="8991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029200" algn="l"/>
              </a:tabLst>
            </a:pPr>
            <a:r>
              <a:rPr lang="en-US" sz="2000" dirty="0" smtClean="0"/>
              <a:t>A route is: (destination, next-hop, signature)            = {C, R, P}   L = {c, r, p}</a:t>
            </a:r>
          </a:p>
          <a:p>
            <a:pPr>
              <a:tabLst>
                <a:tab pos="5029200" algn="l"/>
              </a:tabLst>
            </a:pPr>
            <a:endParaRPr lang="en-US" sz="500" dirty="0" smtClean="0"/>
          </a:p>
          <a:p>
            <a:pPr>
              <a:tabLst>
                <a:tab pos="5029200" algn="l"/>
              </a:tabLst>
            </a:pPr>
            <a:endParaRPr lang="en-US" sz="500" dirty="0" smtClean="0"/>
          </a:p>
          <a:p>
            <a:pPr>
              <a:tabLst>
                <a:tab pos="5029200" algn="l"/>
              </a:tabLst>
            </a:pPr>
            <a:r>
              <a:rPr lang="en-US" sz="2000" dirty="0" smtClean="0"/>
              <a:t>Signature determines how 	    C &lt; R &lt; P	</a:t>
            </a:r>
          </a:p>
          <a:p>
            <a:pPr>
              <a:tabLst>
                <a:tab pos="5029200" algn="l"/>
              </a:tabLst>
            </a:pPr>
            <a:r>
              <a:rPr lang="en-US" sz="2000" dirty="0" smtClean="0"/>
              <a:t>preferred a route is	    smaller is more preferred.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124200" y="2362200"/>
            <a:ext cx="25908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42" name="Picture 3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1143000"/>
            <a:ext cx="228600" cy="271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3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1524000"/>
            <a:ext cx="245979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" name="Rectangle 44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/>
              <a:t>Andrew Stone  -- Colorado State University 	</a:t>
            </a:r>
            <a:r>
              <a:rPr lang="en-US" dirty="0" smtClean="0"/>
              <a:t>Slide </a:t>
            </a:r>
            <a:fld id="{5C46379F-106B-45FA-B27E-4F5964B2DD0C}" type="slidenum">
              <a:rPr lang="en-US" smtClean="0"/>
              <a:pPr>
                <a:tabLst>
                  <a:tab pos="8229600" algn="l"/>
                </a:tabLst>
              </a:pPr>
              <a:t>13</a:t>
            </a:fld>
            <a:endParaRPr lang="en-US" dirty="0"/>
          </a:p>
        </p:txBody>
      </p:sp>
      <p:sp>
        <p:nvSpPr>
          <p:cNvPr id="30722" name="Ink 23"/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969125" y="4046538"/>
            <a:ext cx="4763" cy="3175"/>
          </a:xfrm>
          <a:custGeom>
            <a:avLst/>
            <a:gdLst>
              <a:gd name="T0" fmla="+- 0 19358 19358"/>
              <a:gd name="T1" fmla="*/ T0 w 15"/>
              <a:gd name="T2" fmla="+- 0 11239 11239"/>
              <a:gd name="T3" fmla="*/ 11239 h 11"/>
              <a:gd name="T4" fmla="+- 0 19363 19358"/>
              <a:gd name="T5" fmla="*/ T4 w 15"/>
              <a:gd name="T6" fmla="+- 0 11242 11239"/>
              <a:gd name="T7" fmla="*/ 11242 h 11"/>
              <a:gd name="T8" fmla="+- 0 19367 19358"/>
              <a:gd name="T9" fmla="*/ T8 w 15"/>
              <a:gd name="T10" fmla="+- 0 11246 11239"/>
              <a:gd name="T11" fmla="*/ 11246 h 11"/>
              <a:gd name="T12" fmla="+- 0 19372 19358"/>
              <a:gd name="T13" fmla="*/ T12 w 15"/>
              <a:gd name="T14" fmla="+- 0 11249 11239"/>
              <a:gd name="T15" fmla="*/ 11249 h 11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5" h="11" extrusionOk="0">
                <a:moveTo>
                  <a:pt x="0" y="0"/>
                </a:moveTo>
                <a:cubicBezTo>
                  <a:pt x="5" y="3"/>
                  <a:pt x="9" y="7"/>
                  <a:pt x="14" y="10"/>
                </a:cubicBezTo>
              </a:path>
            </a:pathLst>
          </a:custGeom>
          <a:noFill/>
          <a:ln w="19050" cap="rnd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 animBg="1"/>
      <p:bldP spid="1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6200" y="1066800"/>
            <a:ext cx="8991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029200" algn="l"/>
              </a:tabLst>
            </a:pPr>
            <a:r>
              <a:rPr lang="en-US" sz="2000" dirty="0" smtClean="0"/>
              <a:t>A route is: (destination, next-hop, signature)            = {C, R, P}   L = {c, r, p}</a:t>
            </a:r>
          </a:p>
          <a:p>
            <a:pPr>
              <a:tabLst>
                <a:tab pos="5029200" algn="l"/>
              </a:tabLst>
            </a:pPr>
            <a:endParaRPr lang="en-US" sz="500" dirty="0" smtClean="0"/>
          </a:p>
          <a:p>
            <a:pPr>
              <a:tabLst>
                <a:tab pos="5029200" algn="l"/>
              </a:tabLst>
            </a:pPr>
            <a:endParaRPr lang="en-US" sz="500" dirty="0" smtClean="0"/>
          </a:p>
          <a:p>
            <a:pPr>
              <a:tabLst>
                <a:tab pos="5029200" algn="l"/>
              </a:tabLst>
            </a:pPr>
            <a:r>
              <a:rPr lang="en-US" sz="2000" dirty="0" smtClean="0"/>
              <a:t>Signature determines how 	    C &lt; R &lt; P	</a:t>
            </a:r>
          </a:p>
          <a:p>
            <a:pPr>
              <a:tabLst>
                <a:tab pos="5029200" algn="l"/>
              </a:tabLst>
            </a:pPr>
            <a:r>
              <a:rPr lang="en-US" sz="2000" dirty="0" smtClean="0"/>
              <a:t>preferred a route is	    smaller is more preferred.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" y="2438400"/>
            <a:ext cx="853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When a route is propagated it is compared against any existing routes to the same destination.  The table is only updated if the new route is more preferred than the current one.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3124200" y="2362200"/>
            <a:ext cx="25908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" name="Group 123"/>
          <p:cNvGrpSpPr/>
          <p:nvPr/>
        </p:nvGrpSpPr>
        <p:grpSpPr>
          <a:xfrm>
            <a:off x="914400" y="3962400"/>
            <a:ext cx="3657600" cy="1828800"/>
            <a:chOff x="914400" y="3962400"/>
            <a:chExt cx="3657600" cy="1828800"/>
          </a:xfrm>
        </p:grpSpPr>
        <p:sp>
          <p:nvSpPr>
            <p:cNvPr id="16" name="Oval 15"/>
            <p:cNvSpPr/>
            <p:nvPr/>
          </p:nvSpPr>
          <p:spPr>
            <a:xfrm>
              <a:off x="1981200" y="5334000"/>
              <a:ext cx="533400" cy="4572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/>
                <a:t>3</a:t>
              </a:r>
              <a:endParaRPr lang="en-US" sz="2400" b="1" dirty="0"/>
            </a:p>
          </p:txBody>
        </p:sp>
        <p:sp>
          <p:nvSpPr>
            <p:cNvPr id="14" name="Oval 13"/>
            <p:cNvSpPr/>
            <p:nvPr/>
          </p:nvSpPr>
          <p:spPr>
            <a:xfrm>
              <a:off x="914400" y="4572000"/>
              <a:ext cx="533400" cy="4572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/>
                <a:t>1</a:t>
              </a:r>
              <a:endParaRPr lang="en-US" sz="2400" b="1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2514600" y="3962400"/>
              <a:ext cx="533400" cy="4572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/>
                <a:t>2</a:t>
              </a:r>
              <a:endParaRPr lang="en-US" sz="2400" b="1" dirty="0"/>
            </a:p>
          </p:txBody>
        </p:sp>
        <p:sp>
          <p:nvSpPr>
            <p:cNvPr id="17" name="Oval 16"/>
            <p:cNvSpPr/>
            <p:nvPr/>
          </p:nvSpPr>
          <p:spPr>
            <a:xfrm>
              <a:off x="4038600" y="4876800"/>
              <a:ext cx="533400" cy="4572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/>
                <a:t>4</a:t>
              </a:r>
              <a:endParaRPr lang="en-US" sz="2400" b="1" dirty="0"/>
            </a:p>
          </p:txBody>
        </p:sp>
        <p:cxnSp>
          <p:nvCxnSpPr>
            <p:cNvPr id="18" name="Straight Connector 21"/>
            <p:cNvCxnSpPr>
              <a:stCxn id="14" idx="0"/>
              <a:endCxn id="15" idx="2"/>
            </p:cNvCxnSpPr>
            <p:nvPr/>
          </p:nvCxnSpPr>
          <p:spPr>
            <a:xfrm rot="5400000" flipH="1" flipV="1">
              <a:off x="1657350" y="3714750"/>
              <a:ext cx="381000" cy="1333500"/>
            </a:xfrm>
            <a:prstGeom prst="curvedConnector2">
              <a:avLst/>
            </a:prstGeom>
            <a:ln w="15875"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9" name="Straight Connector 21"/>
            <p:cNvCxnSpPr>
              <a:stCxn id="15" idx="3"/>
              <a:endCxn id="14" idx="7"/>
            </p:cNvCxnSpPr>
            <p:nvPr/>
          </p:nvCxnSpPr>
          <p:spPr>
            <a:xfrm rot="5400000">
              <a:off x="1838045" y="3884285"/>
              <a:ext cx="286310" cy="1223030"/>
            </a:xfrm>
            <a:prstGeom prst="straightConnector1">
              <a:avLst/>
            </a:prstGeom>
            <a:ln w="15875"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4" name="Straight Connector 21"/>
            <p:cNvCxnSpPr>
              <a:stCxn id="14" idx="4"/>
              <a:endCxn id="16" idx="2"/>
            </p:cNvCxnSpPr>
            <p:nvPr/>
          </p:nvCxnSpPr>
          <p:spPr>
            <a:xfrm rot="16200000" flipH="1">
              <a:off x="1314450" y="4895850"/>
              <a:ext cx="533400" cy="800100"/>
            </a:xfrm>
            <a:prstGeom prst="curvedConnector2">
              <a:avLst/>
            </a:prstGeom>
            <a:ln w="15875">
              <a:headEnd type="triangle" w="lg" len="lg"/>
              <a:tailEnd type="non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7" name="Straight Connector 21"/>
            <p:cNvCxnSpPr>
              <a:stCxn id="16" idx="1"/>
              <a:endCxn id="14" idx="5"/>
            </p:cNvCxnSpPr>
            <p:nvPr/>
          </p:nvCxnSpPr>
          <p:spPr>
            <a:xfrm rot="16200000" flipV="1">
              <a:off x="1495145" y="4836785"/>
              <a:ext cx="438710" cy="689630"/>
            </a:xfrm>
            <a:prstGeom prst="straightConnector1">
              <a:avLst/>
            </a:prstGeom>
            <a:ln w="15875">
              <a:headEnd type="triangle" w="lg" len="lg"/>
              <a:tailEnd type="non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35" name="Straight Connector 21"/>
            <p:cNvCxnSpPr>
              <a:stCxn id="17" idx="1"/>
              <a:endCxn id="15" idx="5"/>
            </p:cNvCxnSpPr>
            <p:nvPr/>
          </p:nvCxnSpPr>
          <p:spPr>
            <a:xfrm rot="16200000" flipV="1">
              <a:off x="3247745" y="4074785"/>
              <a:ext cx="591110" cy="1146830"/>
            </a:xfrm>
            <a:prstGeom prst="straightConnector1">
              <a:avLst/>
            </a:prstGeom>
            <a:ln w="15875">
              <a:headEnd type="triangle" w="lg" len="lg"/>
              <a:tailEnd type="non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38" name="Straight Connector 21"/>
            <p:cNvCxnSpPr>
              <a:stCxn id="17" idx="3"/>
              <a:endCxn id="16" idx="7"/>
            </p:cNvCxnSpPr>
            <p:nvPr/>
          </p:nvCxnSpPr>
          <p:spPr>
            <a:xfrm rot="5400000">
              <a:off x="3209645" y="4493885"/>
              <a:ext cx="133910" cy="1680230"/>
            </a:xfrm>
            <a:prstGeom prst="straightConnector1">
              <a:avLst/>
            </a:prstGeom>
            <a:ln w="15875">
              <a:headEnd type="none" w="lg" len="lg"/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1" name="Straight Connector 21"/>
            <p:cNvCxnSpPr>
              <a:stCxn id="16" idx="6"/>
              <a:endCxn id="17" idx="4"/>
            </p:cNvCxnSpPr>
            <p:nvPr/>
          </p:nvCxnSpPr>
          <p:spPr>
            <a:xfrm flipV="1">
              <a:off x="2514600" y="5334000"/>
              <a:ext cx="1790700" cy="228600"/>
            </a:xfrm>
            <a:prstGeom prst="curvedConnector2">
              <a:avLst/>
            </a:prstGeom>
            <a:ln w="15875">
              <a:headEnd type="none" w="lg" len="lg"/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4" name="Straight Connector 21"/>
            <p:cNvCxnSpPr>
              <a:stCxn id="15" idx="6"/>
              <a:endCxn id="17" idx="0"/>
            </p:cNvCxnSpPr>
            <p:nvPr/>
          </p:nvCxnSpPr>
          <p:spPr>
            <a:xfrm>
              <a:off x="3048000" y="4191000"/>
              <a:ext cx="1257300" cy="685800"/>
            </a:xfrm>
            <a:prstGeom prst="curvedConnector2">
              <a:avLst/>
            </a:prstGeom>
            <a:ln w="15875">
              <a:headEnd type="triangle" w="lg" len="lg"/>
              <a:tailEnd type="non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>
              <a:off x="1371600" y="4114800"/>
              <a:ext cx="2824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371600" y="5181600"/>
              <a:ext cx="2648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</a:t>
              </a:r>
              <a:endParaRPr lang="en-US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581400" y="5410200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</a:t>
              </a:r>
              <a:endParaRPr lang="en-US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3810000" y="4050268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</a:t>
              </a:r>
              <a:endParaRPr lang="en-US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2057400" y="4495800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</a:t>
              </a:r>
              <a:endParaRPr lang="en-US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352800" y="4572000"/>
              <a:ext cx="2648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</a:t>
              </a:r>
              <a:endParaRPr lang="en-US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1752600" y="4953000"/>
              <a:ext cx="2648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</a:t>
              </a:r>
              <a:endParaRPr lang="en-US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3124200" y="5029200"/>
              <a:ext cx="2824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</p:grpSp>
      <p:graphicFrame>
        <p:nvGraphicFramePr>
          <p:cNvPr id="118" name="Table 117"/>
          <p:cNvGraphicFramePr>
            <a:graphicFrameLocks noGrp="1"/>
          </p:cNvGraphicFramePr>
          <p:nvPr/>
        </p:nvGraphicFramePr>
        <p:xfrm>
          <a:off x="4648199" y="5288280"/>
          <a:ext cx="1981201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0491"/>
                <a:gridCol w="484909"/>
                <a:gridCol w="685801"/>
              </a:tblGrid>
              <a:tr h="3327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Dest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Nh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Sig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27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0" name="Table 119"/>
          <p:cNvGraphicFramePr>
            <a:graphicFrameLocks noGrp="1"/>
          </p:cNvGraphicFramePr>
          <p:nvPr/>
        </p:nvGraphicFramePr>
        <p:xfrm>
          <a:off x="4648200" y="5288280"/>
          <a:ext cx="1981201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0491"/>
                <a:gridCol w="484909"/>
                <a:gridCol w="685801"/>
              </a:tblGrid>
              <a:tr h="3327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Dest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Nh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Sig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327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5" name="Table 124"/>
          <p:cNvGraphicFramePr>
            <a:graphicFrameLocks noGrp="1"/>
          </p:cNvGraphicFramePr>
          <p:nvPr/>
        </p:nvGraphicFramePr>
        <p:xfrm>
          <a:off x="152400" y="5562600"/>
          <a:ext cx="1981201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0491"/>
                <a:gridCol w="484909"/>
                <a:gridCol w="685801"/>
              </a:tblGrid>
              <a:tr h="3327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Dest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Nh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Sig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27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6" name="Rounded Rectangular Callout 35"/>
          <p:cNvSpPr/>
          <p:nvPr/>
        </p:nvSpPr>
        <p:spPr>
          <a:xfrm>
            <a:off x="3505200" y="3429000"/>
            <a:ext cx="2438400" cy="609600"/>
          </a:xfrm>
          <a:prstGeom prst="wedgeRoundRectCallout">
            <a:avLst>
              <a:gd name="adj1" fmla="val -93750"/>
              <a:gd name="adj2" fmla="val 271944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Hey 4, do you want to use this route to 1?</a:t>
            </a:r>
            <a:endParaRPr lang="en-US" dirty="0"/>
          </a:p>
        </p:txBody>
      </p:sp>
      <p:sp>
        <p:nvSpPr>
          <p:cNvPr id="39" name="Rounded Rectangular Callout 38"/>
          <p:cNvSpPr/>
          <p:nvPr/>
        </p:nvSpPr>
        <p:spPr>
          <a:xfrm>
            <a:off x="6096000" y="3733800"/>
            <a:ext cx="2667000" cy="1295400"/>
          </a:xfrm>
          <a:prstGeom prst="wedgeRoundRectCallout">
            <a:avLst>
              <a:gd name="adj1" fmla="val -107104"/>
              <a:gd name="adj2" fmla="val 52006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 way, the route that way will have a signature of P!  I’ll keep what I’ve got.</a:t>
            </a:r>
            <a:endParaRPr lang="en-US" dirty="0"/>
          </a:p>
        </p:txBody>
      </p:sp>
      <p:pic>
        <p:nvPicPr>
          <p:cNvPr id="37" name="Picture 3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1143000"/>
            <a:ext cx="228600" cy="271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Picture 3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1524000"/>
            <a:ext cx="245979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3" name="Table 42"/>
          <p:cNvGraphicFramePr>
            <a:graphicFrameLocks noGrp="1"/>
          </p:cNvGraphicFramePr>
          <p:nvPr/>
        </p:nvGraphicFramePr>
        <p:xfrm>
          <a:off x="761999" y="3154680"/>
          <a:ext cx="1981201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0491"/>
                <a:gridCol w="484909"/>
                <a:gridCol w="685801"/>
              </a:tblGrid>
              <a:tr h="3327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Dest</a:t>
                      </a:r>
                      <a:endParaRPr lang="en-US" dirty="0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Nh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Sig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7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5" name="Rectangle 44"/>
          <p:cNvSpPr/>
          <p:nvPr/>
        </p:nvSpPr>
        <p:spPr>
          <a:xfrm>
            <a:off x="1888605" y="152400"/>
            <a:ext cx="55105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Propagating routes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/>
              <a:t>Andrew Stone  -- Colorado State University 	</a:t>
            </a:r>
            <a:r>
              <a:rPr lang="en-US" dirty="0" smtClean="0"/>
              <a:t>Slide </a:t>
            </a:r>
            <a:fld id="{5C46379F-106B-45FA-B27E-4F5964B2DD0C}" type="slidenum">
              <a:rPr lang="en-US" smtClean="0"/>
              <a:pPr>
                <a:tabLst>
                  <a:tab pos="8229600" algn="l"/>
                </a:tabLst>
              </a:pPr>
              <a:t>14</a:t>
            </a:fld>
            <a:endParaRPr lang="en-US" dirty="0"/>
          </a:p>
        </p:txBody>
      </p:sp>
      <p:sp>
        <p:nvSpPr>
          <p:cNvPr id="13314" name="Ink 23"/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969125" y="4046538"/>
            <a:ext cx="4763" cy="3175"/>
          </a:xfrm>
          <a:custGeom>
            <a:avLst/>
            <a:gdLst>
              <a:gd name="T0" fmla="+- 0 19358 19358"/>
              <a:gd name="T1" fmla="*/ T0 w 15"/>
              <a:gd name="T2" fmla="+- 0 11239 11239"/>
              <a:gd name="T3" fmla="*/ 11239 h 11"/>
              <a:gd name="T4" fmla="+- 0 19363 19358"/>
              <a:gd name="T5" fmla="*/ T4 w 15"/>
              <a:gd name="T6" fmla="+- 0 11242 11239"/>
              <a:gd name="T7" fmla="*/ 11242 h 11"/>
              <a:gd name="T8" fmla="+- 0 19367 19358"/>
              <a:gd name="T9" fmla="*/ T8 w 15"/>
              <a:gd name="T10" fmla="+- 0 11246 11239"/>
              <a:gd name="T11" fmla="*/ 11246 h 11"/>
              <a:gd name="T12" fmla="+- 0 19372 19358"/>
              <a:gd name="T13" fmla="*/ T12 w 15"/>
              <a:gd name="T14" fmla="+- 0 11249 11239"/>
              <a:gd name="T15" fmla="*/ 11249 h 11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5" h="11" extrusionOk="0">
                <a:moveTo>
                  <a:pt x="0" y="0"/>
                </a:moveTo>
                <a:cubicBezTo>
                  <a:pt x="5" y="3"/>
                  <a:pt x="9" y="7"/>
                  <a:pt x="14" y="10"/>
                </a:cubicBezTo>
              </a:path>
            </a:pathLst>
          </a:custGeom>
          <a:noFill/>
          <a:ln w="19050" cap="rnd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309300" y="381000"/>
            <a:ext cx="46691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Mr. </a:t>
            </a:r>
            <a:r>
              <a:rPr lang="en-US" sz="5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Sim</a:t>
            </a:r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Classes: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2400" y="2769275"/>
            <a:ext cx="894552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The framework includes the following abstract classes:</a:t>
            </a:r>
          </a:p>
          <a:p>
            <a:r>
              <a:rPr lang="en-US" sz="2000" dirty="0" smtClean="0"/>
              <a:t>	</a:t>
            </a:r>
            <a:r>
              <a:rPr lang="en-US" sz="2000" b="1" dirty="0" smtClean="0"/>
              <a:t>Signature</a:t>
            </a:r>
          </a:p>
          <a:p>
            <a:r>
              <a:rPr lang="en-US" sz="2000" b="1" dirty="0" smtClean="0"/>
              <a:t>	Label</a:t>
            </a:r>
          </a:p>
          <a:p>
            <a:r>
              <a:rPr lang="en-US" sz="2000" b="1" dirty="0" smtClean="0"/>
              <a:t>	</a:t>
            </a:r>
            <a:r>
              <a:rPr lang="en-US" sz="2000" b="1" dirty="0" err="1" smtClean="0"/>
              <a:t>PreferenceRelation</a:t>
            </a:r>
            <a:endParaRPr lang="en-US" sz="2000" b="1" dirty="0" smtClean="0"/>
          </a:p>
          <a:p>
            <a:r>
              <a:rPr lang="en-US" sz="2000" b="1" dirty="0" smtClean="0"/>
              <a:t>	</a:t>
            </a:r>
            <a:r>
              <a:rPr lang="en-US" sz="2000" b="1" dirty="0" err="1" smtClean="0"/>
              <a:t>LabelOperator</a:t>
            </a:r>
            <a:endParaRPr lang="en-US" sz="2000" b="1" dirty="0" smtClean="0"/>
          </a:p>
          <a:p>
            <a:r>
              <a:rPr lang="en-US" sz="2000" b="1" dirty="0" smtClean="0"/>
              <a:t>	</a:t>
            </a:r>
            <a:r>
              <a:rPr lang="en-US" sz="2000" b="1" dirty="0" err="1" smtClean="0"/>
              <a:t>NetworkReader</a:t>
            </a:r>
            <a:endParaRPr lang="en-US" sz="2000" b="1" dirty="0" smtClean="0"/>
          </a:p>
          <a:p>
            <a:endParaRPr lang="en-US" sz="2000" dirty="0"/>
          </a:p>
          <a:p>
            <a:r>
              <a:rPr lang="en-US" sz="2000" dirty="0" smtClean="0"/>
              <a:t>Algebra</a:t>
            </a:r>
          </a:p>
          <a:p>
            <a:r>
              <a:rPr lang="en-US" sz="2000" dirty="0" smtClean="0"/>
              <a:t>	Algebra is passed a </a:t>
            </a:r>
            <a:r>
              <a:rPr lang="en-US" sz="2000" dirty="0" err="1" smtClean="0"/>
              <a:t>PreferenceRelation</a:t>
            </a:r>
            <a:r>
              <a:rPr lang="en-US" sz="2000" dirty="0" smtClean="0"/>
              <a:t>, </a:t>
            </a:r>
            <a:r>
              <a:rPr lang="en-US" sz="2000" dirty="0" err="1" smtClean="0"/>
              <a:t>LabelOperator</a:t>
            </a:r>
            <a:r>
              <a:rPr lang="en-US" sz="2000" dirty="0" smtClean="0"/>
              <a:t>, and </a:t>
            </a:r>
            <a:r>
              <a:rPr lang="en-US" sz="2000" dirty="0" err="1" smtClean="0"/>
              <a:t>NetworkReader</a:t>
            </a:r>
            <a:endParaRPr lang="en-US" sz="2000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381000" y="1792069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Mr. </a:t>
            </a:r>
            <a:r>
              <a:rPr lang="en-US" sz="2000" dirty="0" err="1" smtClean="0"/>
              <a:t>Sim</a:t>
            </a:r>
            <a:r>
              <a:rPr lang="en-US" sz="2000" dirty="0" smtClean="0"/>
              <a:t> model’s routing algebras in a C++ framework.  Users override these classes to define various properties of the algebra.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/>
              <a:t>Andrew Stone  -- Colorado State University 	</a:t>
            </a:r>
            <a:r>
              <a:rPr lang="en-US" dirty="0" smtClean="0"/>
              <a:t>Slide </a:t>
            </a:r>
            <a:fld id="{5C46379F-106B-45FA-B27E-4F5964B2DD0C}" type="slidenum">
              <a:rPr lang="en-US" smtClean="0"/>
              <a:pPr>
                <a:tabLst>
                  <a:tab pos="8229600" algn="l"/>
                </a:tabLst>
              </a:pPr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070081" y="600670"/>
            <a:ext cx="31475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BGP Policy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04800" y="1828800"/>
            <a:ext cx="16385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FM(LP(3))</a:t>
            </a:r>
            <a:endParaRPr lang="en-US" sz="28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381000" y="3200400"/>
            <a:ext cx="24627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SIMSEQ(0, N-1)</a:t>
            </a:r>
            <a:endParaRPr lang="en-US" sz="28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381000" y="4429780"/>
            <a:ext cx="16135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/>
              <a:t>RouteID</a:t>
            </a:r>
            <a:r>
              <a:rPr lang="en-US" sz="2800" b="1" dirty="0" smtClean="0"/>
              <a:t>()</a:t>
            </a:r>
            <a:endParaRPr lang="en-US" sz="28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1219200" y="5791200"/>
            <a:ext cx="6767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BGP</a:t>
            </a:r>
            <a:r>
              <a:rPr lang="en-US" sz="2800" dirty="0" smtClean="0"/>
              <a:t> = FM(LP(3))  X SIMSEQ(0, N-1) X </a:t>
            </a:r>
            <a:r>
              <a:rPr lang="en-US" sz="2800" dirty="0" err="1" smtClean="0"/>
              <a:t>RouteID</a:t>
            </a:r>
            <a:endParaRPr lang="en-US" sz="2800" dirty="0"/>
          </a:p>
        </p:txBody>
      </p:sp>
      <p:sp>
        <p:nvSpPr>
          <p:cNvPr id="39" name="TextBox 38"/>
          <p:cNvSpPr txBox="1"/>
          <p:nvPr/>
        </p:nvSpPr>
        <p:spPr>
          <a:xfrm>
            <a:off x="3124200" y="1828800"/>
            <a:ext cx="16433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 = {0, 1, 2}</a:t>
            </a:r>
            <a:endParaRPr lang="en-US" sz="2800" dirty="0"/>
          </a:p>
        </p:txBody>
      </p:sp>
      <p:sp>
        <p:nvSpPr>
          <p:cNvPr id="40" name="TextBox 39"/>
          <p:cNvSpPr txBox="1"/>
          <p:nvPr/>
        </p:nvSpPr>
        <p:spPr>
          <a:xfrm>
            <a:off x="3227448" y="3200400"/>
            <a:ext cx="2258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= {0, 1, .., N-1}</a:t>
            </a:r>
            <a:endParaRPr lang="en-US" sz="2800" dirty="0"/>
          </a:p>
        </p:txBody>
      </p:sp>
      <p:sp>
        <p:nvSpPr>
          <p:cNvPr id="41" name="TextBox 40"/>
          <p:cNvSpPr txBox="1"/>
          <p:nvPr/>
        </p:nvSpPr>
        <p:spPr>
          <a:xfrm>
            <a:off x="3200400" y="4429780"/>
            <a:ext cx="15616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= {0, 1, ..}</a:t>
            </a:r>
            <a:endParaRPr lang="en-US" sz="2800" dirty="0"/>
          </a:p>
        </p:txBody>
      </p:sp>
      <p:sp>
        <p:nvSpPr>
          <p:cNvPr id="42" name="TextBox 41"/>
          <p:cNvSpPr txBox="1"/>
          <p:nvPr/>
        </p:nvSpPr>
        <p:spPr>
          <a:xfrm>
            <a:off x="5886947" y="1905000"/>
            <a:ext cx="18854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L = {0, 1, ...}</a:t>
            </a:r>
            <a:endParaRPr lang="en-US" sz="2800" dirty="0"/>
          </a:p>
        </p:txBody>
      </p:sp>
      <p:sp>
        <p:nvSpPr>
          <p:cNvPr id="43" name="TextBox 42"/>
          <p:cNvSpPr txBox="1"/>
          <p:nvPr/>
        </p:nvSpPr>
        <p:spPr>
          <a:xfrm>
            <a:off x="5867400" y="3276600"/>
            <a:ext cx="26645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L = {0, 1, ...,  N-1}</a:t>
            </a:r>
            <a:endParaRPr lang="en-US" sz="2800" dirty="0"/>
          </a:p>
        </p:txBody>
      </p:sp>
      <p:sp>
        <p:nvSpPr>
          <p:cNvPr id="44" name="TextBox 43"/>
          <p:cNvSpPr txBox="1"/>
          <p:nvPr/>
        </p:nvSpPr>
        <p:spPr>
          <a:xfrm>
            <a:off x="5867400" y="4429780"/>
            <a:ext cx="18854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L = {0, 1, ...}</a:t>
            </a:r>
            <a:endParaRPr lang="en-US" sz="2800" dirty="0"/>
          </a:p>
        </p:txBody>
      </p:sp>
      <p:pic>
        <p:nvPicPr>
          <p:cNvPr id="45" name="Picture 3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438400"/>
            <a:ext cx="4095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3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3733800"/>
            <a:ext cx="4095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3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4963180"/>
            <a:ext cx="4095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Rectangle 47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/>
              <a:t>Andrew Stone  -- Colorado State University 	</a:t>
            </a:r>
            <a:r>
              <a:rPr lang="en-US" dirty="0" smtClean="0"/>
              <a:t>Slide </a:t>
            </a:r>
            <a:fld id="{5C46379F-106B-45FA-B27E-4F5964B2DD0C}" type="slidenum">
              <a:rPr lang="en-US" smtClean="0"/>
              <a:pPr>
                <a:tabLst>
                  <a:tab pos="8229600" algn="l"/>
                </a:tabLst>
              </a:pPr>
              <a:t>16</a:t>
            </a:fld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295400" y="2438400"/>
            <a:ext cx="53254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(</a:t>
            </a:r>
            <a:r>
              <a:rPr lang="en-US" sz="2800" dirty="0" err="1" smtClean="0"/>
              <a:t>lbl</a:t>
            </a:r>
            <a:r>
              <a:rPr lang="en-US" sz="2800" dirty="0" smtClean="0"/>
              <a:t>, sig) = </a:t>
            </a:r>
            <a:r>
              <a:rPr lang="en-US" sz="2800" dirty="0" err="1" smtClean="0"/>
              <a:t>rhs</a:t>
            </a:r>
            <a:r>
              <a:rPr lang="en-US" sz="2800" dirty="0" smtClean="0"/>
              <a:t> &gt; lhs then phi else lhs</a:t>
            </a:r>
            <a:endParaRPr lang="en-US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1447800" y="4963180"/>
            <a:ext cx="2013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(</a:t>
            </a:r>
            <a:r>
              <a:rPr lang="en-US" sz="2800" dirty="0" err="1" smtClean="0"/>
              <a:t>lbl</a:t>
            </a:r>
            <a:r>
              <a:rPr lang="en-US" sz="2800" dirty="0" smtClean="0"/>
              <a:t>, sig) = </a:t>
            </a:r>
            <a:r>
              <a:rPr lang="en-US" sz="2800" dirty="0" err="1" smtClean="0"/>
              <a:t>lbl</a:t>
            </a:r>
            <a:endParaRPr lang="en-US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1295400" y="3733800"/>
            <a:ext cx="35081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(</a:t>
            </a:r>
            <a:r>
              <a:rPr lang="en-US" sz="2800" dirty="0" err="1" smtClean="0"/>
              <a:t>lbl</a:t>
            </a:r>
            <a:r>
              <a:rPr lang="en-US" sz="2800" dirty="0" smtClean="0"/>
              <a:t>, sig) = </a:t>
            </a:r>
            <a:r>
              <a:rPr lang="en-US" sz="2800" dirty="0" err="1" smtClean="0"/>
              <a:t>addtolist</a:t>
            </a:r>
            <a:r>
              <a:rPr lang="en-US" sz="2800" dirty="0" smtClean="0"/>
              <a:t>(</a:t>
            </a:r>
            <a:r>
              <a:rPr lang="en-US" sz="2800" dirty="0" err="1" smtClean="0"/>
              <a:t>lbl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pic>
        <p:nvPicPr>
          <p:cNvPr id="21" name="Picture 3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9319" y="1981200"/>
            <a:ext cx="281081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3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3352800"/>
            <a:ext cx="281081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3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4582180"/>
            <a:ext cx="281081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070081" y="600670"/>
            <a:ext cx="31475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BGP Policy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76400" y="1752600"/>
            <a:ext cx="5112297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1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FMIntOp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fmOp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2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SimSeqOp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seqOp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3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LpOp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lpOp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4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LPInt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prefRel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5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SeqPref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seqPref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6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BGPRelationshipReader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relationshipReader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7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RouteIDReader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routeIDReader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8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9 // create the three algebras BGP is composed of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10 Algebra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algFMLP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(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"FMLP", &amp;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fmOp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, &amp;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prefRel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, &amp;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relationshipReader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11 Algebra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algAdd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(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"SIMSEQ", &amp;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seqOp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, &amp;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seqPref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, &amp;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routeIdReader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12 Algebra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algRouteID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(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RouteID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", &amp;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lpOp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, &amp;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prefRel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, &amp;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routeIDReader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13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14 // calculate the composed routing algebra (the BGP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15 // policy). First parameter specifies number of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16 // algebras to compose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17 Algebra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bgp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= Algebra::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lexProduct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(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3, &amp;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algFMLP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, &amp;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algAdd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, &amp;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algRouteID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sz="1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/>
              <a:t>Andrew Stone  -- Colorado State University 	</a:t>
            </a:r>
            <a:r>
              <a:rPr lang="en-US" dirty="0" smtClean="0"/>
              <a:t>Slide </a:t>
            </a:r>
            <a:fld id="{5C46379F-106B-45FA-B27E-4F5964B2DD0C}" type="slidenum">
              <a:rPr lang="en-US" smtClean="0"/>
              <a:pPr>
                <a:tabLst>
                  <a:tab pos="8229600" algn="l"/>
                </a:tabLst>
              </a:pPr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17964" y="381000"/>
            <a:ext cx="7251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Simulation Segmentation</a:t>
            </a:r>
            <a:endParaRPr lang="en-US" sz="54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57600" y="1524000"/>
            <a:ext cx="5486400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All route's simulation has  O(n^2) memory requirement</a:t>
            </a:r>
          </a:p>
          <a:p>
            <a:endParaRPr lang="en-US" sz="700" dirty="0" smtClean="0"/>
          </a:p>
          <a:p>
            <a:r>
              <a:rPr lang="en-US" sz="2400" dirty="0" smtClean="0"/>
              <a:t>Swapping kills performance</a:t>
            </a:r>
          </a:p>
        </p:txBody>
      </p:sp>
      <p:cxnSp>
        <p:nvCxnSpPr>
          <p:cNvPr id="17" name="Straight Connector 21"/>
          <p:cNvCxnSpPr/>
          <p:nvPr/>
        </p:nvCxnSpPr>
        <p:spPr>
          <a:xfrm rot="5400000" flipH="1" flipV="1">
            <a:off x="1536716" y="4912653"/>
            <a:ext cx="512002" cy="394549"/>
          </a:xfrm>
          <a:prstGeom prst="curvedConnector2">
            <a:avLst/>
          </a:prstGeom>
          <a:ln w="15875"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pSp>
        <p:nvGrpSpPr>
          <p:cNvPr id="44" name="Group 43"/>
          <p:cNvGrpSpPr/>
          <p:nvPr/>
        </p:nvGrpSpPr>
        <p:grpSpPr>
          <a:xfrm>
            <a:off x="1066800" y="4712732"/>
            <a:ext cx="2286000" cy="1600200"/>
            <a:chOff x="1295400" y="7162800"/>
            <a:chExt cx="3962400" cy="2590800"/>
          </a:xfrm>
        </p:grpSpPr>
        <p:sp>
          <p:nvSpPr>
            <p:cNvPr id="8" name="Oval 7"/>
            <p:cNvSpPr/>
            <p:nvPr/>
          </p:nvSpPr>
          <p:spPr>
            <a:xfrm>
              <a:off x="2895600" y="7162800"/>
              <a:ext cx="533400" cy="4572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 b="1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3657600" y="8001000"/>
              <a:ext cx="533400" cy="4572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 b="1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2133600" y="8153400"/>
              <a:ext cx="533400" cy="4572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 b="1"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2667000" y="9144000"/>
              <a:ext cx="533400" cy="4572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 b="1" dirty="0"/>
            </a:p>
          </p:txBody>
        </p:sp>
        <p:cxnSp>
          <p:nvCxnSpPr>
            <p:cNvPr id="12" name="Straight Connector 21"/>
            <p:cNvCxnSpPr>
              <a:stCxn id="8" idx="5"/>
              <a:endCxn id="9" idx="1"/>
            </p:cNvCxnSpPr>
            <p:nvPr/>
          </p:nvCxnSpPr>
          <p:spPr>
            <a:xfrm rot="16200000" flipH="1">
              <a:off x="3285845" y="7618085"/>
              <a:ext cx="514910" cy="384830"/>
            </a:xfrm>
            <a:prstGeom prst="straightConnector1">
              <a:avLst/>
            </a:prstGeom>
            <a:ln w="15875"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13" name="Oval 12"/>
            <p:cNvSpPr/>
            <p:nvPr/>
          </p:nvSpPr>
          <p:spPr>
            <a:xfrm>
              <a:off x="4724400" y="7239000"/>
              <a:ext cx="533400" cy="4572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 b="1" dirty="0"/>
            </a:p>
          </p:txBody>
        </p:sp>
        <p:sp>
          <p:nvSpPr>
            <p:cNvPr id="14" name="Oval 13"/>
            <p:cNvSpPr/>
            <p:nvPr/>
          </p:nvSpPr>
          <p:spPr>
            <a:xfrm>
              <a:off x="1295400" y="9067800"/>
              <a:ext cx="533400" cy="4572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 b="1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4572000" y="9296400"/>
              <a:ext cx="533400" cy="4572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 b="1" dirty="0"/>
            </a:p>
          </p:txBody>
        </p:sp>
        <p:cxnSp>
          <p:nvCxnSpPr>
            <p:cNvPr id="16" name="Straight Connector 21"/>
            <p:cNvCxnSpPr>
              <a:stCxn id="9" idx="0"/>
              <a:endCxn id="8" idx="6"/>
            </p:cNvCxnSpPr>
            <p:nvPr/>
          </p:nvCxnSpPr>
          <p:spPr>
            <a:xfrm rot="16200000" flipV="1">
              <a:off x="3371850" y="7448550"/>
              <a:ext cx="609600" cy="495300"/>
            </a:xfrm>
            <a:prstGeom prst="curvedConnector2">
              <a:avLst/>
            </a:prstGeom>
            <a:ln w="15875"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8" name="Straight Connector 21"/>
            <p:cNvCxnSpPr>
              <a:stCxn id="8" idx="3"/>
              <a:endCxn id="10" idx="0"/>
            </p:cNvCxnSpPr>
            <p:nvPr/>
          </p:nvCxnSpPr>
          <p:spPr>
            <a:xfrm rot="5400000">
              <a:off x="2386831" y="7566515"/>
              <a:ext cx="600355" cy="573415"/>
            </a:xfrm>
            <a:prstGeom prst="straightConnector1">
              <a:avLst/>
            </a:prstGeom>
            <a:ln w="15875"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9" name="Straight Connector 21"/>
            <p:cNvCxnSpPr>
              <a:stCxn id="9" idx="6"/>
              <a:endCxn id="13" idx="4"/>
            </p:cNvCxnSpPr>
            <p:nvPr/>
          </p:nvCxnSpPr>
          <p:spPr>
            <a:xfrm flipV="1">
              <a:off x="4191000" y="7696200"/>
              <a:ext cx="800100" cy="533400"/>
            </a:xfrm>
            <a:prstGeom prst="curvedConnector2">
              <a:avLst/>
            </a:prstGeom>
            <a:ln w="15875"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0" name="Straight Connector 21"/>
            <p:cNvCxnSpPr>
              <a:stCxn id="15" idx="1"/>
              <a:endCxn id="9" idx="5"/>
            </p:cNvCxnSpPr>
            <p:nvPr/>
          </p:nvCxnSpPr>
          <p:spPr>
            <a:xfrm rot="16200000" flipV="1">
              <a:off x="3895445" y="8608685"/>
              <a:ext cx="972110" cy="537230"/>
            </a:xfrm>
            <a:prstGeom prst="curvedConnector3">
              <a:avLst>
                <a:gd name="adj1" fmla="val 50000"/>
              </a:avLst>
            </a:prstGeom>
            <a:ln w="15875"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1" name="Straight Connector 21"/>
            <p:cNvCxnSpPr>
              <a:stCxn id="10" idx="3"/>
              <a:endCxn id="14" idx="7"/>
            </p:cNvCxnSpPr>
            <p:nvPr/>
          </p:nvCxnSpPr>
          <p:spPr>
            <a:xfrm rot="5400000">
              <a:off x="1685645" y="8608685"/>
              <a:ext cx="591110" cy="461030"/>
            </a:xfrm>
            <a:prstGeom prst="straightConnector1">
              <a:avLst/>
            </a:prstGeom>
            <a:ln w="15875"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10" idx="4"/>
              <a:endCxn id="11" idx="1"/>
            </p:cNvCxnSpPr>
            <p:nvPr/>
          </p:nvCxnSpPr>
          <p:spPr>
            <a:xfrm rot="16200000" flipH="1">
              <a:off x="2272530" y="8738369"/>
              <a:ext cx="600355" cy="344815"/>
            </a:xfrm>
            <a:prstGeom prst="straightConnector1">
              <a:avLst/>
            </a:prstGeom>
            <a:ln w="15875"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3" name="Straight Connector 21"/>
            <p:cNvCxnSpPr>
              <a:stCxn id="9" idx="4"/>
              <a:endCxn id="15" idx="2"/>
            </p:cNvCxnSpPr>
            <p:nvPr/>
          </p:nvCxnSpPr>
          <p:spPr>
            <a:xfrm rot="16200000" flipH="1">
              <a:off x="3714750" y="8667750"/>
              <a:ext cx="1066800" cy="647700"/>
            </a:xfrm>
            <a:prstGeom prst="straightConnector1">
              <a:avLst/>
            </a:prstGeom>
            <a:ln w="15875"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4" name="Straight Connector 21"/>
            <p:cNvCxnSpPr>
              <a:stCxn id="13" idx="3"/>
              <a:endCxn id="9" idx="7"/>
            </p:cNvCxnSpPr>
            <p:nvPr/>
          </p:nvCxnSpPr>
          <p:spPr>
            <a:xfrm rot="5400000">
              <a:off x="4238345" y="7503785"/>
              <a:ext cx="438710" cy="689630"/>
            </a:xfrm>
            <a:prstGeom prst="straightConnector1">
              <a:avLst/>
            </a:prstGeom>
            <a:ln w="15875"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5" name="Straight Connector 21"/>
            <p:cNvCxnSpPr>
              <a:stCxn id="9" idx="2"/>
              <a:endCxn id="10" idx="7"/>
            </p:cNvCxnSpPr>
            <p:nvPr/>
          </p:nvCxnSpPr>
          <p:spPr>
            <a:xfrm rot="10800000">
              <a:off x="2588886" y="8220356"/>
              <a:ext cx="1068715" cy="9245"/>
            </a:xfrm>
            <a:prstGeom prst="straightConnector1">
              <a:avLst/>
            </a:prstGeom>
            <a:ln w="15875"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6" name="Straight Connector 21"/>
            <p:cNvCxnSpPr>
              <a:stCxn id="10" idx="6"/>
              <a:endCxn id="9" idx="3"/>
            </p:cNvCxnSpPr>
            <p:nvPr/>
          </p:nvCxnSpPr>
          <p:spPr>
            <a:xfrm>
              <a:off x="2667000" y="8382000"/>
              <a:ext cx="1068715" cy="9245"/>
            </a:xfrm>
            <a:prstGeom prst="straightConnector1">
              <a:avLst/>
            </a:prstGeom>
            <a:ln w="15875"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7" name="Straight Connector 21"/>
            <p:cNvCxnSpPr>
              <a:stCxn id="14" idx="0"/>
              <a:endCxn id="10" idx="2"/>
            </p:cNvCxnSpPr>
            <p:nvPr/>
          </p:nvCxnSpPr>
          <p:spPr>
            <a:xfrm rot="5400000" flipH="1" flipV="1">
              <a:off x="1504950" y="8439150"/>
              <a:ext cx="685800" cy="571500"/>
            </a:xfrm>
            <a:prstGeom prst="curvedConnector2">
              <a:avLst/>
            </a:prstGeom>
            <a:ln w="15875"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8" name="Straight Connector 21"/>
            <p:cNvCxnSpPr>
              <a:stCxn id="11" idx="0"/>
              <a:endCxn id="10" idx="5"/>
            </p:cNvCxnSpPr>
            <p:nvPr/>
          </p:nvCxnSpPr>
          <p:spPr>
            <a:xfrm rot="16200000" flipV="1">
              <a:off x="2461116" y="8671415"/>
              <a:ext cx="600355" cy="344815"/>
            </a:xfrm>
            <a:prstGeom prst="curvedConnector3">
              <a:avLst>
                <a:gd name="adj1" fmla="val 50000"/>
              </a:avLst>
            </a:prstGeom>
            <a:ln w="15875"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>
            <a:off x="5410200" y="4712732"/>
            <a:ext cx="2286000" cy="1600200"/>
            <a:chOff x="1295400" y="7162800"/>
            <a:chExt cx="3962400" cy="2590800"/>
          </a:xfrm>
        </p:grpSpPr>
        <p:sp>
          <p:nvSpPr>
            <p:cNvPr id="67" name="Oval 66"/>
            <p:cNvSpPr/>
            <p:nvPr/>
          </p:nvSpPr>
          <p:spPr>
            <a:xfrm>
              <a:off x="2895600" y="7162800"/>
              <a:ext cx="533400" cy="4572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 b="1" dirty="0"/>
            </a:p>
          </p:txBody>
        </p:sp>
        <p:sp>
          <p:nvSpPr>
            <p:cNvPr id="68" name="Oval 67"/>
            <p:cNvSpPr/>
            <p:nvPr/>
          </p:nvSpPr>
          <p:spPr>
            <a:xfrm>
              <a:off x="3657600" y="8001000"/>
              <a:ext cx="533400" cy="4572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 b="1" dirty="0"/>
            </a:p>
          </p:txBody>
        </p:sp>
        <p:sp>
          <p:nvSpPr>
            <p:cNvPr id="69" name="Oval 68"/>
            <p:cNvSpPr/>
            <p:nvPr/>
          </p:nvSpPr>
          <p:spPr>
            <a:xfrm>
              <a:off x="2133600" y="8153400"/>
              <a:ext cx="533400" cy="4572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 b="1" dirty="0"/>
            </a:p>
          </p:txBody>
        </p:sp>
        <p:sp>
          <p:nvSpPr>
            <p:cNvPr id="70" name="Oval 69"/>
            <p:cNvSpPr/>
            <p:nvPr/>
          </p:nvSpPr>
          <p:spPr>
            <a:xfrm>
              <a:off x="2667000" y="9144000"/>
              <a:ext cx="533400" cy="4572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 b="1" dirty="0"/>
            </a:p>
          </p:txBody>
        </p:sp>
        <p:cxnSp>
          <p:nvCxnSpPr>
            <p:cNvPr id="71" name="Straight Connector 21"/>
            <p:cNvCxnSpPr>
              <a:stCxn id="67" idx="5"/>
              <a:endCxn id="68" idx="1"/>
            </p:cNvCxnSpPr>
            <p:nvPr/>
          </p:nvCxnSpPr>
          <p:spPr>
            <a:xfrm rot="16200000" flipH="1">
              <a:off x="3285845" y="7618085"/>
              <a:ext cx="514910" cy="384830"/>
            </a:xfrm>
            <a:prstGeom prst="straightConnector1">
              <a:avLst/>
            </a:prstGeom>
            <a:ln w="15875"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72" name="Oval 71"/>
            <p:cNvSpPr/>
            <p:nvPr/>
          </p:nvSpPr>
          <p:spPr>
            <a:xfrm>
              <a:off x="4724400" y="7239000"/>
              <a:ext cx="533400" cy="4572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 b="1" dirty="0"/>
            </a:p>
          </p:txBody>
        </p:sp>
        <p:sp>
          <p:nvSpPr>
            <p:cNvPr id="73" name="Oval 72"/>
            <p:cNvSpPr/>
            <p:nvPr/>
          </p:nvSpPr>
          <p:spPr>
            <a:xfrm>
              <a:off x="1295400" y="9067800"/>
              <a:ext cx="533400" cy="4572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 b="1" dirty="0"/>
            </a:p>
          </p:txBody>
        </p:sp>
        <p:sp>
          <p:nvSpPr>
            <p:cNvPr id="74" name="Oval 73"/>
            <p:cNvSpPr/>
            <p:nvPr/>
          </p:nvSpPr>
          <p:spPr>
            <a:xfrm>
              <a:off x="4572000" y="9296400"/>
              <a:ext cx="533400" cy="4572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 b="1" dirty="0"/>
            </a:p>
          </p:txBody>
        </p:sp>
        <p:cxnSp>
          <p:nvCxnSpPr>
            <p:cNvPr id="75" name="Straight Connector 21"/>
            <p:cNvCxnSpPr>
              <a:stCxn id="68" idx="0"/>
              <a:endCxn id="67" idx="6"/>
            </p:cNvCxnSpPr>
            <p:nvPr/>
          </p:nvCxnSpPr>
          <p:spPr>
            <a:xfrm rot="16200000" flipV="1">
              <a:off x="3371850" y="7448550"/>
              <a:ext cx="609600" cy="495300"/>
            </a:xfrm>
            <a:prstGeom prst="curvedConnector2">
              <a:avLst/>
            </a:prstGeom>
            <a:ln w="15875"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76" name="Straight Connector 21"/>
            <p:cNvCxnSpPr>
              <a:stCxn id="67" idx="3"/>
              <a:endCxn id="69" idx="0"/>
            </p:cNvCxnSpPr>
            <p:nvPr/>
          </p:nvCxnSpPr>
          <p:spPr>
            <a:xfrm rot="5400000">
              <a:off x="2386831" y="7566515"/>
              <a:ext cx="600355" cy="573415"/>
            </a:xfrm>
            <a:prstGeom prst="straightConnector1">
              <a:avLst/>
            </a:prstGeom>
            <a:ln w="15875"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77" name="Straight Connector 21"/>
            <p:cNvCxnSpPr>
              <a:stCxn id="68" idx="6"/>
              <a:endCxn id="72" idx="4"/>
            </p:cNvCxnSpPr>
            <p:nvPr/>
          </p:nvCxnSpPr>
          <p:spPr>
            <a:xfrm flipV="1">
              <a:off x="4191000" y="7696200"/>
              <a:ext cx="800100" cy="533400"/>
            </a:xfrm>
            <a:prstGeom prst="curvedConnector2">
              <a:avLst/>
            </a:prstGeom>
            <a:ln w="15875"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78" name="Straight Connector 21"/>
            <p:cNvCxnSpPr>
              <a:stCxn id="74" idx="1"/>
              <a:endCxn id="68" idx="5"/>
            </p:cNvCxnSpPr>
            <p:nvPr/>
          </p:nvCxnSpPr>
          <p:spPr>
            <a:xfrm rot="16200000" flipV="1">
              <a:off x="3895445" y="8608685"/>
              <a:ext cx="972110" cy="537230"/>
            </a:xfrm>
            <a:prstGeom prst="curvedConnector3">
              <a:avLst>
                <a:gd name="adj1" fmla="val 50000"/>
              </a:avLst>
            </a:prstGeom>
            <a:ln w="15875"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79" name="Straight Connector 21"/>
            <p:cNvCxnSpPr>
              <a:stCxn id="69" idx="3"/>
              <a:endCxn id="73" idx="7"/>
            </p:cNvCxnSpPr>
            <p:nvPr/>
          </p:nvCxnSpPr>
          <p:spPr>
            <a:xfrm rot="5400000">
              <a:off x="1685645" y="8608685"/>
              <a:ext cx="591110" cy="461030"/>
            </a:xfrm>
            <a:prstGeom prst="straightConnector1">
              <a:avLst/>
            </a:prstGeom>
            <a:ln w="15875"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0" name="Straight Connector 21"/>
            <p:cNvCxnSpPr>
              <a:stCxn id="69" idx="4"/>
              <a:endCxn id="70" idx="1"/>
            </p:cNvCxnSpPr>
            <p:nvPr/>
          </p:nvCxnSpPr>
          <p:spPr>
            <a:xfrm rot="16200000" flipH="1">
              <a:off x="2272530" y="8738369"/>
              <a:ext cx="600355" cy="344815"/>
            </a:xfrm>
            <a:prstGeom prst="straightConnector1">
              <a:avLst/>
            </a:prstGeom>
            <a:ln w="15875"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1" name="Straight Connector 21"/>
            <p:cNvCxnSpPr>
              <a:stCxn id="68" idx="4"/>
              <a:endCxn id="74" idx="2"/>
            </p:cNvCxnSpPr>
            <p:nvPr/>
          </p:nvCxnSpPr>
          <p:spPr>
            <a:xfrm rot="16200000" flipH="1">
              <a:off x="3714750" y="8667750"/>
              <a:ext cx="1066800" cy="647700"/>
            </a:xfrm>
            <a:prstGeom prst="straightConnector1">
              <a:avLst/>
            </a:prstGeom>
            <a:ln w="15875"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2" name="Straight Connector 21"/>
            <p:cNvCxnSpPr>
              <a:stCxn id="72" idx="3"/>
              <a:endCxn id="68" idx="7"/>
            </p:cNvCxnSpPr>
            <p:nvPr/>
          </p:nvCxnSpPr>
          <p:spPr>
            <a:xfrm rot="5400000">
              <a:off x="4238345" y="7503785"/>
              <a:ext cx="438710" cy="689630"/>
            </a:xfrm>
            <a:prstGeom prst="straightConnector1">
              <a:avLst/>
            </a:prstGeom>
            <a:ln w="15875"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3" name="Straight Connector 21"/>
            <p:cNvCxnSpPr>
              <a:stCxn id="68" idx="2"/>
              <a:endCxn id="69" idx="7"/>
            </p:cNvCxnSpPr>
            <p:nvPr/>
          </p:nvCxnSpPr>
          <p:spPr>
            <a:xfrm rot="10800000">
              <a:off x="2588886" y="8220356"/>
              <a:ext cx="1068715" cy="9245"/>
            </a:xfrm>
            <a:prstGeom prst="straightConnector1">
              <a:avLst/>
            </a:prstGeom>
            <a:ln w="15875"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4" name="Straight Connector 21"/>
            <p:cNvCxnSpPr>
              <a:stCxn id="69" idx="6"/>
              <a:endCxn id="68" idx="3"/>
            </p:cNvCxnSpPr>
            <p:nvPr/>
          </p:nvCxnSpPr>
          <p:spPr>
            <a:xfrm>
              <a:off x="2667000" y="8382000"/>
              <a:ext cx="1068715" cy="9245"/>
            </a:xfrm>
            <a:prstGeom prst="straightConnector1">
              <a:avLst/>
            </a:prstGeom>
            <a:ln w="15875"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5" name="Straight Connector 21"/>
            <p:cNvCxnSpPr>
              <a:stCxn id="73" idx="0"/>
              <a:endCxn id="69" idx="2"/>
            </p:cNvCxnSpPr>
            <p:nvPr/>
          </p:nvCxnSpPr>
          <p:spPr>
            <a:xfrm rot="5400000" flipH="1" flipV="1">
              <a:off x="1504950" y="8439150"/>
              <a:ext cx="685800" cy="571500"/>
            </a:xfrm>
            <a:prstGeom prst="curvedConnector2">
              <a:avLst/>
            </a:prstGeom>
            <a:ln w="15875"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6" name="Straight Connector 21"/>
            <p:cNvCxnSpPr>
              <a:stCxn id="70" idx="0"/>
              <a:endCxn id="69" idx="5"/>
            </p:cNvCxnSpPr>
            <p:nvPr/>
          </p:nvCxnSpPr>
          <p:spPr>
            <a:xfrm rot="16200000" flipV="1">
              <a:off x="2461116" y="8671415"/>
              <a:ext cx="600355" cy="344815"/>
            </a:xfrm>
            <a:prstGeom prst="curvedConnector3">
              <a:avLst>
                <a:gd name="adj1" fmla="val 50000"/>
              </a:avLst>
            </a:prstGeom>
            <a:ln w="15875">
              <a:tailEnd type="triangle" w="lg" len="lg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87" name="TextBox 86"/>
          <p:cNvSpPr txBox="1"/>
          <p:nvPr/>
        </p:nvSpPr>
        <p:spPr>
          <a:xfrm>
            <a:off x="609600" y="4103132"/>
            <a:ext cx="3618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First just find routes to these nodes:</a:t>
            </a:r>
            <a:endParaRPr lang="en-US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4953000" y="4038600"/>
            <a:ext cx="3280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Then find routes to these nodes:</a:t>
            </a:r>
            <a:endParaRPr lang="en-US" b="1" dirty="0"/>
          </a:p>
        </p:txBody>
      </p:sp>
      <p:graphicFrame>
        <p:nvGraphicFramePr>
          <p:cNvPr id="95" name="Table 94"/>
          <p:cNvGraphicFramePr>
            <a:graphicFrameLocks noGrp="1"/>
          </p:cNvGraphicFramePr>
          <p:nvPr/>
        </p:nvGraphicFramePr>
        <p:xfrm>
          <a:off x="228600" y="1295400"/>
          <a:ext cx="3276600" cy="1864240"/>
        </p:xfrm>
        <a:graphic>
          <a:graphicData uri="http://schemas.openxmlformats.org/drawingml/2006/table">
            <a:tbl>
              <a:tblPr/>
              <a:tblGrid>
                <a:gridCol w="1592791"/>
                <a:gridCol w="1683809"/>
              </a:tblGrid>
              <a:tr h="1828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network</a:t>
                      </a:r>
                    </a:p>
                  </a:txBody>
                  <a:tcPr marL="7088" marR="7088" marT="70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memory usage</a:t>
                      </a:r>
                    </a:p>
                  </a:txBody>
                  <a:tcPr marL="7088" marR="7088" marT="70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1k nodes</a:t>
                      </a:r>
                    </a:p>
                  </a:txBody>
                  <a:tcPr marL="7088" marR="7088" marT="70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57 MB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088" marR="7088" marT="70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10k nodes</a:t>
                      </a:r>
                    </a:p>
                  </a:txBody>
                  <a:tcPr marL="7088" marR="7088" marT="70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6.88 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GB</a:t>
                      </a:r>
                    </a:p>
                  </a:txBody>
                  <a:tcPr marL="7088" marR="7088" marT="70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30k nodes</a:t>
                      </a:r>
                    </a:p>
                  </a:txBody>
                  <a:tcPr marL="7088" marR="7088" marT="70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could not test</a:t>
                      </a:r>
                    </a:p>
                  </a:txBody>
                  <a:tcPr marL="7088" marR="7088" marT="70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internet</a:t>
                      </a:r>
                    </a:p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(33k nodes)</a:t>
                      </a:r>
                    </a:p>
                  </a:txBody>
                  <a:tcPr marL="7088" marR="7088" marT="70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could not test</a:t>
                      </a:r>
                    </a:p>
                    <a:p>
                      <a:pPr algn="l" fontAlgn="b"/>
                      <a:endParaRPr lang="en-US" sz="2000" b="0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088" marR="7088" marT="70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96" name="TextBox 95"/>
          <p:cNvSpPr txBox="1"/>
          <p:nvPr/>
        </p:nvSpPr>
        <p:spPr>
          <a:xfrm>
            <a:off x="304800" y="3403937"/>
            <a:ext cx="8610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Due to how we model the routing problem it is possible to do a set of simulations that each only solve the problem for a set of routes.</a:t>
            </a:r>
          </a:p>
          <a:p>
            <a:endParaRPr lang="en-US" sz="2000" dirty="0"/>
          </a:p>
        </p:txBody>
      </p:sp>
      <p:sp>
        <p:nvSpPr>
          <p:cNvPr id="53" name="Rectangle 52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/>
              <a:t>Andrew Stone  -- Colorado State University 	</a:t>
            </a:r>
            <a:r>
              <a:rPr lang="en-US" dirty="0" smtClean="0"/>
              <a:t>Slide </a:t>
            </a:r>
            <a:fld id="{5C46379F-106B-45FA-B27E-4F5964B2DD0C}" type="slidenum">
              <a:rPr lang="en-US" smtClean="0"/>
              <a:pPr>
                <a:tabLst>
                  <a:tab pos="8229600" algn="l"/>
                </a:tabLst>
              </a:pPr>
              <a:t>18</a:t>
            </a:fld>
            <a:endParaRPr lang="en-US" dirty="0"/>
          </a:p>
        </p:txBody>
      </p:sp>
      <p:sp>
        <p:nvSpPr>
          <p:cNvPr id="8216" name="Comment 24"/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629400" y="4648200"/>
            <a:ext cx="1304925" cy="1814513"/>
          </a:xfrm>
          <a:custGeom>
            <a:avLst/>
            <a:gdLst>
              <a:gd name="T0" fmla="+- 0 20633 18326"/>
              <a:gd name="T1" fmla="*/ T0 w 3627"/>
              <a:gd name="T2" fmla="+- 0 12168 12168"/>
              <a:gd name="T3" fmla="*/ 12168 h 5038"/>
              <a:gd name="T4" fmla="+- 0 20223 18326"/>
              <a:gd name="T5" fmla="*/ T4 w 3627"/>
              <a:gd name="T6" fmla="+- 0 12460 12168"/>
              <a:gd name="T7" fmla="*/ 12460 h 5038"/>
              <a:gd name="T8" fmla="+- 0 19824 18326"/>
              <a:gd name="T9" fmla="*/ T8 w 3627"/>
              <a:gd name="T10" fmla="+- 0 12750 12168"/>
              <a:gd name="T11" fmla="*/ 12750 h 5038"/>
              <a:gd name="T12" fmla="+- 0 18973 18326"/>
              <a:gd name="T13" fmla="*/ T12 w 3627"/>
              <a:gd name="T14" fmla="+- 0 13245 12168"/>
              <a:gd name="T15" fmla="*/ 13245 h 5038"/>
              <a:gd name="T16" fmla="+- 0 18523 18326"/>
              <a:gd name="T17" fmla="*/ T16 w 3627"/>
              <a:gd name="T18" fmla="+- 0 13576 12168"/>
              <a:gd name="T19" fmla="*/ 13576 h 5038"/>
              <a:gd name="T20" fmla="+- 0 18391 18326"/>
              <a:gd name="T21" fmla="*/ T20 w 3627"/>
              <a:gd name="T22" fmla="+- 0 13852 12168"/>
              <a:gd name="T23" fmla="*/ 13852 h 5038"/>
              <a:gd name="T24" fmla="+- 0 18326 18326"/>
              <a:gd name="T25" fmla="*/ T24 w 3627"/>
              <a:gd name="T26" fmla="+- 0 14435 12168"/>
              <a:gd name="T27" fmla="*/ 14435 h 5038"/>
              <a:gd name="T28" fmla="+- 0 18454 18326"/>
              <a:gd name="T29" fmla="*/ T28 w 3627"/>
              <a:gd name="T30" fmla="+- 0 14976 12168"/>
              <a:gd name="T31" fmla="*/ 14976 h 5038"/>
              <a:gd name="T32" fmla="+- 0 18947 18326"/>
              <a:gd name="T33" fmla="*/ T32 w 3627"/>
              <a:gd name="T34" fmla="+- 0 15856 12168"/>
              <a:gd name="T35" fmla="*/ 15856 h 5038"/>
              <a:gd name="T36" fmla="+- 0 19376 18326"/>
              <a:gd name="T37" fmla="*/ T36 w 3627"/>
              <a:gd name="T38" fmla="+- 0 16470 12168"/>
              <a:gd name="T39" fmla="*/ 16470 h 5038"/>
              <a:gd name="T40" fmla="+- 0 19888 18326"/>
              <a:gd name="T41" fmla="*/ T40 w 3627"/>
              <a:gd name="T42" fmla="+- 0 16915 12168"/>
              <a:gd name="T43" fmla="*/ 16915 h 5038"/>
              <a:gd name="T44" fmla="+- 0 20342 18326"/>
              <a:gd name="T45" fmla="*/ T44 w 3627"/>
              <a:gd name="T46" fmla="+- 0 17148 12168"/>
              <a:gd name="T47" fmla="*/ 17148 h 5038"/>
              <a:gd name="T48" fmla="+- 0 20880 18326"/>
              <a:gd name="T49" fmla="*/ T48 w 3627"/>
              <a:gd name="T50" fmla="+- 0 17159 12168"/>
              <a:gd name="T51" fmla="*/ 17159 h 5038"/>
              <a:gd name="T52" fmla="+- 0 21432 18326"/>
              <a:gd name="T53" fmla="*/ T52 w 3627"/>
              <a:gd name="T54" fmla="+- 0 16930 12168"/>
              <a:gd name="T55" fmla="*/ 16930 h 5038"/>
              <a:gd name="T56" fmla="+- 0 21630 18326"/>
              <a:gd name="T57" fmla="*/ T56 w 3627"/>
              <a:gd name="T58" fmla="+- 0 16480 12168"/>
              <a:gd name="T59" fmla="*/ 16480 h 5038"/>
              <a:gd name="T60" fmla="+- 0 21498 18326"/>
              <a:gd name="T61" fmla="*/ T60 w 3627"/>
              <a:gd name="T62" fmla="+- 0 15979 12168"/>
              <a:gd name="T63" fmla="*/ 15979 h 5038"/>
              <a:gd name="T64" fmla="+- 0 21113 18326"/>
              <a:gd name="T65" fmla="*/ T64 w 3627"/>
              <a:gd name="T66" fmla="+- 0 15389 12168"/>
              <a:gd name="T67" fmla="*/ 15389 h 5038"/>
              <a:gd name="T68" fmla="+- 0 20872 18326"/>
              <a:gd name="T69" fmla="*/ T68 w 3627"/>
              <a:gd name="T70" fmla="+- 0 14976 12168"/>
              <a:gd name="T71" fmla="*/ 14976 h 5038"/>
              <a:gd name="T72" fmla="+- 0 21068 18326"/>
              <a:gd name="T73" fmla="*/ T72 w 3627"/>
              <a:gd name="T74" fmla="+- 0 14242 12168"/>
              <a:gd name="T75" fmla="*/ 14242 h 5038"/>
              <a:gd name="T76" fmla="+- 0 21767 18326"/>
              <a:gd name="T77" fmla="*/ T76 w 3627"/>
              <a:gd name="T78" fmla="+- 0 13328 12168"/>
              <a:gd name="T79" fmla="*/ 13328 h 5038"/>
              <a:gd name="T80" fmla="+- 0 21951 18326"/>
              <a:gd name="T81" fmla="*/ T80 w 3627"/>
              <a:gd name="T82" fmla="+- 0 12867 12168"/>
              <a:gd name="T83" fmla="*/ 12867 h 5038"/>
              <a:gd name="T84" fmla="+- 0 21410 18326"/>
              <a:gd name="T85" fmla="*/ T84 w 3627"/>
              <a:gd name="T86" fmla="+- 0 12267 12168"/>
              <a:gd name="T87" fmla="*/ 12267 h 5038"/>
              <a:gd name="T88" fmla="+- 0 21040 18326"/>
              <a:gd name="T89" fmla="*/ T88 w 3627"/>
              <a:gd name="T90" fmla="+- 0 12196 12168"/>
              <a:gd name="T91" fmla="*/ 12196 h 5038"/>
              <a:gd name="T92" fmla="+- 0 20843 18326"/>
              <a:gd name="T93" fmla="*/ T92 w 3627"/>
              <a:gd name="T94" fmla="+- 0 12244 12168"/>
              <a:gd name="T95" fmla="*/ 12244 h 5038"/>
              <a:gd name="T96" fmla="+- 0 20699 18326"/>
              <a:gd name="T97" fmla="*/ T96 w 3627"/>
              <a:gd name="T98" fmla="+- 0 12249 12168"/>
              <a:gd name="T99" fmla="*/ 12249 h 5038"/>
              <a:gd name="T100" fmla="+- 0 20490 18326"/>
              <a:gd name="T101" fmla="*/ T100 w 3627"/>
              <a:gd name="T102" fmla="+- 0 12266 12168"/>
              <a:gd name="T103" fmla="*/ 12266 h 5038"/>
              <a:gd name="T104" fmla="+- 0 20488 18326"/>
              <a:gd name="T105" fmla="*/ T104 w 3627"/>
              <a:gd name="T106" fmla="+- 0 12257 12168"/>
              <a:gd name="T107" fmla="*/ 12257 h 5038"/>
              <a:gd name="T108" fmla="+- 0 20502 18326"/>
              <a:gd name="T109" fmla="*/ T108 w 3627"/>
              <a:gd name="T110" fmla="+- 0 12330 12168"/>
              <a:gd name="T111" fmla="*/ 12330 h 5038"/>
              <a:gd name="T112" fmla="+- 0 20455 18326"/>
              <a:gd name="T113" fmla="*/ T112 w 3627"/>
              <a:gd name="T114" fmla="+- 0 12359 12168"/>
              <a:gd name="T115" fmla="*/ 12359 h 5038"/>
              <a:gd name="T116" fmla="+- 0 20344 18326"/>
              <a:gd name="T117" fmla="*/ T116 w 3627"/>
              <a:gd name="T118" fmla="+- 0 12382 12168"/>
              <a:gd name="T119" fmla="*/ 12382 h 5038"/>
              <a:gd name="T120" fmla="+- 0 20294 18326"/>
              <a:gd name="T121" fmla="*/ T120 w 3627"/>
              <a:gd name="T122" fmla="+- 0 12404 12168"/>
              <a:gd name="T123" fmla="*/ 12404 h 5038"/>
              <a:gd name="T124" fmla="+- 0 20262 18326"/>
              <a:gd name="T125" fmla="*/ T124 w 3627"/>
              <a:gd name="T126" fmla="+- 0 12420 12168"/>
              <a:gd name="T127" fmla="*/ 12420 h 5038"/>
              <a:gd name="T128" fmla="+- 0 20312 18326"/>
              <a:gd name="T129" fmla="*/ T128 w 3627"/>
              <a:gd name="T130" fmla="+- 0 12377 12168"/>
              <a:gd name="T131" fmla="*/ 12377 h 5038"/>
              <a:gd name="T132" fmla="+- 0 20373 18326"/>
              <a:gd name="T133" fmla="*/ T132 w 3627"/>
              <a:gd name="T134" fmla="+- 0 12346 12168"/>
              <a:gd name="T135" fmla="*/ 12346 h 5038"/>
              <a:gd name="T136" fmla="+- 0 20428 18326"/>
              <a:gd name="T137" fmla="*/ T136 w 3627"/>
              <a:gd name="T138" fmla="+- 0 12328 12168"/>
              <a:gd name="T139" fmla="*/ 12328 h 5038"/>
              <a:gd name="T140" fmla="+- 0 20469 18326"/>
              <a:gd name="T141" fmla="*/ T140 w 3627"/>
              <a:gd name="T142" fmla="+- 0 12320 12168"/>
              <a:gd name="T143" fmla="*/ 12320 h 5038"/>
              <a:gd name="T144" fmla="+- 0 20566 18326"/>
              <a:gd name="T145" fmla="*/ T144 w 3627"/>
              <a:gd name="T146" fmla="+- 0 12305 12168"/>
              <a:gd name="T147" fmla="*/ 12305 h 5038"/>
              <a:gd name="T148" fmla="+- 0 20621 18326"/>
              <a:gd name="T149" fmla="*/ T148 w 3627"/>
              <a:gd name="T150" fmla="+- 0 12303 12168"/>
              <a:gd name="T151" fmla="*/ 12303 h 5038"/>
              <a:gd name="T152" fmla="+- 0 20670 18326"/>
              <a:gd name="T153" fmla="*/ T152 w 3627"/>
              <a:gd name="T154" fmla="+- 0 12295 12168"/>
              <a:gd name="T155" fmla="*/ 12295 h 5038"/>
              <a:gd name="T156" fmla="+- 0 20709 18326"/>
              <a:gd name="T157" fmla="*/ T156 w 3627"/>
              <a:gd name="T158" fmla="+- 0 12294 12168"/>
              <a:gd name="T159" fmla="*/ 12294 h 5038"/>
              <a:gd name="T160" fmla="+- 0 20740 18326"/>
              <a:gd name="T161" fmla="*/ T160 w 3627"/>
              <a:gd name="T162" fmla="+- 0 12300 12168"/>
              <a:gd name="T163" fmla="*/ 12300 h 5038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  <a:cxn ang="0">
                <a:pos x="T85" y="T87"/>
              </a:cxn>
              <a:cxn ang="0">
                <a:pos x="T89" y="T91"/>
              </a:cxn>
              <a:cxn ang="0">
                <a:pos x="T93" y="T95"/>
              </a:cxn>
              <a:cxn ang="0">
                <a:pos x="T97" y="T99"/>
              </a:cxn>
              <a:cxn ang="0">
                <a:pos x="T101" y="T103"/>
              </a:cxn>
              <a:cxn ang="0">
                <a:pos x="T105" y="T107"/>
              </a:cxn>
              <a:cxn ang="0">
                <a:pos x="T109" y="T111"/>
              </a:cxn>
              <a:cxn ang="0">
                <a:pos x="T113" y="T115"/>
              </a:cxn>
              <a:cxn ang="0">
                <a:pos x="T117" y="T119"/>
              </a:cxn>
              <a:cxn ang="0">
                <a:pos x="T121" y="T123"/>
              </a:cxn>
              <a:cxn ang="0">
                <a:pos x="T125" y="T127"/>
              </a:cxn>
              <a:cxn ang="0">
                <a:pos x="T129" y="T131"/>
              </a:cxn>
              <a:cxn ang="0">
                <a:pos x="T133" y="T135"/>
              </a:cxn>
              <a:cxn ang="0">
                <a:pos x="T137" y="T139"/>
              </a:cxn>
              <a:cxn ang="0">
                <a:pos x="T141" y="T143"/>
              </a:cxn>
              <a:cxn ang="0">
                <a:pos x="T145" y="T147"/>
              </a:cxn>
              <a:cxn ang="0">
                <a:pos x="T149" y="T151"/>
              </a:cxn>
              <a:cxn ang="0">
                <a:pos x="T153" y="T155"/>
              </a:cxn>
              <a:cxn ang="0">
                <a:pos x="T157" y="T159"/>
              </a:cxn>
              <a:cxn ang="0">
                <a:pos x="T161" y="T163"/>
              </a:cxn>
            </a:cxnLst>
            <a:rect l="0" t="0" r="r" b="b"/>
            <a:pathLst>
              <a:path w="3627" h="5038" extrusionOk="0">
                <a:moveTo>
                  <a:pt x="2307" y="0"/>
                </a:moveTo>
                <a:cubicBezTo>
                  <a:pt x="2170" y="96"/>
                  <a:pt x="2034" y="195"/>
                  <a:pt x="1897" y="292"/>
                </a:cubicBezTo>
                <a:cubicBezTo>
                  <a:pt x="1762" y="387"/>
                  <a:pt x="1635" y="490"/>
                  <a:pt x="1498" y="582"/>
                </a:cubicBezTo>
                <a:cubicBezTo>
                  <a:pt x="1224" y="765"/>
                  <a:pt x="925" y="902"/>
                  <a:pt x="647" y="1077"/>
                </a:cubicBezTo>
                <a:cubicBezTo>
                  <a:pt x="485" y="1179"/>
                  <a:pt x="309" y="1246"/>
                  <a:pt x="197" y="1408"/>
                </a:cubicBezTo>
                <a:cubicBezTo>
                  <a:pt x="143" y="1486"/>
                  <a:pt x="89" y="1592"/>
                  <a:pt x="65" y="1684"/>
                </a:cubicBezTo>
                <a:cubicBezTo>
                  <a:pt x="18" y="1867"/>
                  <a:pt x="-3" y="2078"/>
                  <a:pt x="0" y="2267"/>
                </a:cubicBezTo>
                <a:cubicBezTo>
                  <a:pt x="3" y="2468"/>
                  <a:pt x="58" y="2623"/>
                  <a:pt x="128" y="2808"/>
                </a:cubicBezTo>
                <a:cubicBezTo>
                  <a:pt x="250" y="3127"/>
                  <a:pt x="435" y="3403"/>
                  <a:pt x="621" y="3688"/>
                </a:cubicBezTo>
                <a:cubicBezTo>
                  <a:pt x="757" y="3896"/>
                  <a:pt x="882" y="4117"/>
                  <a:pt x="1050" y="4302"/>
                </a:cubicBezTo>
                <a:cubicBezTo>
                  <a:pt x="1197" y="4465"/>
                  <a:pt x="1384" y="4620"/>
                  <a:pt x="1562" y="4747"/>
                </a:cubicBezTo>
                <a:cubicBezTo>
                  <a:pt x="1701" y="4846"/>
                  <a:pt x="1856" y="4921"/>
                  <a:pt x="2016" y="4980"/>
                </a:cubicBezTo>
                <a:cubicBezTo>
                  <a:pt x="2203" y="5049"/>
                  <a:pt x="2360" y="5034"/>
                  <a:pt x="2554" y="4991"/>
                </a:cubicBezTo>
                <a:cubicBezTo>
                  <a:pt x="2746" y="4948"/>
                  <a:pt x="2946" y="4879"/>
                  <a:pt x="3106" y="4762"/>
                </a:cubicBezTo>
                <a:cubicBezTo>
                  <a:pt x="3280" y="4635"/>
                  <a:pt x="3307" y="4517"/>
                  <a:pt x="3304" y="4312"/>
                </a:cubicBezTo>
                <a:cubicBezTo>
                  <a:pt x="3301" y="4117"/>
                  <a:pt x="3268" y="3979"/>
                  <a:pt x="3172" y="3811"/>
                </a:cubicBezTo>
                <a:cubicBezTo>
                  <a:pt x="3058" y="3611"/>
                  <a:pt x="2919" y="3410"/>
                  <a:pt x="2787" y="3221"/>
                </a:cubicBezTo>
                <a:cubicBezTo>
                  <a:pt x="2693" y="3086"/>
                  <a:pt x="2592" y="2971"/>
                  <a:pt x="2546" y="2808"/>
                </a:cubicBezTo>
                <a:cubicBezTo>
                  <a:pt x="2472" y="2545"/>
                  <a:pt x="2612" y="2295"/>
                  <a:pt x="2742" y="2074"/>
                </a:cubicBezTo>
                <a:cubicBezTo>
                  <a:pt x="2938" y="1742"/>
                  <a:pt x="3231" y="1481"/>
                  <a:pt x="3441" y="1160"/>
                </a:cubicBezTo>
                <a:cubicBezTo>
                  <a:pt x="3528" y="1027"/>
                  <a:pt x="3621" y="860"/>
                  <a:pt x="3625" y="699"/>
                </a:cubicBezTo>
                <a:cubicBezTo>
                  <a:pt x="3632" y="389"/>
                  <a:pt x="3346" y="185"/>
                  <a:pt x="3084" y="99"/>
                </a:cubicBezTo>
                <a:cubicBezTo>
                  <a:pt x="2978" y="64"/>
                  <a:pt x="2828" y="24"/>
                  <a:pt x="2714" y="28"/>
                </a:cubicBezTo>
                <a:cubicBezTo>
                  <a:pt x="2645" y="30"/>
                  <a:pt x="2583" y="67"/>
                  <a:pt x="2517" y="76"/>
                </a:cubicBezTo>
                <a:cubicBezTo>
                  <a:pt x="2464" y="83"/>
                  <a:pt x="2425" y="79"/>
                  <a:pt x="2373" y="81"/>
                </a:cubicBezTo>
                <a:cubicBezTo>
                  <a:pt x="2306" y="83"/>
                  <a:pt x="2229" y="99"/>
                  <a:pt x="2164" y="98"/>
                </a:cubicBezTo>
                <a:cubicBezTo>
                  <a:pt x="2153" y="101"/>
                  <a:pt x="2150" y="101"/>
                  <a:pt x="2162" y="89"/>
                </a:cubicBezTo>
              </a:path>
              <a:path w="3627" h="5038" extrusionOk="0">
                <a:moveTo>
                  <a:pt x="2176" y="162"/>
                </a:moveTo>
                <a:cubicBezTo>
                  <a:pt x="2161" y="172"/>
                  <a:pt x="2146" y="184"/>
                  <a:pt x="2129" y="191"/>
                </a:cubicBezTo>
                <a:cubicBezTo>
                  <a:pt x="2094" y="206"/>
                  <a:pt x="2053" y="199"/>
                  <a:pt x="2018" y="214"/>
                </a:cubicBezTo>
                <a:cubicBezTo>
                  <a:pt x="2001" y="221"/>
                  <a:pt x="1985" y="229"/>
                  <a:pt x="1968" y="236"/>
                </a:cubicBezTo>
                <a:cubicBezTo>
                  <a:pt x="1957" y="241"/>
                  <a:pt x="1947" y="247"/>
                  <a:pt x="1936" y="252"/>
                </a:cubicBezTo>
                <a:cubicBezTo>
                  <a:pt x="1950" y="235"/>
                  <a:pt x="1966" y="221"/>
                  <a:pt x="1986" y="209"/>
                </a:cubicBezTo>
                <a:cubicBezTo>
                  <a:pt x="2005" y="197"/>
                  <a:pt x="2026" y="187"/>
                  <a:pt x="2047" y="178"/>
                </a:cubicBezTo>
                <a:cubicBezTo>
                  <a:pt x="2065" y="170"/>
                  <a:pt x="2083" y="165"/>
                  <a:pt x="2102" y="160"/>
                </a:cubicBezTo>
                <a:cubicBezTo>
                  <a:pt x="2115" y="156"/>
                  <a:pt x="2129" y="155"/>
                  <a:pt x="2143" y="152"/>
                </a:cubicBezTo>
                <a:cubicBezTo>
                  <a:pt x="2175" y="146"/>
                  <a:pt x="2208" y="134"/>
                  <a:pt x="2240" y="137"/>
                </a:cubicBezTo>
                <a:cubicBezTo>
                  <a:pt x="2259" y="139"/>
                  <a:pt x="2277" y="138"/>
                  <a:pt x="2295" y="135"/>
                </a:cubicBezTo>
                <a:cubicBezTo>
                  <a:pt x="2311" y="133"/>
                  <a:pt x="2328" y="128"/>
                  <a:pt x="2344" y="127"/>
                </a:cubicBezTo>
                <a:cubicBezTo>
                  <a:pt x="2357" y="126"/>
                  <a:pt x="2370" y="126"/>
                  <a:pt x="2383" y="126"/>
                </a:cubicBezTo>
                <a:cubicBezTo>
                  <a:pt x="2398" y="125"/>
                  <a:pt x="2400" y="126"/>
                  <a:pt x="2414" y="132"/>
                </a:cubicBezTo>
              </a:path>
            </a:pathLst>
          </a:custGeom>
          <a:noFill/>
          <a:ln w="19050" cap="rnd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17" name="Comment 25"/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941388" y="4551363"/>
            <a:ext cx="1633537" cy="1849437"/>
          </a:xfrm>
          <a:custGeom>
            <a:avLst/>
            <a:gdLst>
              <a:gd name="T0" fmla="+- 0 7142 2617"/>
              <a:gd name="T1" fmla="*/ T0 w 4536"/>
              <a:gd name="T2" fmla="+- 0 12649 11778"/>
              <a:gd name="T3" fmla="*/ 12649 h 5138"/>
              <a:gd name="T4" fmla="+- 0 7147 2617"/>
              <a:gd name="T5" fmla="*/ T4 w 4536"/>
              <a:gd name="T6" fmla="+- 0 12638 11778"/>
              <a:gd name="T7" fmla="*/ 12638 h 5138"/>
              <a:gd name="T8" fmla="+- 0 7149 2617"/>
              <a:gd name="T9" fmla="*/ T8 w 4536"/>
              <a:gd name="T10" fmla="+- 0 12634 11778"/>
              <a:gd name="T11" fmla="*/ 12634 h 5138"/>
              <a:gd name="T12" fmla="+- 0 7152 2617"/>
              <a:gd name="T13" fmla="*/ T12 w 4536"/>
              <a:gd name="T14" fmla="+- 0 12627 11778"/>
              <a:gd name="T15" fmla="*/ 12627 h 5138"/>
              <a:gd name="T16" fmla="+- 0 7055 2617"/>
              <a:gd name="T17" fmla="*/ T16 w 4536"/>
              <a:gd name="T18" fmla="+- 0 12773 11778"/>
              <a:gd name="T19" fmla="*/ 12773 h 5138"/>
              <a:gd name="T20" fmla="+- 0 6959 2617"/>
              <a:gd name="T21" fmla="*/ T20 w 4536"/>
              <a:gd name="T22" fmla="+- 0 12917 11778"/>
              <a:gd name="T23" fmla="*/ 12917 h 5138"/>
              <a:gd name="T24" fmla="+- 0 6833 2617"/>
              <a:gd name="T25" fmla="*/ T24 w 4536"/>
              <a:gd name="T26" fmla="+- 0 13044 11778"/>
              <a:gd name="T27" fmla="*/ 13044 h 5138"/>
              <a:gd name="T28" fmla="+- 0 6723 2617"/>
              <a:gd name="T29" fmla="*/ T28 w 4536"/>
              <a:gd name="T30" fmla="+- 0 13154 11778"/>
              <a:gd name="T31" fmla="*/ 13154 h 5138"/>
              <a:gd name="T32" fmla="+- 0 6606 2617"/>
              <a:gd name="T33" fmla="*/ T32 w 4536"/>
              <a:gd name="T34" fmla="+- 0 13258 11778"/>
              <a:gd name="T35" fmla="*/ 13258 h 5138"/>
              <a:gd name="T36" fmla="+- 0 6493 2617"/>
              <a:gd name="T37" fmla="*/ T36 w 4536"/>
              <a:gd name="T38" fmla="+- 0 13365 11778"/>
              <a:gd name="T39" fmla="*/ 13365 h 5138"/>
              <a:gd name="T40" fmla="+- 0 6351 2617"/>
              <a:gd name="T41" fmla="*/ T40 w 4536"/>
              <a:gd name="T42" fmla="+- 0 13499 11778"/>
              <a:gd name="T43" fmla="*/ 13499 h 5138"/>
              <a:gd name="T44" fmla="+- 0 6203 2617"/>
              <a:gd name="T45" fmla="*/ T44 w 4536"/>
              <a:gd name="T46" fmla="+- 0 13631 11778"/>
              <a:gd name="T47" fmla="*/ 13631 h 5138"/>
              <a:gd name="T48" fmla="+- 0 6069 2617"/>
              <a:gd name="T49" fmla="*/ T48 w 4536"/>
              <a:gd name="T50" fmla="+- 0 13773 11778"/>
              <a:gd name="T51" fmla="*/ 13773 h 5138"/>
              <a:gd name="T52" fmla="+- 0 5891 2617"/>
              <a:gd name="T53" fmla="*/ T52 w 4536"/>
              <a:gd name="T54" fmla="+- 0 13962 11778"/>
              <a:gd name="T55" fmla="*/ 13962 h 5138"/>
              <a:gd name="T56" fmla="+- 0 5766 2617"/>
              <a:gd name="T57" fmla="*/ T56 w 4536"/>
              <a:gd name="T58" fmla="+- 0 14151 11778"/>
              <a:gd name="T59" fmla="*/ 14151 h 5138"/>
              <a:gd name="T60" fmla="+- 0 5732 2617"/>
              <a:gd name="T61" fmla="*/ T60 w 4536"/>
              <a:gd name="T62" fmla="+- 0 14412 11778"/>
              <a:gd name="T63" fmla="*/ 14412 h 5138"/>
              <a:gd name="T64" fmla="+- 0 5697 2617"/>
              <a:gd name="T65" fmla="*/ T64 w 4536"/>
              <a:gd name="T66" fmla="+- 0 14685 11778"/>
              <a:gd name="T67" fmla="*/ 14685 h 5138"/>
              <a:gd name="T68" fmla="+- 0 5797 2617"/>
              <a:gd name="T69" fmla="*/ T68 w 4536"/>
              <a:gd name="T70" fmla="+- 0 14872 11778"/>
              <a:gd name="T71" fmla="*/ 14872 h 5138"/>
              <a:gd name="T72" fmla="+- 0 5879 2617"/>
              <a:gd name="T73" fmla="*/ T72 w 4536"/>
              <a:gd name="T74" fmla="+- 0 15117 11778"/>
              <a:gd name="T75" fmla="*/ 15117 h 5138"/>
              <a:gd name="T76" fmla="+- 0 5991 2617"/>
              <a:gd name="T77" fmla="*/ T76 w 4536"/>
              <a:gd name="T78" fmla="+- 0 15450 11778"/>
              <a:gd name="T79" fmla="*/ 15450 h 5138"/>
              <a:gd name="T80" fmla="+- 0 6229 2617"/>
              <a:gd name="T81" fmla="*/ T80 w 4536"/>
              <a:gd name="T82" fmla="+- 0 15846 11778"/>
              <a:gd name="T83" fmla="*/ 15846 h 5138"/>
              <a:gd name="T84" fmla="+- 0 6263 2617"/>
              <a:gd name="T85" fmla="*/ T84 w 4536"/>
              <a:gd name="T86" fmla="+- 0 16194 11778"/>
              <a:gd name="T87" fmla="*/ 16194 h 5138"/>
              <a:gd name="T88" fmla="+- 0 6279 2617"/>
              <a:gd name="T89" fmla="*/ T88 w 4536"/>
              <a:gd name="T90" fmla="+- 0 16360 11778"/>
              <a:gd name="T91" fmla="*/ 16360 h 5138"/>
              <a:gd name="T92" fmla="+- 0 6197 2617"/>
              <a:gd name="T93" fmla="*/ T92 w 4536"/>
              <a:gd name="T94" fmla="+- 0 16463 11778"/>
              <a:gd name="T95" fmla="*/ 16463 h 5138"/>
              <a:gd name="T96" fmla="+- 0 6080 2617"/>
              <a:gd name="T97" fmla="*/ T96 w 4536"/>
              <a:gd name="T98" fmla="+- 0 16569 11778"/>
              <a:gd name="T99" fmla="*/ 16569 h 5138"/>
              <a:gd name="T100" fmla="+- 0 5971 2617"/>
              <a:gd name="T101" fmla="*/ T100 w 4536"/>
              <a:gd name="T102" fmla="+- 0 16668 11778"/>
              <a:gd name="T103" fmla="*/ 16668 h 5138"/>
              <a:gd name="T104" fmla="+- 0 5868 2617"/>
              <a:gd name="T105" fmla="*/ T104 w 4536"/>
              <a:gd name="T106" fmla="+- 0 16695 11778"/>
              <a:gd name="T107" fmla="*/ 16695 h 5138"/>
              <a:gd name="T108" fmla="+- 0 5729 2617"/>
              <a:gd name="T109" fmla="*/ T108 w 4536"/>
              <a:gd name="T110" fmla="+- 0 16729 11778"/>
              <a:gd name="T111" fmla="*/ 16729 h 5138"/>
              <a:gd name="T112" fmla="+- 0 5456 2617"/>
              <a:gd name="T113" fmla="*/ T112 w 4536"/>
              <a:gd name="T114" fmla="+- 0 16795 11778"/>
              <a:gd name="T115" fmla="*/ 16795 h 5138"/>
              <a:gd name="T116" fmla="+- 0 5172 2617"/>
              <a:gd name="T117" fmla="*/ T116 w 4536"/>
              <a:gd name="T118" fmla="+- 0 16839 11778"/>
              <a:gd name="T119" fmla="*/ 16839 h 5138"/>
              <a:gd name="T120" fmla="+- 0 4895 2617"/>
              <a:gd name="T121" fmla="*/ T120 w 4536"/>
              <a:gd name="T122" fmla="+- 0 16888 11778"/>
              <a:gd name="T123" fmla="*/ 16888 h 5138"/>
              <a:gd name="T124" fmla="+- 0 4593 2617"/>
              <a:gd name="T125" fmla="*/ T124 w 4536"/>
              <a:gd name="T126" fmla="+- 0 16941 11778"/>
              <a:gd name="T127" fmla="*/ 16941 h 5138"/>
              <a:gd name="T128" fmla="+- 0 4248 2617"/>
              <a:gd name="T129" fmla="*/ T128 w 4536"/>
              <a:gd name="T130" fmla="+- 0 16890 11778"/>
              <a:gd name="T131" fmla="*/ 16890 h 5138"/>
              <a:gd name="T132" fmla="+- 0 3948 2617"/>
              <a:gd name="T133" fmla="*/ T132 w 4536"/>
              <a:gd name="T134" fmla="+- 0 16836 11778"/>
              <a:gd name="T135" fmla="*/ 16836 h 5138"/>
              <a:gd name="T136" fmla="+- 0 3733 2617"/>
              <a:gd name="T137" fmla="*/ T136 w 4536"/>
              <a:gd name="T138" fmla="+- 0 16798 11778"/>
              <a:gd name="T139" fmla="*/ 16798 h 5138"/>
              <a:gd name="T140" fmla="+- 0 3511 2617"/>
              <a:gd name="T141" fmla="*/ T140 w 4536"/>
              <a:gd name="T142" fmla="+- 0 16720 11778"/>
              <a:gd name="T143" fmla="*/ 16720 h 5138"/>
              <a:gd name="T144" fmla="+- 0 3307 2617"/>
              <a:gd name="T145" fmla="*/ T144 w 4536"/>
              <a:gd name="T146" fmla="+- 0 16643 11778"/>
              <a:gd name="T147" fmla="*/ 16643 h 5138"/>
              <a:gd name="T148" fmla="+- 0 3121 2617"/>
              <a:gd name="T149" fmla="*/ T148 w 4536"/>
              <a:gd name="T150" fmla="+- 0 16573 11778"/>
              <a:gd name="T151" fmla="*/ 16573 h 5138"/>
              <a:gd name="T152" fmla="+- 0 2896 2617"/>
              <a:gd name="T153" fmla="*/ T152 w 4536"/>
              <a:gd name="T154" fmla="+- 0 16501 11778"/>
              <a:gd name="T155" fmla="*/ 16501 h 5138"/>
              <a:gd name="T156" fmla="+- 0 2760 2617"/>
              <a:gd name="T157" fmla="*/ T156 w 4536"/>
              <a:gd name="T158" fmla="+- 0 16349 11778"/>
              <a:gd name="T159" fmla="*/ 16349 h 5138"/>
              <a:gd name="T160" fmla="+- 0 2583 2617"/>
              <a:gd name="T161" fmla="*/ T160 w 4536"/>
              <a:gd name="T162" fmla="+- 0 16150 11778"/>
              <a:gd name="T163" fmla="*/ 16150 h 5138"/>
              <a:gd name="T164" fmla="+- 0 2593 2617"/>
              <a:gd name="T165" fmla="*/ T164 w 4536"/>
              <a:gd name="T166" fmla="+- 0 15851 11778"/>
              <a:gd name="T167" fmla="*/ 15851 h 5138"/>
              <a:gd name="T168" fmla="+- 0 2645 2617"/>
              <a:gd name="T169" fmla="*/ T168 w 4536"/>
              <a:gd name="T170" fmla="+- 0 15604 11778"/>
              <a:gd name="T171" fmla="*/ 15604 h 5138"/>
              <a:gd name="T172" fmla="+- 0 2713 2617"/>
              <a:gd name="T173" fmla="*/ T172 w 4536"/>
              <a:gd name="T174" fmla="+- 0 15284 11778"/>
              <a:gd name="T175" fmla="*/ 15284 h 5138"/>
              <a:gd name="T176" fmla="+- 0 2932 2617"/>
              <a:gd name="T177" fmla="*/ T176 w 4536"/>
              <a:gd name="T178" fmla="+- 0 14992 11778"/>
              <a:gd name="T179" fmla="*/ 14992 h 5138"/>
              <a:gd name="T180" fmla="+- 0 3075 2617"/>
              <a:gd name="T181" fmla="*/ T180 w 4536"/>
              <a:gd name="T182" fmla="+- 0 14700 11778"/>
              <a:gd name="T183" fmla="*/ 14700 h 5138"/>
              <a:gd name="T184" fmla="+- 0 3239 2617"/>
              <a:gd name="T185" fmla="*/ T184 w 4536"/>
              <a:gd name="T186" fmla="+- 0 14366 11778"/>
              <a:gd name="T187" fmla="*/ 14366 h 5138"/>
              <a:gd name="T188" fmla="+- 0 3397 2617"/>
              <a:gd name="T189" fmla="*/ T188 w 4536"/>
              <a:gd name="T190" fmla="+- 0 14060 11778"/>
              <a:gd name="T191" fmla="*/ 14060 h 5138"/>
              <a:gd name="T192" fmla="+- 0 3611 2617"/>
              <a:gd name="T193" fmla="*/ T192 w 4536"/>
              <a:gd name="T194" fmla="+- 0 13755 11778"/>
              <a:gd name="T195" fmla="*/ 13755 h 5138"/>
              <a:gd name="T196" fmla="+- 0 3928 2617"/>
              <a:gd name="T197" fmla="*/ T196 w 4536"/>
              <a:gd name="T198" fmla="+- 0 13303 11778"/>
              <a:gd name="T199" fmla="*/ 13303 h 5138"/>
              <a:gd name="T200" fmla="+- 0 4259 2617"/>
              <a:gd name="T201" fmla="*/ T200 w 4536"/>
              <a:gd name="T202" fmla="+- 0 12858 11778"/>
              <a:gd name="T203" fmla="*/ 12858 h 5138"/>
              <a:gd name="T204" fmla="+- 0 4676 2617"/>
              <a:gd name="T205" fmla="*/ T204 w 4536"/>
              <a:gd name="T206" fmla="+- 0 12489 11778"/>
              <a:gd name="T207" fmla="*/ 12489 h 5138"/>
              <a:gd name="T208" fmla="+- 0 5008 2617"/>
              <a:gd name="T209" fmla="*/ T208 w 4536"/>
              <a:gd name="T210" fmla="+- 0 12195 11778"/>
              <a:gd name="T211" fmla="*/ 12195 h 5138"/>
              <a:gd name="T212" fmla="+- 0 5415 2617"/>
              <a:gd name="T213" fmla="*/ T212 w 4536"/>
              <a:gd name="T214" fmla="+- 0 11875 11778"/>
              <a:gd name="T215" fmla="*/ 11875 h 5138"/>
              <a:gd name="T216" fmla="+- 0 5867 2617"/>
              <a:gd name="T217" fmla="*/ T216 w 4536"/>
              <a:gd name="T218" fmla="+- 0 11814 11778"/>
              <a:gd name="T219" fmla="*/ 11814 h 5138"/>
              <a:gd name="T220" fmla="+- 0 6163 2617"/>
              <a:gd name="T221" fmla="*/ T220 w 4536"/>
              <a:gd name="T222" fmla="+- 0 11774 11778"/>
              <a:gd name="T223" fmla="*/ 11774 h 5138"/>
              <a:gd name="T224" fmla="+- 0 6482 2617"/>
              <a:gd name="T225" fmla="*/ T224 w 4536"/>
              <a:gd name="T226" fmla="+- 0 11740 11778"/>
              <a:gd name="T227" fmla="*/ 11740 h 5138"/>
              <a:gd name="T228" fmla="+- 0 6761 2617"/>
              <a:gd name="T229" fmla="*/ T228 w 4536"/>
              <a:gd name="T230" fmla="+- 0 11872 11778"/>
              <a:gd name="T231" fmla="*/ 11872 h 5138"/>
              <a:gd name="T232" fmla="+- 0 6954 2617"/>
              <a:gd name="T233" fmla="*/ T232 w 4536"/>
              <a:gd name="T234" fmla="+- 0 11964 11778"/>
              <a:gd name="T235" fmla="*/ 11964 h 5138"/>
              <a:gd name="T236" fmla="+- 0 7012 2617"/>
              <a:gd name="T237" fmla="*/ T236 w 4536"/>
              <a:gd name="T238" fmla="+- 0 12099 11778"/>
              <a:gd name="T239" fmla="*/ 12099 h 5138"/>
              <a:gd name="T240" fmla="+- 0 7064 2617"/>
              <a:gd name="T241" fmla="*/ T240 w 4536"/>
              <a:gd name="T242" fmla="+- 0 12291 11778"/>
              <a:gd name="T243" fmla="*/ 12291 h 5138"/>
              <a:gd name="T244" fmla="+- 0 7097 2617"/>
              <a:gd name="T245" fmla="*/ T244 w 4536"/>
              <a:gd name="T246" fmla="+- 0 12411 11778"/>
              <a:gd name="T247" fmla="*/ 12411 h 5138"/>
              <a:gd name="T248" fmla="+- 0 7121 2617"/>
              <a:gd name="T249" fmla="*/ T248 w 4536"/>
              <a:gd name="T250" fmla="+- 0 12573 11778"/>
              <a:gd name="T251" fmla="*/ 12573 h 5138"/>
              <a:gd name="T252" fmla="+- 0 7137 2617"/>
              <a:gd name="T253" fmla="*/ T252 w 4536"/>
              <a:gd name="T254" fmla="+- 0 12669 11778"/>
              <a:gd name="T255" fmla="*/ 12669 h 5138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  <a:cxn ang="0">
                <a:pos x="T85" y="T87"/>
              </a:cxn>
              <a:cxn ang="0">
                <a:pos x="T89" y="T91"/>
              </a:cxn>
              <a:cxn ang="0">
                <a:pos x="T93" y="T95"/>
              </a:cxn>
              <a:cxn ang="0">
                <a:pos x="T97" y="T99"/>
              </a:cxn>
              <a:cxn ang="0">
                <a:pos x="T101" y="T103"/>
              </a:cxn>
              <a:cxn ang="0">
                <a:pos x="T105" y="T107"/>
              </a:cxn>
              <a:cxn ang="0">
                <a:pos x="T109" y="T111"/>
              </a:cxn>
              <a:cxn ang="0">
                <a:pos x="T113" y="T115"/>
              </a:cxn>
              <a:cxn ang="0">
                <a:pos x="T117" y="T119"/>
              </a:cxn>
              <a:cxn ang="0">
                <a:pos x="T121" y="T123"/>
              </a:cxn>
              <a:cxn ang="0">
                <a:pos x="T125" y="T127"/>
              </a:cxn>
              <a:cxn ang="0">
                <a:pos x="T129" y="T131"/>
              </a:cxn>
              <a:cxn ang="0">
                <a:pos x="T133" y="T135"/>
              </a:cxn>
              <a:cxn ang="0">
                <a:pos x="T137" y="T139"/>
              </a:cxn>
              <a:cxn ang="0">
                <a:pos x="T141" y="T143"/>
              </a:cxn>
              <a:cxn ang="0">
                <a:pos x="T145" y="T147"/>
              </a:cxn>
              <a:cxn ang="0">
                <a:pos x="T149" y="T151"/>
              </a:cxn>
              <a:cxn ang="0">
                <a:pos x="T153" y="T155"/>
              </a:cxn>
              <a:cxn ang="0">
                <a:pos x="T157" y="T159"/>
              </a:cxn>
              <a:cxn ang="0">
                <a:pos x="T161" y="T163"/>
              </a:cxn>
              <a:cxn ang="0">
                <a:pos x="T165" y="T167"/>
              </a:cxn>
              <a:cxn ang="0">
                <a:pos x="T169" y="T171"/>
              </a:cxn>
              <a:cxn ang="0">
                <a:pos x="T173" y="T175"/>
              </a:cxn>
              <a:cxn ang="0">
                <a:pos x="T177" y="T179"/>
              </a:cxn>
              <a:cxn ang="0">
                <a:pos x="T181" y="T183"/>
              </a:cxn>
              <a:cxn ang="0">
                <a:pos x="T185" y="T187"/>
              </a:cxn>
              <a:cxn ang="0">
                <a:pos x="T189" y="T191"/>
              </a:cxn>
              <a:cxn ang="0">
                <a:pos x="T193" y="T195"/>
              </a:cxn>
              <a:cxn ang="0">
                <a:pos x="T197" y="T199"/>
              </a:cxn>
              <a:cxn ang="0">
                <a:pos x="T201" y="T203"/>
              </a:cxn>
              <a:cxn ang="0">
                <a:pos x="T205" y="T207"/>
              </a:cxn>
              <a:cxn ang="0">
                <a:pos x="T209" y="T211"/>
              </a:cxn>
              <a:cxn ang="0">
                <a:pos x="T213" y="T215"/>
              </a:cxn>
              <a:cxn ang="0">
                <a:pos x="T217" y="T219"/>
              </a:cxn>
              <a:cxn ang="0">
                <a:pos x="T221" y="T223"/>
              </a:cxn>
              <a:cxn ang="0">
                <a:pos x="T225" y="T227"/>
              </a:cxn>
              <a:cxn ang="0">
                <a:pos x="T229" y="T231"/>
              </a:cxn>
              <a:cxn ang="0">
                <a:pos x="T233" y="T235"/>
              </a:cxn>
              <a:cxn ang="0">
                <a:pos x="T237" y="T239"/>
              </a:cxn>
              <a:cxn ang="0">
                <a:pos x="T241" y="T243"/>
              </a:cxn>
              <a:cxn ang="0">
                <a:pos x="T245" y="T247"/>
              </a:cxn>
              <a:cxn ang="0">
                <a:pos x="T249" y="T251"/>
              </a:cxn>
              <a:cxn ang="0">
                <a:pos x="T253" y="T255"/>
              </a:cxn>
            </a:cxnLst>
            <a:rect l="0" t="0" r="r" b="b"/>
            <a:pathLst>
              <a:path w="4536" h="5138" extrusionOk="0">
                <a:moveTo>
                  <a:pt x="4525" y="871"/>
                </a:moveTo>
                <a:cubicBezTo>
                  <a:pt x="4530" y="860"/>
                  <a:pt x="4532" y="856"/>
                  <a:pt x="4535" y="849"/>
                </a:cubicBezTo>
                <a:cubicBezTo>
                  <a:pt x="4438" y="995"/>
                  <a:pt x="4342" y="1139"/>
                  <a:pt x="4216" y="1266"/>
                </a:cubicBezTo>
                <a:cubicBezTo>
                  <a:pt x="4106" y="1376"/>
                  <a:pt x="3989" y="1480"/>
                  <a:pt x="3876" y="1587"/>
                </a:cubicBezTo>
                <a:cubicBezTo>
                  <a:pt x="3734" y="1721"/>
                  <a:pt x="3586" y="1853"/>
                  <a:pt x="3452" y="1995"/>
                </a:cubicBezTo>
                <a:cubicBezTo>
                  <a:pt x="3274" y="2184"/>
                  <a:pt x="3149" y="2373"/>
                  <a:pt x="3115" y="2634"/>
                </a:cubicBezTo>
                <a:cubicBezTo>
                  <a:pt x="3080" y="2907"/>
                  <a:pt x="3180" y="3094"/>
                  <a:pt x="3262" y="3339"/>
                </a:cubicBezTo>
                <a:cubicBezTo>
                  <a:pt x="3374" y="3672"/>
                  <a:pt x="3612" y="4068"/>
                  <a:pt x="3646" y="4416"/>
                </a:cubicBezTo>
                <a:cubicBezTo>
                  <a:pt x="3662" y="4582"/>
                  <a:pt x="3580" y="4685"/>
                  <a:pt x="3463" y="4791"/>
                </a:cubicBezTo>
                <a:cubicBezTo>
                  <a:pt x="3354" y="4890"/>
                  <a:pt x="3251" y="4917"/>
                  <a:pt x="3112" y="4951"/>
                </a:cubicBezTo>
                <a:cubicBezTo>
                  <a:pt x="2839" y="5017"/>
                  <a:pt x="2555" y="5061"/>
                  <a:pt x="2278" y="5110"/>
                </a:cubicBezTo>
                <a:cubicBezTo>
                  <a:pt x="1976" y="5163"/>
                  <a:pt x="1631" y="5112"/>
                  <a:pt x="1331" y="5058"/>
                </a:cubicBezTo>
                <a:cubicBezTo>
                  <a:pt x="1116" y="5020"/>
                  <a:pt x="894" y="4942"/>
                  <a:pt x="690" y="4865"/>
                </a:cubicBezTo>
                <a:cubicBezTo>
                  <a:pt x="504" y="4795"/>
                  <a:pt x="279" y="4723"/>
                  <a:pt x="143" y="4571"/>
                </a:cubicBezTo>
                <a:cubicBezTo>
                  <a:pt x="-34" y="4372"/>
                  <a:pt x="-24" y="4073"/>
                  <a:pt x="28" y="3826"/>
                </a:cubicBezTo>
                <a:cubicBezTo>
                  <a:pt x="96" y="3506"/>
                  <a:pt x="315" y="3214"/>
                  <a:pt x="458" y="2922"/>
                </a:cubicBezTo>
                <a:cubicBezTo>
                  <a:pt x="622" y="2588"/>
                  <a:pt x="780" y="2282"/>
                  <a:pt x="994" y="1977"/>
                </a:cubicBezTo>
                <a:cubicBezTo>
                  <a:pt x="1311" y="1525"/>
                  <a:pt x="1642" y="1080"/>
                  <a:pt x="2059" y="711"/>
                </a:cubicBezTo>
                <a:cubicBezTo>
                  <a:pt x="2391" y="417"/>
                  <a:pt x="2798" y="97"/>
                  <a:pt x="3250" y="36"/>
                </a:cubicBezTo>
                <a:cubicBezTo>
                  <a:pt x="3546" y="-4"/>
                  <a:pt x="3865" y="-38"/>
                  <a:pt x="4144" y="94"/>
                </a:cubicBezTo>
                <a:cubicBezTo>
                  <a:pt x="4337" y="186"/>
                  <a:pt x="4395" y="321"/>
                  <a:pt x="4447" y="513"/>
                </a:cubicBezTo>
                <a:cubicBezTo>
                  <a:pt x="4480" y="633"/>
                  <a:pt x="4504" y="795"/>
                  <a:pt x="4520" y="891"/>
                </a:cubicBezTo>
                <a:cubicBezTo>
                  <a:pt x="4520" y="888"/>
                  <a:pt x="4520" y="884"/>
                  <a:pt x="4520" y="881"/>
                </a:cubicBezTo>
              </a:path>
            </a:pathLst>
          </a:custGeom>
          <a:noFill/>
          <a:ln w="19050" cap="rnd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52399" y="294382"/>
            <a:ext cx="883920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How set size affects memory usage</a:t>
            </a:r>
          </a:p>
          <a:p>
            <a:pPr algn="ctr"/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(simple policy)</a:t>
            </a:r>
            <a:endParaRPr lang="en-US" sz="3600" b="0" cap="none" spc="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447800"/>
            <a:ext cx="6400800" cy="4883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/>
              <a:t>Andrew Stone  -- Colorado State University 	</a:t>
            </a:r>
            <a:r>
              <a:rPr lang="en-US" dirty="0" smtClean="0"/>
              <a:t>Slide </a:t>
            </a:r>
            <a:fld id="{5C46379F-106B-45FA-B27E-4F5964B2DD0C}" type="slidenum">
              <a:rPr lang="en-US" smtClean="0"/>
              <a:pPr>
                <a:tabLst>
                  <a:tab pos="8229600" algn="l"/>
                </a:tabLst>
              </a:pPr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1066800"/>
            <a:ext cx="5751535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89925" algn="l"/>
              </a:tabLst>
            </a:pPr>
            <a:r>
              <a:rPr lang="en-US" sz="1400" dirty="0" smtClean="0"/>
              <a:t>Andrew Stone  -- Colorado State University 	</a:t>
            </a:r>
            <a:r>
              <a:rPr lang="en-US" dirty="0" smtClean="0"/>
              <a:t>Slide </a:t>
            </a:r>
            <a:fld id="{5C46379F-106B-45FA-B27E-4F5964B2DD0C}" type="slidenum">
              <a:rPr lang="en-US" smtClean="0"/>
              <a:pPr>
                <a:tabLst>
                  <a:tab pos="8289925" algn="l"/>
                </a:tabLst>
              </a:pPr>
              <a:t>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457200"/>
            <a:ext cx="73756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People who study networks, want to analyze this: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52399" y="294382"/>
            <a:ext cx="883920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How set size affects performance</a:t>
            </a:r>
          </a:p>
          <a:p>
            <a:pPr algn="ctr"/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(simple policy)</a:t>
            </a:r>
            <a:endParaRPr lang="en-US" sz="3600" b="0" cap="none" spc="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371600"/>
            <a:ext cx="7010400" cy="5108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/>
              <a:t>Andrew Stone  -- Colorado State University 	</a:t>
            </a:r>
            <a:r>
              <a:rPr lang="en-US" dirty="0" smtClean="0"/>
              <a:t>Slide </a:t>
            </a:r>
            <a:fld id="{5C46379F-106B-45FA-B27E-4F5964B2DD0C}" type="slidenum">
              <a:rPr lang="en-US" smtClean="0"/>
              <a:pPr>
                <a:tabLst>
                  <a:tab pos="8229600" algn="l"/>
                </a:tabLst>
              </a:pPr>
              <a:t>20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00400" y="1905000"/>
            <a:ext cx="1752600" cy="2286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52399" y="294382"/>
            <a:ext cx="8839201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Shared Memory </a:t>
            </a: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Scalability</a:t>
            </a:r>
            <a:endParaRPr lang="en-US" sz="3600" b="0" cap="none" spc="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/>
              <a:t>Andrew Stone  -- Colorado State University 	</a:t>
            </a:r>
            <a:r>
              <a:rPr lang="en-US" dirty="0" smtClean="0"/>
              <a:t>Slide </a:t>
            </a:r>
            <a:fld id="{5C46379F-106B-45FA-B27E-4F5964B2DD0C}" type="slidenum">
              <a:rPr lang="en-US" smtClean="0"/>
              <a:pPr>
                <a:tabLst>
                  <a:tab pos="8229600" algn="l"/>
                </a:tabLst>
              </a:pPr>
              <a:t>21</a:t>
            </a:fld>
            <a:endParaRPr lang="en-US" dirty="0"/>
          </a:p>
        </p:txBody>
      </p:sp>
      <p:graphicFrame>
        <p:nvGraphicFramePr>
          <p:cNvPr id="10" name="Chart 9"/>
          <p:cNvGraphicFramePr/>
          <p:nvPr/>
        </p:nvGraphicFramePr>
        <p:xfrm>
          <a:off x="533400" y="1371600"/>
          <a:ext cx="80772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52399" y="294382"/>
            <a:ext cx="8839201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Shared Memory </a:t>
            </a: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Scalability</a:t>
            </a:r>
            <a:endParaRPr lang="en-US" sz="3600" b="0" cap="none" spc="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905000"/>
            <a:ext cx="8246745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09600" y="4800600"/>
            <a:ext cx="796936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Effective cache size is preventing ideal speedup</a:t>
            </a:r>
          </a:p>
          <a:p>
            <a:r>
              <a:rPr lang="en-US" sz="2800" dirty="0" smtClean="0"/>
              <a:t>(cache per thread goes down as # of threads goes up)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/>
              <a:t>Andrew Stone  -- Colorado State University 	</a:t>
            </a:r>
            <a:r>
              <a:rPr lang="en-US" dirty="0" smtClean="0"/>
              <a:t>Slide </a:t>
            </a:r>
            <a:fld id="{5C46379F-106B-45FA-B27E-4F5964B2DD0C}" type="slidenum">
              <a:rPr lang="en-US" smtClean="0"/>
              <a:pPr>
                <a:tabLst>
                  <a:tab pos="8229600" algn="l"/>
                </a:tabLst>
              </a:pPr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52399" y="294382"/>
            <a:ext cx="883920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Distributed Memory</a:t>
            </a:r>
          </a:p>
          <a:p>
            <a:pPr algn="ctr"/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Scalability</a:t>
            </a:r>
            <a:endParaRPr lang="en-US" sz="3600" b="0" cap="none" spc="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447800"/>
            <a:ext cx="6505575" cy="491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/>
              <a:t>Andrew Stone  -- Colorado State University 	</a:t>
            </a:r>
            <a:r>
              <a:rPr lang="en-US" dirty="0" smtClean="0"/>
              <a:t>Slide </a:t>
            </a:r>
            <a:fld id="{5C46379F-106B-45FA-B27E-4F5964B2DD0C}" type="slidenum">
              <a:rPr lang="en-US" smtClean="0"/>
              <a:pPr>
                <a:tabLst>
                  <a:tab pos="8229600" algn="l"/>
                </a:tabLst>
              </a:pPr>
              <a:t>23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286000" y="3048000"/>
            <a:ext cx="2286000" cy="3048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191000" y="4572000"/>
            <a:ext cx="304800" cy="381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962400" y="4724400"/>
            <a:ext cx="304800" cy="381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200400" y="5029200"/>
            <a:ext cx="1447800" cy="3048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657600" y="4800600"/>
            <a:ext cx="304800" cy="381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879626" y="381000"/>
            <a:ext cx="35285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Conclusions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58674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We've succeeded in our goal (43 min simulation on 10 machines)</a:t>
            </a:r>
          </a:p>
        </p:txBody>
      </p:sp>
      <p:grpSp>
        <p:nvGrpSpPr>
          <p:cNvPr id="2" name="Group 15"/>
          <p:cNvGrpSpPr/>
          <p:nvPr/>
        </p:nvGrpSpPr>
        <p:grpSpPr>
          <a:xfrm>
            <a:off x="381000" y="1219200"/>
            <a:ext cx="8578332" cy="2472392"/>
            <a:chOff x="381000" y="2362200"/>
            <a:chExt cx="8578332" cy="2472392"/>
          </a:xfrm>
        </p:grpSpPr>
        <p:sp>
          <p:nvSpPr>
            <p:cNvPr id="8" name="TextBox 7"/>
            <p:cNvSpPr txBox="1"/>
            <p:nvPr/>
          </p:nvSpPr>
          <p:spPr>
            <a:xfrm>
              <a:off x="381000" y="2362200"/>
              <a:ext cx="133100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Our tool:</a:t>
              </a:r>
              <a:endParaRPr lang="en-US" sz="2400" b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19200" y="3429000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2400" dirty="0" smtClean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219200" y="2895600"/>
              <a:ext cx="7740132" cy="1938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en-US" sz="2400" dirty="0" smtClean="0"/>
                <a:t> Can input topologies via specification file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2400" dirty="0" smtClean="0"/>
                <a:t> Includes a C++ framework based on </a:t>
              </a:r>
              <a:r>
                <a:rPr lang="en-US" sz="2400" dirty="0" err="1" smtClean="0"/>
                <a:t>metarouting</a:t>
              </a:r>
              <a:endParaRPr lang="en-US" sz="2400" dirty="0" smtClean="0"/>
            </a:p>
            <a:p>
              <a:pPr>
                <a:buFont typeface="Arial" pitchFamily="34" charset="0"/>
                <a:buChar char="•"/>
              </a:pPr>
              <a:r>
                <a:rPr lang="en-US" sz="2400" dirty="0" smtClean="0"/>
                <a:t> Can operate with BGP on internet topology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2400" dirty="0" smtClean="0"/>
                <a:t> This tool is being used to conduct internet-routing research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2400" dirty="0" smtClean="0"/>
                <a:t> Topologies are only going to get more complicated</a:t>
              </a:r>
            </a:p>
          </p:txBody>
        </p:sp>
      </p:grpSp>
      <p:grpSp>
        <p:nvGrpSpPr>
          <p:cNvPr id="3" name="Group 16"/>
          <p:cNvGrpSpPr/>
          <p:nvPr/>
        </p:nvGrpSpPr>
        <p:grpSpPr>
          <a:xfrm>
            <a:off x="304800" y="3957935"/>
            <a:ext cx="6767851" cy="1685330"/>
            <a:chOff x="304800" y="3957935"/>
            <a:chExt cx="6767851" cy="1685330"/>
          </a:xfrm>
        </p:grpSpPr>
        <p:sp>
          <p:nvSpPr>
            <p:cNvPr id="11" name="TextBox 10"/>
            <p:cNvSpPr txBox="1"/>
            <p:nvPr/>
          </p:nvSpPr>
          <p:spPr>
            <a:xfrm>
              <a:off x="685800" y="4267200"/>
              <a:ext cx="6286208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We didn't get it on a shared memory architecture</a:t>
              </a:r>
            </a:p>
            <a:p>
              <a:r>
                <a:rPr lang="en-US" sz="2400" dirty="0" smtClean="0"/>
                <a:t>	(due to shared cache)</a:t>
              </a:r>
              <a:endParaRPr lang="en-US" sz="2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09600" y="5181600"/>
              <a:ext cx="646305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Do did get it on a distributed memory architecture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04800" y="3957935"/>
              <a:ext cx="156626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Scalability:</a:t>
              </a:r>
              <a:endParaRPr lang="en-US" sz="2400" b="1" dirty="0"/>
            </a:p>
          </p:txBody>
        </p:sp>
      </p:grpSp>
      <p:sp>
        <p:nvSpPr>
          <p:cNvPr id="16" name="Rectangle 15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/>
              <a:t>Andrew Stone  -- Colorado State University 	</a:t>
            </a:r>
            <a:r>
              <a:rPr lang="en-US" dirty="0" smtClean="0"/>
              <a:t>Slide </a:t>
            </a:r>
            <a:fld id="{5C46379F-106B-45FA-B27E-4F5964B2DD0C}" type="slidenum">
              <a:rPr lang="en-US" smtClean="0"/>
              <a:pPr>
                <a:tabLst>
                  <a:tab pos="8229600" algn="l"/>
                </a:tabLst>
              </a:pPr>
              <a:t>24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66799" y="914400"/>
            <a:ext cx="715557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Questions?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/>
              <a:t>Andrew Stone  -- Colorado State University 	</a:t>
            </a:r>
            <a:r>
              <a:rPr lang="en-US" dirty="0" smtClean="0"/>
              <a:t>Slide </a:t>
            </a:r>
            <a:fld id="{5C46379F-106B-45FA-B27E-4F5964B2DD0C}" type="slidenum">
              <a:rPr lang="en-US" smtClean="0"/>
              <a:pPr>
                <a:tabLst>
                  <a:tab pos="8229600" algn="l"/>
                </a:tabLst>
              </a:pPr>
              <a:t>25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295400"/>
            <a:ext cx="3180567" cy="3202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89925" algn="l"/>
              </a:tabLst>
            </a:pPr>
            <a:r>
              <a:rPr lang="en-US" sz="1400" dirty="0" smtClean="0"/>
              <a:t>Andrew Stone  -- Colorado State University 	</a:t>
            </a:r>
            <a:r>
              <a:rPr lang="en-US" dirty="0" smtClean="0"/>
              <a:t>Slide </a:t>
            </a:r>
            <a:fld id="{5C46379F-106B-45FA-B27E-4F5964B2DD0C}" type="slidenum">
              <a:rPr lang="en-US" smtClean="0"/>
              <a:pPr>
                <a:tabLst>
                  <a:tab pos="8289925" algn="l"/>
                </a:tabLst>
              </a:pPr>
              <a:t>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276601" y="1143000"/>
            <a:ext cx="5410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About this model:</a:t>
            </a:r>
            <a:endParaRPr lang="en-US" sz="3600" dirty="0" smtClean="0"/>
          </a:p>
          <a:p>
            <a:pPr>
              <a:buFont typeface="Arial" pitchFamily="34" charset="0"/>
              <a:buChar char="•"/>
            </a:pPr>
            <a:r>
              <a:rPr lang="en-US" sz="3600" dirty="0" smtClean="0"/>
              <a:t> This is a model of the internet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 smtClean="0"/>
              <a:t> Experimentally produced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 smtClean="0"/>
              <a:t> Nodes are autonomous systems (ISPs)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 smtClean="0"/>
              <a:t> 33K nodes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6096000"/>
            <a:ext cx="3686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source: http://www.caida.org/home/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295400"/>
            <a:ext cx="3180567" cy="3202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89925" algn="l"/>
              </a:tabLst>
            </a:pPr>
            <a:r>
              <a:rPr lang="en-US" sz="1400" dirty="0" smtClean="0"/>
              <a:t>Andrew Stone  -- Colorado State University 	</a:t>
            </a:r>
            <a:r>
              <a:rPr lang="en-US" dirty="0" smtClean="0"/>
              <a:t>Slide </a:t>
            </a:r>
            <a:fld id="{5C46379F-106B-45FA-B27E-4F5964B2DD0C}" type="slidenum">
              <a:rPr lang="en-US" smtClean="0"/>
              <a:pPr>
                <a:tabLst>
                  <a:tab pos="8289925" algn="l"/>
                </a:tabLst>
              </a:pPr>
              <a:t>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276601" y="1143000"/>
            <a:ext cx="54102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Analyze what?</a:t>
            </a:r>
          </a:p>
          <a:p>
            <a:endParaRPr lang="en-US" sz="3200" dirty="0" smtClean="0"/>
          </a:p>
          <a:p>
            <a:r>
              <a:rPr lang="en-US" sz="3200" dirty="0" smtClean="0"/>
              <a:t>Researchers want to know:</a:t>
            </a:r>
          </a:p>
          <a:p>
            <a:endParaRPr lang="en-US" sz="3200" dirty="0" smtClean="0"/>
          </a:p>
          <a:p>
            <a:pPr marL="682625" lvl="1" indent="-280988">
              <a:buFont typeface="Arial" pitchFamily="34" charset="0"/>
              <a:buChar char="•"/>
            </a:pPr>
            <a:r>
              <a:rPr lang="en-US" sz="3200" dirty="0" smtClean="0"/>
              <a:t>How </a:t>
            </a:r>
            <a:r>
              <a:rPr lang="en-US" sz="3200" b="1" dirty="0" smtClean="0"/>
              <a:t>accurate</a:t>
            </a:r>
            <a:r>
              <a:rPr lang="en-US" sz="3200" dirty="0" smtClean="0"/>
              <a:t> this modeled topology is</a:t>
            </a:r>
          </a:p>
          <a:p>
            <a:pPr marL="682625" lvl="1" indent="-280988">
              <a:buFont typeface="Arial" pitchFamily="34" charset="0"/>
              <a:buChar char="•"/>
            </a:pPr>
            <a:r>
              <a:rPr lang="en-US" sz="3200" dirty="0" smtClean="0"/>
              <a:t>how </a:t>
            </a:r>
            <a:r>
              <a:rPr lang="en-US" sz="3200" b="1" dirty="0" smtClean="0"/>
              <a:t>topology</a:t>
            </a:r>
            <a:r>
              <a:rPr lang="en-US" sz="3200" dirty="0" smtClean="0"/>
              <a:t> affects routing tables</a:t>
            </a:r>
          </a:p>
          <a:p>
            <a:pPr marL="682625" lvl="1" indent="-280988">
              <a:buFont typeface="Arial" pitchFamily="34" charset="0"/>
              <a:buChar char="•"/>
            </a:pPr>
            <a:r>
              <a:rPr lang="en-US" sz="3200" dirty="0" smtClean="0"/>
              <a:t>how </a:t>
            </a:r>
            <a:r>
              <a:rPr lang="en-US" sz="3200" b="1" dirty="0" smtClean="0"/>
              <a:t>policy</a:t>
            </a:r>
            <a:r>
              <a:rPr lang="en-US" sz="3200" dirty="0" smtClean="0"/>
              <a:t> affects</a:t>
            </a:r>
          </a:p>
          <a:p>
            <a:pPr marL="682625" lvl="1" indent="-280988"/>
            <a:r>
              <a:rPr lang="en-US" sz="3200" dirty="0" smtClean="0"/>
              <a:t>	routing tables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295400"/>
            <a:ext cx="3180567" cy="3202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89925" algn="l"/>
              </a:tabLst>
            </a:pPr>
            <a:r>
              <a:rPr lang="en-US" sz="1400" dirty="0" smtClean="0"/>
              <a:t>Andrew Stone  -- Colorado State University 	</a:t>
            </a:r>
            <a:r>
              <a:rPr lang="en-US" dirty="0" smtClean="0"/>
              <a:t>Slide </a:t>
            </a:r>
            <a:fld id="{5C46379F-106B-45FA-B27E-4F5964B2DD0C}" type="slidenum">
              <a:rPr lang="en-US" smtClean="0"/>
              <a:pPr>
                <a:tabLst>
                  <a:tab pos="8289925" algn="l"/>
                </a:tabLst>
              </a:pPr>
              <a:t>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276600" y="685800"/>
            <a:ext cx="541020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Ideally, they want a simulator that:</a:t>
            </a:r>
            <a:endParaRPr lang="en-US" sz="3200" b="1" dirty="0" smtClean="0"/>
          </a:p>
          <a:p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shows resulting routing tables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can work with large topologies (30k - 100k nodes)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can work with various policies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can produce results quickly (overnight)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works with accessible hardware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52400" y="1140559"/>
            <a:ext cx="4724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Existing simulators: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/>
              <a:t> Only work with small topologies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/>
              <a:t> Have hardcoded policies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Complicating factors</a:t>
            </a:r>
            <a:r>
              <a:rPr lang="en-US" sz="2800" dirty="0" smtClean="0"/>
              <a:t>:</a:t>
            </a:r>
          </a:p>
          <a:p>
            <a:pPr marL="682625" lvl="1" indent="-280988">
              <a:buFont typeface="Arial" pitchFamily="34" charset="0"/>
              <a:buChar char="•"/>
            </a:pPr>
            <a:r>
              <a:rPr lang="en-US" sz="2800" dirty="0" smtClean="0"/>
              <a:t>How to specify policy?</a:t>
            </a:r>
          </a:p>
          <a:p>
            <a:pPr marL="682625" lvl="1" indent="-280988">
              <a:buFont typeface="Arial" pitchFamily="34" charset="0"/>
              <a:buChar char="•"/>
            </a:pPr>
            <a:r>
              <a:rPr lang="en-US" sz="2800" dirty="0" smtClean="0"/>
              <a:t>Policies are more than just shortest path</a:t>
            </a:r>
          </a:p>
          <a:p>
            <a:pPr marL="682625" lvl="1" indent="-280988">
              <a:buFont typeface="Arial" pitchFamily="34" charset="0"/>
              <a:buChar char="•"/>
            </a:pPr>
            <a:r>
              <a:rPr lang="en-US" sz="2800" dirty="0" smtClean="0"/>
              <a:t>O(n^2) memory requirements for routing tables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762545" y="219670"/>
            <a:ext cx="37626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The Problem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2" name="Group 29"/>
          <p:cNvGrpSpPr/>
          <p:nvPr/>
        </p:nvGrpSpPr>
        <p:grpSpPr>
          <a:xfrm>
            <a:off x="4724400" y="2133600"/>
            <a:ext cx="4003334" cy="2922390"/>
            <a:chOff x="5326797" y="1219200"/>
            <a:chExt cx="4003334" cy="2922390"/>
          </a:xfrm>
        </p:grpSpPr>
        <p:sp>
          <p:nvSpPr>
            <p:cNvPr id="19" name="Oval 18"/>
            <p:cNvSpPr/>
            <p:nvPr/>
          </p:nvSpPr>
          <p:spPr>
            <a:xfrm>
              <a:off x="7079397" y="1532930"/>
              <a:ext cx="533400" cy="4572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/>
                <a:t>1</a:t>
              </a:r>
              <a:endParaRPr lang="en-US" sz="2400" b="1" dirty="0"/>
            </a:p>
          </p:txBody>
        </p:sp>
        <p:sp>
          <p:nvSpPr>
            <p:cNvPr id="20" name="Oval 19"/>
            <p:cNvSpPr/>
            <p:nvPr/>
          </p:nvSpPr>
          <p:spPr>
            <a:xfrm>
              <a:off x="7993797" y="2447330"/>
              <a:ext cx="533400" cy="4572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/>
                <a:t>3</a:t>
              </a:r>
              <a:endParaRPr lang="en-US" sz="2400" b="1" dirty="0"/>
            </a:p>
          </p:txBody>
        </p:sp>
        <p:sp>
          <p:nvSpPr>
            <p:cNvPr id="21" name="Oval 20"/>
            <p:cNvSpPr/>
            <p:nvPr/>
          </p:nvSpPr>
          <p:spPr>
            <a:xfrm>
              <a:off x="6088797" y="2066330"/>
              <a:ext cx="533400" cy="4572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/>
                <a:t>2</a:t>
              </a:r>
              <a:endParaRPr lang="en-US" sz="2400" b="1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8529591" y="2218730"/>
              <a:ext cx="800540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To 1: 1</a:t>
              </a:r>
            </a:p>
            <a:p>
              <a:r>
                <a:rPr lang="en-US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To 2: 1</a:t>
              </a:r>
            </a:p>
            <a:p>
              <a:r>
                <a:rPr lang="en-US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To 4: 4</a:t>
              </a:r>
              <a:endParaRPr 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620000" y="1219200"/>
              <a:ext cx="800540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To 2: 2</a:t>
              </a:r>
            </a:p>
            <a:p>
              <a:r>
                <a:rPr lang="en-US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To 3: 3</a:t>
              </a:r>
            </a:p>
            <a:p>
              <a:r>
                <a:rPr lang="en-US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To 4: 2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326797" y="1752600"/>
              <a:ext cx="800540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To 1: 1</a:t>
              </a:r>
            </a:p>
            <a:p>
              <a:r>
                <a:rPr lang="en-US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To 3: 1</a:t>
              </a:r>
            </a:p>
            <a:p>
              <a:r>
                <a:rPr lang="en-US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To 4: 4</a:t>
              </a:r>
            </a:p>
          </p:txBody>
        </p:sp>
        <p:sp>
          <p:nvSpPr>
            <p:cNvPr id="25" name="Oval 24"/>
            <p:cNvSpPr/>
            <p:nvPr/>
          </p:nvSpPr>
          <p:spPr>
            <a:xfrm>
              <a:off x="7079397" y="3209330"/>
              <a:ext cx="533400" cy="4572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/>
                <a:t>4</a:t>
              </a:r>
              <a:endParaRPr lang="en-US" sz="2400" b="1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765197" y="3218260"/>
              <a:ext cx="800540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To 1: 2</a:t>
              </a:r>
            </a:p>
            <a:p>
              <a:r>
                <a:rPr lang="en-US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To 2: 2</a:t>
              </a:r>
            </a:p>
            <a:p>
              <a:r>
                <a:rPr lang="en-US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To 3: 3</a:t>
              </a:r>
              <a:endParaRPr 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27" name="Straight Connector 26"/>
            <p:cNvCxnSpPr>
              <a:stCxn id="21" idx="6"/>
              <a:endCxn id="19" idx="3"/>
            </p:cNvCxnSpPr>
            <p:nvPr/>
          </p:nvCxnSpPr>
          <p:spPr>
            <a:xfrm flipV="1">
              <a:off x="6622197" y="1923175"/>
              <a:ext cx="535315" cy="371755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21" idx="5"/>
              <a:endCxn id="25" idx="1"/>
            </p:cNvCxnSpPr>
            <p:nvPr/>
          </p:nvCxnSpPr>
          <p:spPr>
            <a:xfrm rot="16200000" flipH="1">
              <a:off x="6440942" y="2559715"/>
              <a:ext cx="819710" cy="61343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20" idx="1"/>
              <a:endCxn id="19" idx="5"/>
            </p:cNvCxnSpPr>
            <p:nvPr/>
          </p:nvCxnSpPr>
          <p:spPr>
            <a:xfrm rot="16200000" flipV="1">
              <a:off x="7507742" y="1950115"/>
              <a:ext cx="591110" cy="53723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cxnSp>
        <p:nvCxnSpPr>
          <p:cNvPr id="31" name="Straight Connector 30"/>
          <p:cNvCxnSpPr>
            <a:stCxn id="20" idx="3"/>
            <a:endCxn id="25" idx="7"/>
          </p:cNvCxnSpPr>
          <p:nvPr/>
        </p:nvCxnSpPr>
        <p:spPr>
          <a:xfrm rot="5400000">
            <a:off x="6981545" y="3702715"/>
            <a:ext cx="438710" cy="53723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89925" algn="l"/>
              </a:tabLst>
            </a:pPr>
            <a:r>
              <a:rPr lang="en-US" sz="1400" dirty="0" smtClean="0"/>
              <a:t>Andrew Stone  -- Colorado State University 	</a:t>
            </a:r>
            <a:r>
              <a:rPr lang="en-US" dirty="0" smtClean="0"/>
              <a:t>Slide </a:t>
            </a:r>
            <a:fld id="{5C46379F-106B-45FA-B27E-4F5964B2DD0C}" type="slidenum">
              <a:rPr lang="en-US" smtClean="0"/>
              <a:pPr>
                <a:tabLst>
                  <a:tab pos="8289925" algn="l"/>
                </a:tabLst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411634" y="457200"/>
            <a:ext cx="25172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MR. </a:t>
            </a:r>
            <a:r>
              <a:rPr lang="en-US" sz="5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Sim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1371600"/>
            <a:ext cx="7924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 smtClean="0"/>
          </a:p>
          <a:p>
            <a:r>
              <a:rPr lang="en-US" sz="3200" dirty="0" smtClean="0"/>
              <a:t>Our tool: </a:t>
            </a:r>
            <a:r>
              <a:rPr lang="en-US" sz="3200" dirty="0" err="1" smtClean="0"/>
              <a:t>MR.Sim</a:t>
            </a:r>
            <a:endParaRPr lang="en-US" sz="3200" dirty="0" smtClean="0"/>
          </a:p>
          <a:p>
            <a:pPr lvl="1"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en-US" sz="3200" b="1" dirty="0" smtClean="0"/>
              <a:t>Inputs topologies</a:t>
            </a:r>
            <a:r>
              <a:rPr lang="en-US" sz="3200" dirty="0" smtClean="0"/>
              <a:t>: specification file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en-US" sz="3200" b="1" dirty="0" smtClean="0"/>
              <a:t>Inputs policies</a:t>
            </a:r>
            <a:r>
              <a:rPr lang="en-US" sz="3200" dirty="0" smtClean="0"/>
              <a:t>: </a:t>
            </a:r>
            <a:r>
              <a:rPr lang="en-US" sz="3200" dirty="0" err="1" smtClean="0"/>
              <a:t>Metarouting</a:t>
            </a:r>
            <a:r>
              <a:rPr lang="en-US" sz="3200" dirty="0" smtClean="0"/>
              <a:t> based framework</a:t>
            </a:r>
          </a:p>
          <a:p>
            <a:pPr lvl="1">
              <a:buFont typeface="Arial" pitchFamily="34" charset="0"/>
              <a:buChar char="•"/>
            </a:pPr>
            <a:r>
              <a:rPr lang="en-US" sz="3200" b="1" dirty="0" smtClean="0"/>
              <a:t>Parallelism</a:t>
            </a:r>
            <a:r>
              <a:rPr lang="en-US" sz="3200" dirty="0" smtClean="0"/>
              <a:t>: embarrassingly parallel through </a:t>
            </a:r>
            <a:r>
              <a:rPr lang="en-US" sz="3200" b="1" dirty="0" smtClean="0"/>
              <a:t>simulation segmentation</a:t>
            </a:r>
          </a:p>
          <a:p>
            <a:pPr lvl="2">
              <a:buFont typeface="Arial" pitchFamily="34" charset="0"/>
              <a:buChar char="•"/>
            </a:pPr>
            <a:r>
              <a:rPr lang="en-US" sz="3200" dirty="0" smtClean="0"/>
              <a:t> reduces O(n^2) memory  requirements to O(n) at any one time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89925" algn="l"/>
              </a:tabLst>
            </a:pPr>
            <a:r>
              <a:rPr lang="en-US" sz="1400" dirty="0" smtClean="0"/>
              <a:t>Andrew Stone  -- Colorado State University 	</a:t>
            </a:r>
            <a:r>
              <a:rPr lang="en-US" dirty="0" smtClean="0"/>
              <a:t>Slide </a:t>
            </a:r>
            <a:fld id="{5C46379F-106B-45FA-B27E-4F5964B2DD0C}" type="slidenum">
              <a:rPr lang="en-US" smtClean="0"/>
              <a:pPr>
                <a:tabLst>
                  <a:tab pos="8289925" algn="l"/>
                </a:tabLst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22670" y="600670"/>
            <a:ext cx="78424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How a topology is modeled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43000" y="1676400"/>
            <a:ext cx="722967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Nodes = autonomous systems</a:t>
            </a:r>
          </a:p>
          <a:p>
            <a:r>
              <a:rPr lang="en-US" sz="2400" dirty="0" smtClean="0"/>
              <a:t>Edges = connections</a:t>
            </a:r>
          </a:p>
          <a:p>
            <a:r>
              <a:rPr lang="en-US" sz="2400" dirty="0" smtClean="0"/>
              <a:t>Edge labels describe the connection and influence policy</a:t>
            </a:r>
            <a:endParaRPr lang="en-US" sz="2400" dirty="0"/>
          </a:p>
        </p:txBody>
      </p:sp>
      <p:sp>
        <p:nvSpPr>
          <p:cNvPr id="12" name="Oval 11"/>
          <p:cNvSpPr/>
          <p:nvPr/>
        </p:nvSpPr>
        <p:spPr>
          <a:xfrm>
            <a:off x="2743200" y="3048000"/>
            <a:ext cx="533400" cy="4572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</a:t>
            </a:r>
            <a:endParaRPr lang="en-US" sz="2400" b="1" dirty="0"/>
          </a:p>
        </p:txBody>
      </p:sp>
      <p:sp>
        <p:nvSpPr>
          <p:cNvPr id="13" name="Oval 12"/>
          <p:cNvSpPr/>
          <p:nvPr/>
        </p:nvSpPr>
        <p:spPr>
          <a:xfrm>
            <a:off x="3962400" y="4191000"/>
            <a:ext cx="533400" cy="4572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4</a:t>
            </a:r>
            <a:endParaRPr lang="en-US" sz="2400" b="1" dirty="0"/>
          </a:p>
        </p:txBody>
      </p:sp>
      <p:sp>
        <p:nvSpPr>
          <p:cNvPr id="14" name="Oval 13"/>
          <p:cNvSpPr/>
          <p:nvPr/>
        </p:nvSpPr>
        <p:spPr>
          <a:xfrm>
            <a:off x="1905000" y="4343400"/>
            <a:ext cx="533400" cy="4572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3</a:t>
            </a:r>
            <a:endParaRPr lang="en-US" sz="2400" b="1" dirty="0"/>
          </a:p>
        </p:txBody>
      </p:sp>
      <p:sp>
        <p:nvSpPr>
          <p:cNvPr id="18" name="Oval 17"/>
          <p:cNvSpPr/>
          <p:nvPr/>
        </p:nvSpPr>
        <p:spPr>
          <a:xfrm>
            <a:off x="2514600" y="5562600"/>
            <a:ext cx="533400" cy="4572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6</a:t>
            </a:r>
            <a:endParaRPr lang="en-US" sz="2400" b="1" dirty="0"/>
          </a:p>
        </p:txBody>
      </p:sp>
      <p:cxnSp>
        <p:nvCxnSpPr>
          <p:cNvPr id="22" name="Straight Connector 21"/>
          <p:cNvCxnSpPr>
            <a:stCxn id="12" idx="5"/>
            <a:endCxn id="13" idx="1"/>
          </p:cNvCxnSpPr>
          <p:nvPr/>
        </p:nvCxnSpPr>
        <p:spPr>
          <a:xfrm rot="16200000" flipH="1">
            <a:off x="3209645" y="3427085"/>
            <a:ext cx="819710" cy="842030"/>
          </a:xfrm>
          <a:prstGeom prst="straightConnector1">
            <a:avLst/>
          </a:prstGeom>
          <a:ln w="15875"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4953000" y="3200400"/>
            <a:ext cx="533400" cy="4572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</a:t>
            </a:r>
            <a:endParaRPr lang="en-US" sz="2400" b="1" dirty="0"/>
          </a:p>
        </p:txBody>
      </p:sp>
      <p:sp>
        <p:nvSpPr>
          <p:cNvPr id="25" name="Oval 24"/>
          <p:cNvSpPr/>
          <p:nvPr/>
        </p:nvSpPr>
        <p:spPr>
          <a:xfrm>
            <a:off x="838200" y="5562600"/>
            <a:ext cx="533400" cy="4572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5</a:t>
            </a:r>
            <a:endParaRPr lang="en-US" sz="2400" b="1" dirty="0"/>
          </a:p>
        </p:txBody>
      </p:sp>
      <p:sp>
        <p:nvSpPr>
          <p:cNvPr id="26" name="Oval 25"/>
          <p:cNvSpPr/>
          <p:nvPr/>
        </p:nvSpPr>
        <p:spPr>
          <a:xfrm>
            <a:off x="4724400" y="5638800"/>
            <a:ext cx="533400" cy="4572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7</a:t>
            </a:r>
            <a:endParaRPr lang="en-US" sz="2400" b="1" dirty="0"/>
          </a:p>
        </p:txBody>
      </p:sp>
      <p:cxnSp>
        <p:nvCxnSpPr>
          <p:cNvPr id="64" name="Straight Connector 21"/>
          <p:cNvCxnSpPr>
            <a:stCxn id="13" idx="0"/>
            <a:endCxn id="12" idx="6"/>
          </p:cNvCxnSpPr>
          <p:nvPr/>
        </p:nvCxnSpPr>
        <p:spPr>
          <a:xfrm rot="16200000" flipV="1">
            <a:off x="3295650" y="3257550"/>
            <a:ext cx="914400" cy="952500"/>
          </a:xfrm>
          <a:prstGeom prst="curvedConnector2">
            <a:avLst/>
          </a:prstGeom>
          <a:ln w="15875"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3" name="Straight Connector 21"/>
          <p:cNvCxnSpPr>
            <a:stCxn id="14" idx="1"/>
            <a:endCxn id="12" idx="2"/>
          </p:cNvCxnSpPr>
          <p:nvPr/>
        </p:nvCxnSpPr>
        <p:spPr>
          <a:xfrm rot="5400000" flipH="1" flipV="1">
            <a:off x="1796280" y="3463436"/>
            <a:ext cx="1133755" cy="760085"/>
          </a:xfrm>
          <a:prstGeom prst="curvedConnector2">
            <a:avLst/>
          </a:prstGeom>
          <a:ln w="15875"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4" name="Straight Connector 21"/>
          <p:cNvCxnSpPr>
            <a:stCxn id="12" idx="3"/>
            <a:endCxn id="14" idx="0"/>
          </p:cNvCxnSpPr>
          <p:nvPr/>
        </p:nvCxnSpPr>
        <p:spPr>
          <a:xfrm rot="5400000">
            <a:off x="2043931" y="3566015"/>
            <a:ext cx="905155" cy="649615"/>
          </a:xfrm>
          <a:prstGeom prst="straightConnector1">
            <a:avLst/>
          </a:prstGeom>
          <a:ln w="15875"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0" name="Straight Connector 21"/>
          <p:cNvCxnSpPr>
            <a:stCxn id="13" idx="6"/>
            <a:endCxn id="24" idx="4"/>
          </p:cNvCxnSpPr>
          <p:nvPr/>
        </p:nvCxnSpPr>
        <p:spPr>
          <a:xfrm flipV="1">
            <a:off x="4495800" y="3657600"/>
            <a:ext cx="723900" cy="762000"/>
          </a:xfrm>
          <a:prstGeom prst="curvedConnector2">
            <a:avLst/>
          </a:prstGeom>
          <a:ln w="15875"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1" name="Straight Connector 21"/>
          <p:cNvCxnSpPr>
            <a:stCxn id="26" idx="1"/>
            <a:endCxn id="13" idx="5"/>
          </p:cNvCxnSpPr>
          <p:nvPr/>
        </p:nvCxnSpPr>
        <p:spPr>
          <a:xfrm rot="16200000" flipV="1">
            <a:off x="4047845" y="4951085"/>
            <a:ext cx="1124510" cy="384830"/>
          </a:xfrm>
          <a:prstGeom prst="curvedConnector3">
            <a:avLst>
              <a:gd name="adj1" fmla="val 50000"/>
            </a:avLst>
          </a:prstGeom>
          <a:ln w="15875"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0" name="Straight Connector 21"/>
          <p:cNvCxnSpPr>
            <a:stCxn id="14" idx="3"/>
            <a:endCxn id="25" idx="7"/>
          </p:cNvCxnSpPr>
          <p:nvPr/>
        </p:nvCxnSpPr>
        <p:spPr>
          <a:xfrm rot="5400000">
            <a:off x="1190345" y="4836785"/>
            <a:ext cx="895910" cy="689630"/>
          </a:xfrm>
          <a:prstGeom prst="straightConnector1">
            <a:avLst/>
          </a:prstGeom>
          <a:ln w="15875"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3" name="Straight Connector 21"/>
          <p:cNvCxnSpPr>
            <a:stCxn id="14" idx="4"/>
            <a:endCxn id="18" idx="1"/>
          </p:cNvCxnSpPr>
          <p:nvPr/>
        </p:nvCxnSpPr>
        <p:spPr>
          <a:xfrm rot="16200000" flipH="1">
            <a:off x="1967730" y="5004569"/>
            <a:ext cx="828955" cy="421015"/>
          </a:xfrm>
          <a:prstGeom prst="straightConnector1">
            <a:avLst/>
          </a:prstGeom>
          <a:ln w="15875"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6" name="Straight Connector 21"/>
          <p:cNvCxnSpPr>
            <a:stCxn id="13" idx="4"/>
            <a:endCxn id="26" idx="2"/>
          </p:cNvCxnSpPr>
          <p:nvPr/>
        </p:nvCxnSpPr>
        <p:spPr>
          <a:xfrm rot="16200000" flipH="1">
            <a:off x="3867150" y="5010150"/>
            <a:ext cx="1219200" cy="495300"/>
          </a:xfrm>
          <a:prstGeom prst="straightConnector1">
            <a:avLst/>
          </a:prstGeom>
          <a:ln w="15875"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8" name="Straight Connector 21"/>
          <p:cNvCxnSpPr>
            <a:endCxn id="13" idx="7"/>
          </p:cNvCxnSpPr>
          <p:nvPr/>
        </p:nvCxnSpPr>
        <p:spPr>
          <a:xfrm rot="10800000" flipV="1">
            <a:off x="4417686" y="3657599"/>
            <a:ext cx="727731" cy="600355"/>
          </a:xfrm>
          <a:prstGeom prst="straightConnector1">
            <a:avLst/>
          </a:prstGeom>
          <a:ln w="15875"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0" name="Straight Connector 21"/>
          <p:cNvCxnSpPr>
            <a:stCxn id="13" idx="2"/>
            <a:endCxn id="14" idx="7"/>
          </p:cNvCxnSpPr>
          <p:nvPr/>
        </p:nvCxnSpPr>
        <p:spPr>
          <a:xfrm rot="10800000">
            <a:off x="2360286" y="4410356"/>
            <a:ext cx="1602115" cy="9245"/>
          </a:xfrm>
          <a:prstGeom prst="straightConnector1">
            <a:avLst/>
          </a:prstGeom>
          <a:ln w="15875"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5" name="Straight Connector 21"/>
          <p:cNvCxnSpPr>
            <a:stCxn id="14" idx="6"/>
            <a:endCxn id="13" idx="3"/>
          </p:cNvCxnSpPr>
          <p:nvPr/>
        </p:nvCxnSpPr>
        <p:spPr>
          <a:xfrm>
            <a:off x="2438400" y="4572000"/>
            <a:ext cx="1602115" cy="9245"/>
          </a:xfrm>
          <a:prstGeom prst="straightConnector1">
            <a:avLst/>
          </a:prstGeom>
          <a:ln w="15875"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2" name="Straight Connector 21"/>
          <p:cNvCxnSpPr>
            <a:stCxn id="25" idx="0"/>
            <a:endCxn id="14" idx="2"/>
          </p:cNvCxnSpPr>
          <p:nvPr/>
        </p:nvCxnSpPr>
        <p:spPr>
          <a:xfrm rot="5400000" flipH="1" flipV="1">
            <a:off x="1009650" y="4667250"/>
            <a:ext cx="990600" cy="800100"/>
          </a:xfrm>
          <a:prstGeom prst="curvedConnector2">
            <a:avLst/>
          </a:prstGeom>
          <a:ln w="15875"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5" name="Straight Connector 21"/>
          <p:cNvCxnSpPr>
            <a:stCxn id="18" idx="0"/>
            <a:endCxn id="14" idx="5"/>
          </p:cNvCxnSpPr>
          <p:nvPr/>
        </p:nvCxnSpPr>
        <p:spPr>
          <a:xfrm rot="16200000" flipV="1">
            <a:off x="2156316" y="4937615"/>
            <a:ext cx="828955" cy="421015"/>
          </a:xfrm>
          <a:prstGeom prst="curvedConnector3">
            <a:avLst>
              <a:gd name="adj1" fmla="val 54902"/>
            </a:avLst>
          </a:prstGeom>
          <a:ln w="15875"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40" name="TextBox 139"/>
          <p:cNvSpPr txBox="1"/>
          <p:nvPr/>
        </p:nvSpPr>
        <p:spPr>
          <a:xfrm>
            <a:off x="5638800" y="3962400"/>
            <a:ext cx="333629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/>
              <a:t>Examples of connections</a:t>
            </a:r>
          </a:p>
          <a:p>
            <a:r>
              <a:rPr lang="en-US" sz="2400" dirty="0" smtClean="0"/>
              <a:t>c: customer connection</a:t>
            </a:r>
          </a:p>
          <a:p>
            <a:r>
              <a:rPr lang="en-US" sz="2400" dirty="0" smtClean="0"/>
              <a:t>r: peer connection</a:t>
            </a:r>
          </a:p>
          <a:p>
            <a:r>
              <a:rPr lang="en-US" sz="2400" dirty="0" smtClean="0"/>
              <a:t>p: provider connection</a:t>
            </a:r>
            <a:endParaRPr lang="en-US" sz="2400" dirty="0"/>
          </a:p>
        </p:txBody>
      </p:sp>
      <p:sp>
        <p:nvSpPr>
          <p:cNvPr id="143" name="TextBox 142"/>
          <p:cNvSpPr txBox="1"/>
          <p:nvPr/>
        </p:nvSpPr>
        <p:spPr>
          <a:xfrm>
            <a:off x="1066800" y="4724400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1981200" y="3429000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2590800" y="4876800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3886200" y="3352800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4648200" y="4953000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4953000" y="3962400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2362200" y="3733800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3352800" y="3733800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4495800" y="3733800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3" name="TextBox 152"/>
          <p:cNvSpPr txBox="1"/>
          <p:nvPr/>
        </p:nvSpPr>
        <p:spPr>
          <a:xfrm>
            <a:off x="4191000" y="5029200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2133600" y="5105400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1447800" y="5105400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2971800" y="4114800"/>
            <a:ext cx="266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3048000" y="4495800"/>
            <a:ext cx="266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89925" algn="l"/>
              </a:tabLst>
            </a:pPr>
            <a:r>
              <a:rPr lang="en-US" sz="1400" dirty="0" smtClean="0"/>
              <a:t>Andrew Stone  -- Colorado State University 	</a:t>
            </a:r>
            <a:r>
              <a:rPr lang="en-US" dirty="0" smtClean="0"/>
              <a:t>Slide </a:t>
            </a:r>
            <a:fld id="{5C46379F-106B-45FA-B27E-4F5964B2DD0C}" type="slidenum">
              <a:rPr lang="en-US" smtClean="0"/>
              <a:pPr>
                <a:tabLst>
                  <a:tab pos="8289925" algn="l"/>
                </a:tabLst>
              </a:pPr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381000"/>
            <a:ext cx="89154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How topologies a</a:t>
            </a:r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 input to Mr. </a:t>
            </a:r>
            <a:r>
              <a:rPr lang="en-US" sz="5400" dirty="0" err="1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Sim</a:t>
            </a:r>
            <a:endParaRPr lang="en-US" sz="54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2133600"/>
            <a:ext cx="7391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Map files list the edges in the network graph and the policies (labels) that are on those edges.</a:t>
            </a:r>
          </a:p>
        </p:txBody>
      </p:sp>
      <p:sp>
        <p:nvSpPr>
          <p:cNvPr id="44" name="Oval 43"/>
          <p:cNvSpPr/>
          <p:nvPr/>
        </p:nvSpPr>
        <p:spPr>
          <a:xfrm>
            <a:off x="3349052" y="3200400"/>
            <a:ext cx="489679" cy="43434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</a:t>
            </a:r>
            <a:endParaRPr lang="en-US" sz="2400" b="1" dirty="0"/>
          </a:p>
        </p:txBody>
      </p:sp>
      <p:sp>
        <p:nvSpPr>
          <p:cNvPr id="45" name="Oval 44"/>
          <p:cNvSpPr/>
          <p:nvPr/>
        </p:nvSpPr>
        <p:spPr>
          <a:xfrm>
            <a:off x="4468318" y="4286250"/>
            <a:ext cx="489679" cy="43434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3</a:t>
            </a:r>
            <a:endParaRPr lang="en-US" sz="2400" b="1" dirty="0"/>
          </a:p>
        </p:txBody>
      </p:sp>
      <p:sp>
        <p:nvSpPr>
          <p:cNvPr id="46" name="Oval 45"/>
          <p:cNvSpPr/>
          <p:nvPr/>
        </p:nvSpPr>
        <p:spPr>
          <a:xfrm>
            <a:off x="2579557" y="4431030"/>
            <a:ext cx="489679" cy="43434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</a:t>
            </a:r>
            <a:endParaRPr lang="en-US" sz="2400" b="1" dirty="0"/>
          </a:p>
        </p:txBody>
      </p:sp>
      <p:sp>
        <p:nvSpPr>
          <p:cNvPr id="47" name="Oval 46"/>
          <p:cNvSpPr/>
          <p:nvPr/>
        </p:nvSpPr>
        <p:spPr>
          <a:xfrm>
            <a:off x="3139190" y="5589270"/>
            <a:ext cx="489679" cy="43434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5</a:t>
            </a:r>
            <a:endParaRPr lang="en-US" sz="2400" b="1" dirty="0"/>
          </a:p>
        </p:txBody>
      </p:sp>
      <p:cxnSp>
        <p:nvCxnSpPr>
          <p:cNvPr id="48" name="Straight Connector 21"/>
          <p:cNvCxnSpPr>
            <a:stCxn id="44" idx="5"/>
            <a:endCxn id="45" idx="1"/>
          </p:cNvCxnSpPr>
          <p:nvPr/>
        </p:nvCxnSpPr>
        <p:spPr>
          <a:xfrm rot="16200000" flipH="1">
            <a:off x="3764162" y="3573989"/>
            <a:ext cx="778725" cy="773011"/>
          </a:xfrm>
          <a:prstGeom prst="straightConnector1">
            <a:avLst/>
          </a:prstGeom>
          <a:ln w="15875"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0" name="Oval 49"/>
          <p:cNvSpPr/>
          <p:nvPr/>
        </p:nvSpPr>
        <p:spPr>
          <a:xfrm>
            <a:off x="1600200" y="5589270"/>
            <a:ext cx="489679" cy="43434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4</a:t>
            </a:r>
            <a:endParaRPr lang="en-US" sz="2400" b="1" dirty="0"/>
          </a:p>
        </p:txBody>
      </p:sp>
      <p:cxnSp>
        <p:nvCxnSpPr>
          <p:cNvPr id="52" name="Straight Connector 21"/>
          <p:cNvCxnSpPr>
            <a:stCxn id="45" idx="0"/>
            <a:endCxn id="44" idx="6"/>
          </p:cNvCxnSpPr>
          <p:nvPr/>
        </p:nvCxnSpPr>
        <p:spPr>
          <a:xfrm rot="16200000" flipV="1">
            <a:off x="3841604" y="3414697"/>
            <a:ext cx="868680" cy="874426"/>
          </a:xfrm>
          <a:prstGeom prst="curvedConnector2">
            <a:avLst/>
          </a:prstGeom>
          <a:ln w="15875"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3" name="Straight Connector 21"/>
          <p:cNvCxnSpPr>
            <a:stCxn id="46" idx="1"/>
            <a:endCxn id="44" idx="2"/>
          </p:cNvCxnSpPr>
          <p:nvPr/>
        </p:nvCxnSpPr>
        <p:spPr>
          <a:xfrm rot="5400000" flipH="1" flipV="1">
            <a:off x="2461627" y="3607213"/>
            <a:ext cx="1077067" cy="697783"/>
          </a:xfrm>
          <a:prstGeom prst="curvedConnector2">
            <a:avLst/>
          </a:prstGeom>
          <a:ln w="15875"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4" name="Straight Connector 21"/>
          <p:cNvCxnSpPr>
            <a:stCxn id="44" idx="3"/>
            <a:endCxn id="46" idx="0"/>
          </p:cNvCxnSpPr>
          <p:nvPr/>
        </p:nvCxnSpPr>
        <p:spPr>
          <a:xfrm rot="5400000">
            <a:off x="2692633" y="3702897"/>
            <a:ext cx="859897" cy="596368"/>
          </a:xfrm>
          <a:prstGeom prst="straightConnector1">
            <a:avLst/>
          </a:prstGeom>
          <a:ln w="15875"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7" name="Straight Connector 21"/>
          <p:cNvCxnSpPr>
            <a:stCxn id="46" idx="3"/>
            <a:endCxn id="50" idx="7"/>
          </p:cNvCxnSpPr>
          <p:nvPr/>
        </p:nvCxnSpPr>
        <p:spPr>
          <a:xfrm rot="5400000">
            <a:off x="1909161" y="4910769"/>
            <a:ext cx="851115" cy="633103"/>
          </a:xfrm>
          <a:prstGeom prst="straightConnector1">
            <a:avLst/>
          </a:prstGeom>
          <a:ln w="15875"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8" name="Straight Connector 21"/>
          <p:cNvCxnSpPr>
            <a:stCxn id="46" idx="4"/>
            <a:endCxn id="47" idx="1"/>
          </p:cNvCxnSpPr>
          <p:nvPr/>
        </p:nvCxnSpPr>
        <p:spPr>
          <a:xfrm rot="16200000" flipH="1">
            <a:off x="2623896" y="5065870"/>
            <a:ext cx="787507" cy="386506"/>
          </a:xfrm>
          <a:prstGeom prst="straightConnector1">
            <a:avLst/>
          </a:prstGeom>
          <a:ln w="15875"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1" name="Straight Connector 21"/>
          <p:cNvCxnSpPr>
            <a:stCxn id="45" idx="2"/>
            <a:endCxn id="46" idx="7"/>
          </p:cNvCxnSpPr>
          <p:nvPr/>
        </p:nvCxnSpPr>
        <p:spPr>
          <a:xfrm rot="10800000">
            <a:off x="2997525" y="4494638"/>
            <a:ext cx="1470794" cy="8783"/>
          </a:xfrm>
          <a:prstGeom prst="straightConnector1">
            <a:avLst/>
          </a:prstGeom>
          <a:ln w="15875"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2" name="Straight Connector 21"/>
          <p:cNvCxnSpPr>
            <a:stCxn id="46" idx="6"/>
            <a:endCxn id="45" idx="3"/>
          </p:cNvCxnSpPr>
          <p:nvPr/>
        </p:nvCxnSpPr>
        <p:spPr>
          <a:xfrm>
            <a:off x="3069236" y="4648200"/>
            <a:ext cx="1470794" cy="8783"/>
          </a:xfrm>
          <a:prstGeom prst="straightConnector1">
            <a:avLst/>
          </a:prstGeom>
          <a:ln w="15875"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3" name="Straight Connector 21"/>
          <p:cNvCxnSpPr>
            <a:stCxn id="50" idx="0"/>
            <a:endCxn id="46" idx="2"/>
          </p:cNvCxnSpPr>
          <p:nvPr/>
        </p:nvCxnSpPr>
        <p:spPr>
          <a:xfrm rot="5400000" flipH="1" flipV="1">
            <a:off x="1741763" y="4751476"/>
            <a:ext cx="941070" cy="734518"/>
          </a:xfrm>
          <a:prstGeom prst="curvedConnector2">
            <a:avLst/>
          </a:prstGeom>
          <a:ln w="15875"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4" name="Straight Connector 21"/>
          <p:cNvCxnSpPr>
            <a:stCxn id="47" idx="0"/>
            <a:endCxn id="46" idx="5"/>
          </p:cNvCxnSpPr>
          <p:nvPr/>
        </p:nvCxnSpPr>
        <p:spPr>
          <a:xfrm rot="16200000" flipV="1">
            <a:off x="2797024" y="5002264"/>
            <a:ext cx="787507" cy="386506"/>
          </a:xfrm>
          <a:prstGeom prst="curvedConnector3">
            <a:avLst>
              <a:gd name="adj1" fmla="val 54902"/>
            </a:avLst>
          </a:prstGeom>
          <a:ln w="15875"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1810062" y="4792980"/>
            <a:ext cx="282844" cy="3508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649511" y="3562350"/>
            <a:ext cx="282844" cy="3508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209144" y="4937760"/>
            <a:ext cx="282844" cy="3508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4398364" y="3489960"/>
            <a:ext cx="282844" cy="3508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999282" y="3851910"/>
            <a:ext cx="259298" cy="3508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908685" y="3851910"/>
            <a:ext cx="257826" cy="3508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789420" y="5154930"/>
            <a:ext cx="257826" cy="3508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2159833" y="5154930"/>
            <a:ext cx="257826" cy="3508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3558915" y="4213860"/>
            <a:ext cx="244582" cy="3508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628869" y="4575810"/>
            <a:ext cx="244582" cy="3508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5638800" y="2743200"/>
            <a:ext cx="23622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 smtClean="0">
                <a:latin typeface="Courier New" pitchFamily="49" charset="0"/>
                <a:cs typeface="Courier New" pitchFamily="49" charset="0"/>
              </a:rPr>
              <a:t>SimpleNet.map</a:t>
            </a: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1 2 c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2 1 p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1 3 c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3 1 p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2 3 r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3 2 r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2 4 c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4 2 p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2 5 c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5 2 p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8229600" algn="l"/>
              </a:tabLst>
            </a:pPr>
            <a:r>
              <a:rPr lang="en-US" sz="1400" dirty="0" smtClean="0"/>
              <a:t>Andrew Stone  -- Colorado State University 	</a:t>
            </a:r>
            <a:r>
              <a:rPr lang="en-US" dirty="0" smtClean="0"/>
              <a:t>Slide </a:t>
            </a:r>
            <a:fld id="{5C46379F-106B-45FA-B27E-4F5964B2DD0C}" type="slidenum">
              <a:rPr lang="en-US" smtClean="0"/>
              <a:pPr>
                <a:tabLst>
                  <a:tab pos="8229600" algn="l"/>
                </a:tabLst>
              </a:pPr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28810</TotalTime>
  <Words>1632</Words>
  <Application>Microsoft Macintosh PowerPoint</Application>
  <PresentationFormat>On-screen Show (4:3)</PresentationFormat>
  <Paragraphs>461</Paragraphs>
  <Slides>25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stonea</dc:creator>
  <cp:lastModifiedBy>Andrew Stone</cp:lastModifiedBy>
  <cp:revision>364</cp:revision>
  <dcterms:created xsi:type="dcterms:W3CDTF">2009-12-02T17:43:41Z</dcterms:created>
  <dcterms:modified xsi:type="dcterms:W3CDTF">2012-09-23T23:17:38Z</dcterms:modified>
</cp:coreProperties>
</file>